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2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09" autoAdjust="0"/>
  </p:normalViewPr>
  <p:slideViewPr>
    <p:cSldViewPr>
      <p:cViewPr varScale="1">
        <p:scale>
          <a:sx n="75" d="100"/>
          <a:sy n="75" d="100"/>
        </p:scale>
        <p:origin x="-11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902C0-28D2-4B4B-9265-B30ECA37CFF1}" type="datetimeFigureOut">
              <a:rPr lang="cs-CZ" smtClean="0"/>
              <a:pPr/>
              <a:t>09.06.2018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F2EC4-A903-4156-A4F3-DD80B9BAECE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63C3A-384C-4170-8FF0-E8DE78912816}" type="datetimeFigureOut">
              <a:rPr lang="cs-CZ" smtClean="0"/>
              <a:pPr/>
              <a:t>09.06.2018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128CC-CDF1-412A-BC95-DFD725526F4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128CC-CDF1-412A-BC95-DFD725526F42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30437B0-379C-4EC9-AF1F-71D1401231BC}" type="datetime1">
              <a:rPr lang="cs-CZ" smtClean="0"/>
              <a:pPr/>
              <a:t>09.06.2018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35F94B-AE68-45EA-9A60-EB8E684867B0}" type="datetime1">
              <a:rPr lang="cs-CZ" smtClean="0"/>
              <a:pPr/>
              <a:t>09.06.2018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63DC30E-2E8B-4BC5-838C-9D061FDD8C74}" type="datetime1">
              <a:rPr lang="cs-CZ" smtClean="0"/>
              <a:pPr/>
              <a:t>09.06.2018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43CEB9-A713-48E2-BC98-F59F2186AEBE}" type="datetime1">
              <a:rPr lang="cs-CZ" smtClean="0"/>
              <a:pPr/>
              <a:t>09.06.2018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81E8AF2-BD15-43DD-B878-D9127B1B7B56}" type="datetime1">
              <a:rPr lang="cs-CZ" smtClean="0"/>
              <a:pPr/>
              <a:t>09.06.2018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BC57B8-7F99-4D75-9404-3184370A9DF2}" type="datetime1">
              <a:rPr lang="cs-CZ" smtClean="0"/>
              <a:pPr/>
              <a:t>09.06.2018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5C5533-A3A2-4ECE-A862-1D094C7CD2BA}" type="datetime1">
              <a:rPr lang="cs-CZ" smtClean="0"/>
              <a:pPr/>
              <a:t>09.06.2018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8CC5C7-F4DD-4A57-A136-D1DA944ACC92}" type="datetime1">
              <a:rPr lang="cs-CZ" smtClean="0"/>
              <a:pPr/>
              <a:t>09.06.2018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474E16-7158-4857-B117-EDD08F05A345}" type="datetime1">
              <a:rPr lang="cs-CZ" smtClean="0"/>
              <a:pPr/>
              <a:t>09.06.2018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F26A29-7E0B-4818-92B7-96E5D32C1A18}" type="datetime1">
              <a:rPr lang="cs-CZ" smtClean="0"/>
              <a:pPr/>
              <a:t>09.06.2018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1C301D-7E42-46C3-9D28-477675B5D455}" type="datetime1">
              <a:rPr lang="cs-CZ" smtClean="0"/>
              <a:pPr/>
              <a:t>09.06.2018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0846923-6A61-4294-A1A4-84F45C37A7AD}" type="datetime1">
              <a:rPr lang="cs-CZ" smtClean="0"/>
              <a:pPr/>
              <a:t>09.06.2018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dissolve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21156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Materiály, konstrukce, výpočty, technologie výroby a montáže zubového čerpadla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43808" y="4653136"/>
            <a:ext cx="5832648" cy="1872208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Autor:Jan </a:t>
            </a:r>
            <a:r>
              <a:rPr lang="cs-CZ" dirty="0" err="1" smtClean="0"/>
              <a:t>Habich</a:t>
            </a:r>
            <a:endParaRPr lang="cs-CZ" dirty="0" smtClean="0"/>
          </a:p>
          <a:p>
            <a:pPr algn="l"/>
            <a:r>
              <a:rPr lang="cs-CZ" dirty="0" err="1" smtClean="0"/>
              <a:t>Učo</a:t>
            </a:r>
            <a:r>
              <a:rPr lang="cs-CZ" dirty="0" smtClean="0"/>
              <a:t>:18005</a:t>
            </a:r>
          </a:p>
          <a:p>
            <a:pPr algn="l"/>
            <a:r>
              <a:rPr lang="cs-CZ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Vedoucí práce: </a:t>
            </a:r>
            <a:r>
              <a:rPr lang="cs-CZ" dirty="0" smtClean="0"/>
              <a:t>doc. Ing. Petr Hrubý, CSc.</a:t>
            </a:r>
            <a:endParaRPr lang="cs-CZ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l"/>
            <a:r>
              <a:rPr lang="cs-CZ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Oponent práce: </a:t>
            </a:r>
            <a:r>
              <a:rPr lang="cs-CZ" dirty="0" smtClean="0"/>
              <a:t>Ing. Jiří Ambrož</a:t>
            </a:r>
            <a:endParaRPr lang="cs-CZ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endParaRPr lang="cs-CZ" dirty="0" smtClean="0"/>
          </a:p>
        </p:txBody>
      </p:sp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B6B50EDC-DA55-4638-BC2B-ECEC5D46562F}"/>
              </a:ext>
            </a:extLst>
          </p:cNvPr>
          <p:cNvSpPr txBox="1"/>
          <p:nvPr/>
        </p:nvSpPr>
        <p:spPr>
          <a:xfrm>
            <a:off x="3419872" y="260648"/>
            <a:ext cx="49565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VYSOKÁ ŠKOLA TECHNICKÁ A EKONOMICKÁ</a:t>
            </a:r>
          </a:p>
          <a:p>
            <a:pPr algn="ctr"/>
            <a:r>
              <a:rPr lang="cs-CZ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 V ČESKÝCH BUDĚJOVICÍCH</a:t>
            </a:r>
          </a:p>
          <a:p>
            <a:pPr algn="ctr"/>
            <a:r>
              <a:rPr lang="cs-CZ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Ústav </a:t>
            </a:r>
            <a:r>
              <a:rPr lang="cs-CZ" sz="1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technicko</a:t>
            </a:r>
            <a:r>
              <a:rPr lang="cs-CZ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 - technologický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Optimalizace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dirty="0" smtClean="0"/>
              <a:t>zvětšení jmenovitého průměru hřídele, průměru náboje nebo délky stykové plochy = většinou konstrukčně nevýhodné</a:t>
            </a:r>
          </a:p>
          <a:p>
            <a:pPr lvl="0"/>
            <a:r>
              <a:rPr lang="cs-CZ" dirty="0" smtClean="0"/>
              <a:t>zmenšení potřebného stykového tlaku omezením spolehlivosti výsledku (nižší k</a:t>
            </a:r>
            <a:r>
              <a:rPr lang="cs-CZ" baseline="-25000" dirty="0" smtClean="0"/>
              <a:t>s</a:t>
            </a:r>
            <a:r>
              <a:rPr lang="cs-CZ" dirty="0" smtClean="0"/>
              <a:t>, větší f) = potenciálně nebezpečné</a:t>
            </a:r>
          </a:p>
          <a:p>
            <a:pPr lvl="0"/>
            <a:r>
              <a:rPr lang="cs-CZ" dirty="0" smtClean="0"/>
              <a:t>zpřesnění výroby (menší maximální přesah) = optimální řešení (doporučený 1. krok optimalizace)</a:t>
            </a:r>
          </a:p>
          <a:p>
            <a:pPr lvl="0"/>
            <a:r>
              <a:rPr lang="cs-CZ" dirty="0" smtClean="0"/>
              <a:t>volba únosnějšího materiálu náboje = nemívá výrazný efekt a často působí technologické problémy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10</a:t>
            </a:fld>
            <a:r>
              <a:rPr lang="cs-CZ" dirty="0" smtClean="0"/>
              <a:t>/17</a:t>
            </a:r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Výsledky 2. verze testovacího příkladu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díra 32H6</a:t>
            </a:r>
          </a:p>
          <a:p>
            <a:pPr lvl="0"/>
            <a:r>
              <a:rPr lang="cs-CZ" dirty="0" smtClean="0"/>
              <a:t>hřídel 32r5</a:t>
            </a:r>
          </a:p>
          <a:p>
            <a:pPr lvl="0"/>
            <a:r>
              <a:rPr lang="cs-CZ" dirty="0" smtClean="0"/>
              <a:t>maximální přesah Δd</a:t>
            </a:r>
            <a:r>
              <a:rPr lang="cs-CZ" baseline="-25000" dirty="0" smtClean="0"/>
              <a:t>2max</a:t>
            </a:r>
            <a:r>
              <a:rPr lang="cs-CZ" dirty="0" smtClean="0"/>
              <a:t> = 45 </a:t>
            </a:r>
            <a:r>
              <a:rPr lang="cs-CZ" dirty="0" err="1" smtClean="0"/>
              <a:t>μm</a:t>
            </a:r>
            <a:endParaRPr lang="cs-CZ" dirty="0" smtClean="0"/>
          </a:p>
          <a:p>
            <a:pPr lvl="0"/>
            <a:r>
              <a:rPr lang="cs-CZ" dirty="0" smtClean="0"/>
              <a:t>redukované napětí </a:t>
            </a:r>
            <a:r>
              <a:rPr lang="cs-CZ" dirty="0" err="1" smtClean="0"/>
              <a:t>σ</a:t>
            </a:r>
            <a:r>
              <a:rPr lang="cs-CZ" baseline="-25000" dirty="0" err="1" smtClean="0"/>
              <a:t>redHMH</a:t>
            </a:r>
            <a:r>
              <a:rPr lang="cs-CZ" dirty="0" smtClean="0"/>
              <a:t> = 262,27 </a:t>
            </a:r>
            <a:r>
              <a:rPr lang="cs-CZ" dirty="0" err="1" smtClean="0"/>
              <a:t>MPa</a:t>
            </a:r>
            <a:endParaRPr lang="cs-CZ" dirty="0" smtClean="0"/>
          </a:p>
          <a:p>
            <a:r>
              <a:rPr lang="cs-CZ" dirty="0" smtClean="0"/>
              <a:t>skutečná bezpečnost </a:t>
            </a:r>
            <a:r>
              <a:rPr lang="cs-CZ" dirty="0" err="1" smtClean="0"/>
              <a:t>k</a:t>
            </a:r>
            <a:r>
              <a:rPr lang="cs-CZ" baseline="-25000" dirty="0" err="1" smtClean="0"/>
              <a:t>skut</a:t>
            </a:r>
            <a:r>
              <a:rPr lang="cs-CZ" dirty="0" smtClean="0"/>
              <a:t> = 1,16 &gt; 1,2 =&gt; </a:t>
            </a:r>
            <a:r>
              <a:rPr lang="cs-CZ" b="1" dirty="0" smtClean="0"/>
              <a:t>nevyhovuje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11</a:t>
            </a:fld>
            <a:r>
              <a:rPr lang="cs-CZ" dirty="0" smtClean="0"/>
              <a:t>/17</a:t>
            </a:r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Výsledky 3. verze testovacího příkladu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Optimalizace geometrie a bezpečnosti návrhu:</a:t>
            </a:r>
          </a:p>
          <a:p>
            <a:r>
              <a:rPr lang="cs-CZ" dirty="0" smtClean="0"/>
              <a:t>l = 50 mm (úprava průměru většinou bývá konstrukčně a provozně nevýhodná)</a:t>
            </a:r>
          </a:p>
          <a:p>
            <a:r>
              <a:rPr lang="cs-CZ" dirty="0" smtClean="0"/>
              <a:t>k</a:t>
            </a:r>
            <a:r>
              <a:rPr lang="cs-CZ" baseline="-25000" dirty="0" smtClean="0"/>
              <a:t>s</a:t>
            </a:r>
            <a:r>
              <a:rPr lang="cs-CZ" dirty="0" smtClean="0"/>
              <a:t> = 1,6	</a:t>
            </a:r>
          </a:p>
          <a:p>
            <a:r>
              <a:rPr lang="cs-CZ" dirty="0" smtClean="0"/>
              <a:t>f = 0,12</a:t>
            </a:r>
            <a:br>
              <a:rPr lang="cs-CZ" dirty="0" smtClean="0"/>
            </a:br>
            <a:endParaRPr lang="cs-CZ" dirty="0" smtClean="0"/>
          </a:p>
          <a:p>
            <a:pPr lvl="0"/>
            <a:r>
              <a:rPr lang="cs-CZ" dirty="0" smtClean="0"/>
              <a:t>díra 32H6</a:t>
            </a:r>
          </a:p>
          <a:p>
            <a:pPr lvl="0"/>
            <a:r>
              <a:rPr lang="cs-CZ" dirty="0" smtClean="0"/>
              <a:t>hřídel 32p5</a:t>
            </a:r>
          </a:p>
          <a:p>
            <a:pPr lvl="0"/>
            <a:r>
              <a:rPr lang="cs-CZ" dirty="0" smtClean="0"/>
              <a:t>maximální přesah Δd</a:t>
            </a:r>
            <a:r>
              <a:rPr lang="cs-CZ" baseline="-25000" dirty="0" smtClean="0"/>
              <a:t>2max</a:t>
            </a:r>
            <a:r>
              <a:rPr lang="cs-CZ" dirty="0" smtClean="0"/>
              <a:t> = 37 </a:t>
            </a:r>
            <a:r>
              <a:rPr lang="cs-CZ" dirty="0" err="1" smtClean="0"/>
              <a:t>μm</a:t>
            </a:r>
            <a:endParaRPr lang="cs-CZ" dirty="0" smtClean="0"/>
          </a:p>
          <a:p>
            <a:pPr lvl="0"/>
            <a:r>
              <a:rPr lang="cs-CZ" dirty="0" smtClean="0"/>
              <a:t>redukované napětí </a:t>
            </a:r>
            <a:r>
              <a:rPr lang="cs-CZ" dirty="0" err="1" smtClean="0"/>
              <a:t>σ</a:t>
            </a:r>
            <a:r>
              <a:rPr lang="cs-CZ" baseline="-25000" dirty="0" err="1" smtClean="0"/>
              <a:t>redHMH</a:t>
            </a:r>
            <a:r>
              <a:rPr lang="cs-CZ" dirty="0" smtClean="0"/>
              <a:t> = 215,76 </a:t>
            </a:r>
            <a:r>
              <a:rPr lang="cs-CZ" dirty="0" err="1" smtClean="0"/>
              <a:t>MPa</a:t>
            </a:r>
            <a:endParaRPr lang="cs-CZ" dirty="0" smtClean="0"/>
          </a:p>
          <a:p>
            <a:pPr lvl="0"/>
            <a:r>
              <a:rPr lang="cs-CZ" dirty="0" smtClean="0"/>
              <a:t>skutečná bezpečnost </a:t>
            </a:r>
            <a:r>
              <a:rPr lang="cs-CZ" dirty="0" err="1" smtClean="0"/>
              <a:t>k</a:t>
            </a:r>
            <a:r>
              <a:rPr lang="cs-CZ" baseline="-25000" dirty="0" err="1" smtClean="0"/>
              <a:t>skut</a:t>
            </a:r>
            <a:r>
              <a:rPr lang="cs-CZ" dirty="0" smtClean="0"/>
              <a:t> = 1,40 &lt; 1,2 =&gt; </a:t>
            </a:r>
            <a:r>
              <a:rPr lang="cs-CZ" b="1" dirty="0" smtClean="0"/>
              <a:t>vyhovuje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12</a:t>
            </a:fld>
            <a:r>
              <a:rPr lang="cs-CZ" dirty="0" smtClean="0"/>
              <a:t>/17</a:t>
            </a:r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Použití MS Excel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Jednoduchost</a:t>
            </a:r>
          </a:p>
          <a:p>
            <a:r>
              <a:rPr lang="cs-CZ" dirty="0" smtClean="0"/>
              <a:t>Výkonný výpočetní software</a:t>
            </a:r>
          </a:p>
          <a:p>
            <a:r>
              <a:rPr lang="cs-CZ" dirty="0" smtClean="0"/>
              <a:t>Dostupnost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13</a:t>
            </a:fld>
            <a:r>
              <a:rPr lang="cs-CZ" dirty="0" smtClean="0"/>
              <a:t>/17</a:t>
            </a:r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Vývojový diagram</a:t>
            </a:r>
            <a:endParaRPr lang="cs-CZ" dirty="0"/>
          </a:p>
        </p:txBody>
      </p:sp>
      <p:pic>
        <p:nvPicPr>
          <p:cNvPr id="4" name="Picture 85" descr="C:\Users\Johnn\Desktop\Vývojový diagram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69046" y="1609725"/>
            <a:ext cx="5215307" cy="4846638"/>
          </a:xfrm>
          <a:prstGeom prst="rect">
            <a:avLst/>
          </a:prstGeom>
          <a:noFill/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14</a:t>
            </a:fld>
            <a:r>
              <a:rPr lang="cs-CZ" dirty="0" smtClean="0"/>
              <a:t>/17</a:t>
            </a:r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ohnn\Desktop\Vývojový diagram 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75959" y="2437383"/>
            <a:ext cx="5601482" cy="3191321"/>
          </a:xfrm>
          <a:prstGeom prst="rect">
            <a:avLst/>
          </a:prstGeom>
          <a:noFill/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15</a:t>
            </a:fld>
            <a:r>
              <a:rPr lang="cs-CZ" dirty="0" smtClean="0"/>
              <a:t>/17</a:t>
            </a:r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Komunikace ze softwarem</a:t>
            </a:r>
            <a:endParaRPr lang="cs-CZ" dirty="0"/>
          </a:p>
        </p:txBody>
      </p:sp>
      <p:pic>
        <p:nvPicPr>
          <p:cNvPr id="4" name="Obrázek 18" descr="Program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44824"/>
            <a:ext cx="8229600" cy="4083899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16</a:t>
            </a:fld>
            <a:r>
              <a:rPr lang="cs-CZ" dirty="0" smtClean="0"/>
              <a:t>/17</a:t>
            </a:r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sz="5400" dirty="0" smtClean="0"/>
              <a:t>Děkuji za pozornost</a:t>
            </a:r>
            <a:endParaRPr lang="cs-CZ" sz="5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17</a:t>
            </a:fld>
            <a:r>
              <a:rPr lang="cs-CZ" dirty="0" smtClean="0"/>
              <a:t>/17</a:t>
            </a:r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Formulace vzorců pro spojení náboje s hřídelem</a:t>
            </a:r>
          </a:p>
          <a:p>
            <a:r>
              <a:rPr lang="cs-CZ" dirty="0" smtClean="0"/>
              <a:t>Návrh programového vybavení v softwaru Microsoft Excel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</a:t>
            </a:fld>
            <a:r>
              <a:rPr lang="cs-CZ" dirty="0" smtClean="0"/>
              <a:t>/17</a:t>
            </a:r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Osnova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Zubové čerpadlo</a:t>
            </a:r>
          </a:p>
          <a:p>
            <a:r>
              <a:rPr lang="cs-CZ" dirty="0" smtClean="0"/>
              <a:t>Vliv smykového tření f</a:t>
            </a:r>
          </a:p>
          <a:p>
            <a:r>
              <a:rPr lang="cs-CZ" dirty="0" smtClean="0"/>
              <a:t>Přesah</a:t>
            </a:r>
          </a:p>
          <a:p>
            <a:r>
              <a:rPr lang="cs-CZ" dirty="0" smtClean="0"/>
              <a:t>Pevnostní hypotéza HMH</a:t>
            </a:r>
          </a:p>
          <a:p>
            <a:r>
              <a:rPr lang="cs-CZ" dirty="0" smtClean="0"/>
              <a:t>Příklad</a:t>
            </a:r>
          </a:p>
          <a:p>
            <a:r>
              <a:rPr lang="cs-CZ" dirty="0" smtClean="0"/>
              <a:t>Výsledky 1. verze testovacího příkladu</a:t>
            </a:r>
          </a:p>
          <a:p>
            <a:r>
              <a:rPr lang="cs-CZ" dirty="0" smtClean="0"/>
              <a:t>Optimalizace</a:t>
            </a:r>
          </a:p>
          <a:p>
            <a:r>
              <a:rPr lang="cs-CZ" dirty="0" smtClean="0"/>
              <a:t>Výsledky 2. verze testovacího příkladu</a:t>
            </a:r>
          </a:p>
          <a:p>
            <a:r>
              <a:rPr lang="cs-CZ" dirty="0" smtClean="0"/>
              <a:t>Výsledky 3. verze testovacího příkladu</a:t>
            </a:r>
          </a:p>
          <a:p>
            <a:r>
              <a:rPr lang="cs-CZ" dirty="0" smtClean="0"/>
              <a:t>Použití MS Excel</a:t>
            </a:r>
          </a:p>
          <a:p>
            <a:r>
              <a:rPr lang="cs-CZ" dirty="0" smtClean="0"/>
              <a:t>Vývojový diagram</a:t>
            </a:r>
          </a:p>
          <a:p>
            <a:r>
              <a:rPr lang="cs-CZ" dirty="0" smtClean="0"/>
              <a:t>Komunikace ze softwarem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</a:t>
            </a:fld>
            <a:r>
              <a:rPr lang="cs-CZ" dirty="0" smtClean="0"/>
              <a:t>/17</a:t>
            </a:r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Zubové čerpadlo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4</a:t>
            </a:fld>
            <a:r>
              <a:rPr lang="cs-CZ" dirty="0" smtClean="0"/>
              <a:t>/17</a:t>
            </a:r>
            <a:endParaRPr lang="cs-CZ" dirty="0"/>
          </a:p>
        </p:txBody>
      </p:sp>
      <p:pic>
        <p:nvPicPr>
          <p:cNvPr id="8" name="Obrázek 7" descr="Sestav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3717032"/>
            <a:ext cx="4680520" cy="2652493"/>
          </a:xfrm>
          <a:prstGeom prst="rect">
            <a:avLst/>
          </a:prstGeom>
        </p:spPr>
      </p:pic>
      <p:pic>
        <p:nvPicPr>
          <p:cNvPr id="6" name="Zástupný symbol pro obsah 5" descr="zubové čerpadl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199" y="1700808"/>
            <a:ext cx="5762831" cy="3265849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Vliv smykového tření f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Velký vliv na spojované součásti</a:t>
            </a:r>
          </a:p>
          <a:p>
            <a:r>
              <a:rPr lang="cs-CZ" dirty="0" smtClean="0"/>
              <a:t>Doporučuje se využívat zkušeností podniku a experimentálního testování</a:t>
            </a:r>
            <a:endParaRPr lang="cs-CZ" dirty="0"/>
          </a:p>
        </p:txBody>
      </p:sp>
      <p:pic>
        <p:nvPicPr>
          <p:cNvPr id="5" name="Obrázek 4" descr="smykové tření 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068960"/>
            <a:ext cx="6120680" cy="3461820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5</a:t>
            </a:fld>
            <a:r>
              <a:rPr lang="cs-CZ" dirty="0" smtClean="0"/>
              <a:t>/17</a:t>
            </a:r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Přesah</a:t>
            </a:r>
            <a:endParaRPr lang="cs-CZ" dirty="0"/>
          </a:p>
        </p:txBody>
      </p:sp>
      <p:pic>
        <p:nvPicPr>
          <p:cNvPr id="4" name="Obrázek 11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412776"/>
            <a:ext cx="6120680" cy="3744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9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347864" y="4509120"/>
            <a:ext cx="5616624" cy="199051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6</a:t>
            </a:fld>
            <a:r>
              <a:rPr lang="cs-CZ" dirty="0" smtClean="0"/>
              <a:t>/17</a:t>
            </a:r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Pevnostní hypotéza HMH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Též zvaná hypotéza podle hustoty deformační energie na změnu tvaru.</a:t>
            </a:r>
          </a:p>
          <a:p>
            <a:r>
              <a:rPr lang="cs-CZ" dirty="0" smtClean="0"/>
              <a:t>O 15% objektivnější výsledky</a:t>
            </a:r>
          </a:p>
          <a:p>
            <a:r>
              <a:rPr lang="cs-CZ" dirty="0" smtClean="0"/>
              <a:t>V souladu s experimenty</a:t>
            </a:r>
          </a:p>
          <a:p>
            <a:r>
              <a:rPr lang="cs-CZ" dirty="0" smtClean="0"/>
              <a:t>Vhodnější pro tvárné materiály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7</a:t>
            </a:fld>
            <a:r>
              <a:rPr lang="cs-CZ" dirty="0" smtClean="0"/>
              <a:t>/17</a:t>
            </a:r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Výkon:33kW</a:t>
            </a:r>
          </a:p>
          <a:p>
            <a:r>
              <a:rPr lang="cs-CZ" dirty="0" smtClean="0"/>
              <a:t>Otáčky:3000 min</a:t>
            </a:r>
            <a:r>
              <a:rPr lang="cs-CZ" baseline="30000" dirty="0" smtClean="0"/>
              <a:t>-1</a:t>
            </a:r>
          </a:p>
          <a:p>
            <a:r>
              <a:rPr lang="cs-CZ" dirty="0" smtClean="0"/>
              <a:t>Materiál:Ocel 11 500</a:t>
            </a:r>
          </a:p>
          <a:p>
            <a:endParaRPr lang="cs-CZ" dirty="0"/>
          </a:p>
        </p:txBody>
      </p:sp>
      <p:pic>
        <p:nvPicPr>
          <p:cNvPr id="4" name="Obrázek 0" descr="hřídel 00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592" y="3429000"/>
            <a:ext cx="6912768" cy="2592288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8</a:t>
            </a:fld>
            <a:r>
              <a:rPr lang="cs-CZ" dirty="0" smtClean="0"/>
              <a:t>/17</a:t>
            </a:r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Výsledky 1. verze testovacího příkladu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maximální přesah Δd</a:t>
            </a:r>
            <a:r>
              <a:rPr lang="cs-CZ" baseline="-25000" dirty="0" smtClean="0"/>
              <a:t>2max</a:t>
            </a:r>
            <a:r>
              <a:rPr lang="cs-CZ" dirty="0" smtClean="0"/>
              <a:t> = 85 </a:t>
            </a:r>
            <a:r>
              <a:rPr lang="cs-CZ" dirty="0" err="1" smtClean="0"/>
              <a:t>μm</a:t>
            </a:r>
            <a:endParaRPr lang="cs-CZ" dirty="0" smtClean="0"/>
          </a:p>
          <a:p>
            <a:pPr lvl="0"/>
            <a:r>
              <a:rPr lang="cs-CZ" dirty="0" smtClean="0"/>
              <a:t>redukované napětí </a:t>
            </a:r>
            <a:r>
              <a:rPr lang="cs-CZ" dirty="0" err="1" smtClean="0"/>
              <a:t>σ</a:t>
            </a:r>
            <a:r>
              <a:rPr lang="cs-CZ" baseline="-25000" dirty="0" err="1" smtClean="0"/>
              <a:t>redHMH</a:t>
            </a:r>
            <a:r>
              <a:rPr lang="cs-CZ" dirty="0" smtClean="0"/>
              <a:t> = 495,45 </a:t>
            </a:r>
            <a:r>
              <a:rPr lang="cs-CZ" dirty="0" err="1" smtClean="0"/>
              <a:t>MPa</a:t>
            </a:r>
            <a:endParaRPr lang="cs-CZ" dirty="0" smtClean="0"/>
          </a:p>
          <a:p>
            <a:r>
              <a:rPr lang="cs-CZ" dirty="0" err="1" smtClean="0"/>
              <a:t>k</a:t>
            </a:r>
            <a:r>
              <a:rPr lang="cs-CZ" baseline="-25000" dirty="0" err="1" smtClean="0"/>
              <a:t>skut</a:t>
            </a:r>
            <a:r>
              <a:rPr lang="cs-CZ" dirty="0" smtClean="0"/>
              <a:t> =0,616 &lt; 1,7 až 2 =&gt; nevyhovuje (</a:t>
            </a:r>
            <a:r>
              <a:rPr lang="cs-CZ" i="1" dirty="0" smtClean="0"/>
              <a:t>záměr testovacího příkladu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9</a:t>
            </a:fld>
            <a:r>
              <a:rPr lang="cs-CZ" dirty="0" smtClean="0"/>
              <a:t>/17</a:t>
            </a:r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404</TotalTime>
  <Words>340</Words>
  <Application>Microsoft Office PowerPoint</Application>
  <PresentationFormat>Předvádění na obrazovce (4:3)</PresentationFormat>
  <Paragraphs>90</Paragraphs>
  <Slides>17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Bohatý</vt:lpstr>
      <vt:lpstr>Materiály, konstrukce, výpočty, technologie výroby a montáže zubového čerpadla </vt:lpstr>
      <vt:lpstr>Cíl práce</vt:lpstr>
      <vt:lpstr>Osnova</vt:lpstr>
      <vt:lpstr>Zubové čerpadlo</vt:lpstr>
      <vt:lpstr>Vliv smykového tření f</vt:lpstr>
      <vt:lpstr>Přesah</vt:lpstr>
      <vt:lpstr>Pevnostní hypotéza HMH</vt:lpstr>
      <vt:lpstr>Příklad</vt:lpstr>
      <vt:lpstr>Výsledky 1. verze testovacího příkladu</vt:lpstr>
      <vt:lpstr>Optimalizace</vt:lpstr>
      <vt:lpstr>Výsledky 2. verze testovacího příkladu</vt:lpstr>
      <vt:lpstr>Výsledky 3. verze testovacího příkladu</vt:lpstr>
      <vt:lpstr>Použití MS Excel</vt:lpstr>
      <vt:lpstr>Vývojový diagram</vt:lpstr>
      <vt:lpstr>Snímek 15</vt:lpstr>
      <vt:lpstr>Komunikace ze softwarem</vt:lpstr>
      <vt:lpstr>Snímek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Materiály, konstrukce, výpočty, technologie výroby a montáže zubového čerpadla </dc:title>
  <dc:creator>Jan Habich</dc:creator>
  <cp:lastModifiedBy>Jan Habich</cp:lastModifiedBy>
  <cp:revision>53</cp:revision>
  <dcterms:created xsi:type="dcterms:W3CDTF">2018-06-02T17:13:48Z</dcterms:created>
  <dcterms:modified xsi:type="dcterms:W3CDTF">2018-06-09T08:53:13Z</dcterms:modified>
</cp:coreProperties>
</file>