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9" r:id="rId4"/>
    <p:sldId id="264" r:id="rId5"/>
    <p:sldId id="260" r:id="rId6"/>
    <p:sldId id="267" r:id="rId7"/>
    <p:sldId id="268" r:id="rId8"/>
    <p:sldId id="261" r:id="rId9"/>
    <p:sldId id="271" r:id="rId10"/>
    <p:sldId id="269" r:id="rId11"/>
    <p:sldId id="276" r:id="rId12"/>
    <p:sldId id="274" r:id="rId13"/>
    <p:sldId id="275" r:id="rId14"/>
    <p:sldId id="273" r:id="rId15"/>
    <p:sldId id="284" r:id="rId16"/>
    <p:sldId id="277" r:id="rId17"/>
    <p:sldId id="262" r:id="rId18"/>
    <p:sldId id="263" r:id="rId19"/>
    <p:sldId id="272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6" r:id="rId28"/>
    <p:sldId id="287" r:id="rId29"/>
    <p:sldId id="265" r:id="rId30"/>
    <p:sldId id="289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>
      <p:cViewPr varScale="1">
        <p:scale>
          <a:sx n="47" d="100"/>
          <a:sy n="47" d="100"/>
        </p:scale>
        <p:origin x="53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BF5A4A9-94B8-44A4-857C-C4938F173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C5A812F6-2E04-45DD-A79B-CBB492868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2B4ECA22-DE6E-4893-A236-1EB10300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D5A0-BE6F-4D1F-9875-82418F122879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9EA9BB9D-FF0F-469F-A5FE-11DCDC9F7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B2AE3FAB-4892-4E92-B925-CAD0C0BCF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5A31-C922-418F-AEA1-097703C1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38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28AC088-871F-447D-A0B7-81AF5974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276DA243-7597-48D2-ABFE-9AD54C959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1473DF6-251E-42D6-AFBD-DA75DFB20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D5A0-BE6F-4D1F-9875-82418F122879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916BED66-93B0-4986-9C36-415A68FCB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2C2CC4CB-2B6C-4AD2-B40E-3DE76BEB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5A31-C922-418F-AEA1-097703C1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426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3A3F7CB2-AD03-4D15-9AB4-DFC3802F2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6D0CC557-11D3-4F7B-9506-DBC5D5954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6FBD50DA-E467-4C2A-85C8-B7F982E8C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D5A0-BE6F-4D1F-9875-82418F122879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B4EF7FE6-E8F7-4BAD-A419-542B0E0F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EDF80A3-9BA5-4BD4-9ADE-EDE8E37C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5A31-C922-418F-AEA1-097703C1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300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00E7BB-609F-4CF2-A0A8-9870B8941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7B4F51C6-0BE0-4C8E-9C1F-CBFEFCB72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E33E83F-053F-452E-BCEF-E17D45A7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D5A0-BE6F-4D1F-9875-82418F122879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6ACD87B8-8416-4CFA-84C5-BE096C3D0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4C70E65-DAE4-43DA-9F0F-9493083E1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5A31-C922-418F-AEA1-097703C1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978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5CC13A9-1EE7-4900-8CBF-919C70C5E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0C5786AD-B168-4C5F-8E51-86542F9DE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4216E50-EDDA-456F-90EA-84F4590D4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D5A0-BE6F-4D1F-9875-82418F122879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9A868F5-05EE-43A8-ACBB-F15771DEB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6C79928E-6583-4FF4-A2A2-9B7B5AF19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5A31-C922-418F-AEA1-097703C1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926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72B761-998E-4647-A7DD-BD4880B7C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7D46B68-2E8F-4E5A-9E93-061BB2B1F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8A8656EF-74E8-483D-A6B1-C9325A555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A4B74733-589D-49DF-A016-9D65DC6C4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D5A0-BE6F-4D1F-9875-82418F122879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522D66D1-7AEB-4888-8B25-01108F316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37FD96D5-96BD-4C91-8240-3D58B676F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5A31-C922-418F-AEA1-097703C1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0679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EFA4089-52EC-4B39-B3A8-D70784084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BF76DD23-A720-4496-9A59-A94D7CF7D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7A5B03AB-69CB-4B4A-BB68-D5F75C8AD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88D943E2-1EBD-409B-BC85-D4BA861BD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EB2D0849-B633-403C-8119-4E57F93AFC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C350BE6A-BD08-4B0A-852D-244532F0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D5A0-BE6F-4D1F-9875-82418F122879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EE722428-1970-4D79-9C28-93C053060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B679D710-E79A-45C0-AADB-117F49F6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5A31-C922-418F-AEA1-097703C1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869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F0B787A-1CFE-418A-9C7A-EFDF4AFCC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D3354642-5A00-42A7-AFCF-78DD49AF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D5A0-BE6F-4D1F-9875-82418F122879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9A208DC1-99FE-4DA8-805F-FAF5D0E5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E38BBDD8-0C8A-4B6F-AF17-86D0B8E21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5A31-C922-418F-AEA1-097703C1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6884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C5739A0D-1BF3-492E-8C27-A30A1E0A6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D5A0-BE6F-4D1F-9875-82418F122879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20E06F20-0AC2-4608-9DA5-F03AB5D5F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99316567-2EB1-4284-B93C-E99D68AD3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5A31-C922-418F-AEA1-097703C1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6792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7FCA9E8-3209-42CF-AA02-9C02AEA77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8707012-4425-4010-977D-4BFF27B9C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208C2021-2A6B-4239-815A-C5EB21C95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D0059F1E-28EC-4488-825C-758BCA253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D5A0-BE6F-4D1F-9875-82418F122879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FDC5E61F-7341-499C-866F-8F331F9B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5DD0836F-327A-4513-AFFC-4A912F9E8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5A31-C922-418F-AEA1-097703C1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49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56559B3-0291-43FC-B3E4-A6625FF7D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8D972F35-B740-45F5-A52A-4AA5F5A15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52C150EC-2F71-49C1-B04C-BD8786AC6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25E2287-1930-44C9-BDC0-73CBF4913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D5A0-BE6F-4D1F-9875-82418F122879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F3D3434F-78CC-46D2-A0FD-526834CE5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67317792-5EC4-4841-A6E0-D97EF98A1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65A31-C922-418F-AEA1-097703C1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282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F2329DB9-11E8-41DF-BA2C-DCE125256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69F74D43-5C51-4032-827E-53F66B846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B00AB66E-7501-4D7A-B4ED-EBF66B5B57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1D5A0-BE6F-4D1F-9875-82418F122879}" type="datetimeFigureOut">
              <a:rPr lang="cs-CZ" smtClean="0"/>
              <a:t>12.6.2018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1D66E98-A6A8-4447-BBC7-579A789C4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E67E1FAC-F315-4687-8719-2679C9B31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65A31-C922-418F-AEA1-097703C1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295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microsoft.com/office/2007/relationships/hdphoto" Target="../media/hdphoto8.wdp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0.wdp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10.wdp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hdphoto" Target="../media/hdphoto10.wdp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FF12F0C-3F38-4FBF-952C-DA4202BB00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0316A23-6B92-4396-A4D9-B6CA64526D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8200C987-A49C-4DE4-B670-209BE3A62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587D810B-CFA3-4B82-A54E-B91E0D1D0AD0}"/>
              </a:ext>
            </a:extLst>
          </p:cNvPr>
          <p:cNvSpPr txBox="1"/>
          <p:nvPr/>
        </p:nvSpPr>
        <p:spPr>
          <a:xfrm>
            <a:off x="3733799" y="645309"/>
            <a:ext cx="3800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Vysoká škola technická a ekonomická</a:t>
            </a:r>
            <a:endParaRPr lang="cs-CZ" dirty="0"/>
          </a:p>
          <a:p>
            <a:pPr algn="ctr"/>
            <a:r>
              <a:rPr lang="cs-CZ" dirty="0"/>
              <a:t>Technicko-technologický ústav</a:t>
            </a:r>
          </a:p>
          <a:p>
            <a:pPr algn="ctr"/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39FF0210-0C83-496F-B03F-C36152E934E8}"/>
              </a:ext>
            </a:extLst>
          </p:cNvPr>
          <p:cNvSpPr txBox="1"/>
          <p:nvPr/>
        </p:nvSpPr>
        <p:spPr>
          <a:xfrm>
            <a:off x="2138361" y="2171135"/>
            <a:ext cx="79152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Využití simulačního softwaru v predikci vad nízko hmotnostních odlitků </a:t>
            </a:r>
            <a:r>
              <a:rPr 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cs-CZ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bázi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hliníkových slitin v technologii lití kovu pod tlakem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xmlns="" id="{D28ABFDA-BAEA-4CD8-BB44-2C303BF749DC}"/>
              </a:ext>
            </a:extLst>
          </p:cNvPr>
          <p:cNvSpPr txBox="1">
            <a:spLocks/>
          </p:cNvSpPr>
          <p:nvPr/>
        </p:nvSpPr>
        <p:spPr>
          <a:xfrm>
            <a:off x="1541417" y="5016138"/>
            <a:ext cx="7955389" cy="135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dirty="0"/>
              <a:t>Autor: Filip Novák, 15784</a:t>
            </a:r>
          </a:p>
          <a:p>
            <a:pPr algn="l"/>
            <a:r>
              <a:rPr lang="cs-CZ" sz="1800" dirty="0"/>
              <a:t>Vedoucí práce: Ing. Ján Majerník, PhD.</a:t>
            </a:r>
          </a:p>
          <a:p>
            <a:pPr algn="l"/>
            <a:r>
              <a:rPr lang="cs-CZ" sz="1800" dirty="0"/>
              <a:t>Oponent práce: Jaromír Novák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346611" y="5010823"/>
            <a:ext cx="4347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Vysoká škola technická a ekonomická v Českých Budějovicích</a:t>
            </a: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Ústav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technicko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technologický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12" y="5118618"/>
            <a:ext cx="1123700" cy="112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8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71" y="0"/>
            <a:ext cx="9062358" cy="6815703"/>
          </a:xfrm>
        </p:spPr>
      </p:pic>
    </p:spTree>
    <p:extLst>
      <p:ext uri="{BB962C8B-B14F-4D97-AF65-F5344CB8AC3E}">
        <p14:creationId xmlns:p14="http://schemas.microsoft.com/office/powerpoint/2010/main" val="313822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74" y="199136"/>
            <a:ext cx="10515600" cy="1325563"/>
          </a:xfrm>
        </p:spPr>
        <p:txBody>
          <a:bodyPr/>
          <a:lstStyle/>
          <a:p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Geometri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odlitku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13DECF37-365D-4FCB-932A-AC22E1F73D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529" t="16711" r="25703" b="24314"/>
          <a:stretch/>
        </p:blipFill>
        <p:spPr>
          <a:xfrm>
            <a:off x="3465589" y="892314"/>
            <a:ext cx="3856517" cy="2975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AFD43C1C-D672-4761-A53D-8507307472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951" t="13802" r="11984" b="26959"/>
          <a:stretch/>
        </p:blipFill>
        <p:spPr>
          <a:xfrm>
            <a:off x="7236079" y="831520"/>
            <a:ext cx="4269719" cy="3036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Skupina 6">
            <a:extLst>
              <a:ext uri="{FF2B5EF4-FFF2-40B4-BE49-F238E27FC236}">
                <a16:creationId xmlns="" xmlns:a16="http://schemas.microsoft.com/office/drawing/2014/main" id="{CA7FA003-ED43-42A8-B414-83C8C52F65E0}"/>
              </a:ext>
            </a:extLst>
          </p:cNvPr>
          <p:cNvGrpSpPr/>
          <p:nvPr/>
        </p:nvGrpSpPr>
        <p:grpSpPr>
          <a:xfrm>
            <a:off x="4177033" y="4183365"/>
            <a:ext cx="6390421" cy="1760763"/>
            <a:chOff x="758153" y="4218164"/>
            <a:chExt cx="6390421" cy="1760763"/>
          </a:xfrm>
        </p:grpSpPr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A62A5BE6-B39C-49C2-B1C1-14DDDC961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56116" t="15389" r="29008" b="24182"/>
            <a:stretch/>
          </p:blipFill>
          <p:spPr>
            <a:xfrm>
              <a:off x="3123682" y="4218164"/>
              <a:ext cx="693517" cy="17607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Obrázek 8">
              <a:extLst>
                <a:ext uri="{FF2B5EF4-FFF2-40B4-BE49-F238E27FC236}">
                  <a16:creationId xmlns="" xmlns:a16="http://schemas.microsoft.com/office/drawing/2014/main" id="{46B8138A-C0CC-4E6D-84A3-0B920FE0E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9835" t="14549" r="7686" b="27136"/>
            <a:stretch/>
          </p:blipFill>
          <p:spPr>
            <a:xfrm>
              <a:off x="758153" y="4218164"/>
              <a:ext cx="2098180" cy="14571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B60B1C9A-6D54-49BB-8660-C46BAEB71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25372" t="16711" r="21901" b="25108"/>
            <a:stretch/>
          </p:blipFill>
          <p:spPr>
            <a:xfrm>
              <a:off x="3971240" y="4279297"/>
              <a:ext cx="2263031" cy="15607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Obrázek 10">
              <a:extLst>
                <a:ext uri="{FF2B5EF4-FFF2-40B4-BE49-F238E27FC236}">
                  <a16:creationId xmlns="" xmlns:a16="http://schemas.microsoft.com/office/drawing/2014/main" id="{2BD42F3E-C157-422F-B99A-B7758A8B0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6773" t="16314" r="38100" b="25504"/>
            <a:stretch/>
          </p:blipFill>
          <p:spPr>
            <a:xfrm>
              <a:off x="6444966" y="4287498"/>
              <a:ext cx="703608" cy="16914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TextovéPole 11"/>
          <p:cNvSpPr txBox="1"/>
          <p:nvPr/>
        </p:nvSpPr>
        <p:spPr>
          <a:xfrm>
            <a:off x="1236085" y="1507133"/>
            <a:ext cx="1543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Materiál odlitku:</a:t>
            </a:r>
          </a:p>
          <a:p>
            <a:pPr algn="ctr"/>
            <a:r>
              <a:rPr lang="cs-CZ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100" b="1" dirty="0"/>
              <a:t>Al 226</a:t>
            </a:r>
          </a:p>
          <a:p>
            <a:pPr>
              <a:spcAft>
                <a:spcPts val="0"/>
              </a:spcAft>
            </a:pPr>
            <a:endParaRPr lang="cs-CZ" sz="600" dirty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29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Zkoumané odlitky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113" y="3429000"/>
            <a:ext cx="3314065" cy="2777490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56" y="3720462"/>
            <a:ext cx="3399790" cy="2550160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046" y="589909"/>
            <a:ext cx="3390900" cy="25431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14346" y="1650974"/>
            <a:ext cx="51761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Tyto odlitky jsou využívány jako spodní kryt odvodového </a:t>
            </a:r>
            <a:r>
              <a:rPr lang="cs-CZ" dirty="0" smtClean="0"/>
              <a:t>vzduchového. </a:t>
            </a:r>
          </a:p>
          <a:p>
            <a:r>
              <a:rPr lang="cs-CZ" dirty="0" smtClean="0"/>
              <a:t>Společnost </a:t>
            </a:r>
            <a:r>
              <a:rPr lang="cs-CZ" dirty="0" err="1"/>
              <a:t>Scania</a:t>
            </a:r>
            <a:r>
              <a:rPr lang="cs-CZ" dirty="0"/>
              <a:t> s.r.o. je dlouholetým zákazníkem firmy Motor </a:t>
            </a:r>
            <a:r>
              <a:rPr lang="cs-CZ" dirty="0" err="1"/>
              <a:t>Jikov</a:t>
            </a:r>
            <a:r>
              <a:rPr lang="cs-CZ" dirty="0"/>
              <a:t> a.s., jež odebírá několik desítek tisíc odlitků ročně.</a:t>
            </a:r>
          </a:p>
          <a:p>
            <a:endParaRPr lang="cs-CZ" dirty="0"/>
          </a:p>
        </p:txBody>
      </p:sp>
      <p:pic>
        <p:nvPicPr>
          <p:cNvPr id="8" name="Obrázek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5" y="3720462"/>
            <a:ext cx="3175000" cy="23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4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Nalezený problém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247" y="2024612"/>
            <a:ext cx="5304699" cy="4098601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5" y="2039911"/>
            <a:ext cx="5283752" cy="408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0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Nalezený problém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45" y="2286708"/>
            <a:ext cx="4884325" cy="377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43" y="2286083"/>
            <a:ext cx="4961803" cy="3834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21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Nalezený problém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1" y="1971771"/>
            <a:ext cx="5059775" cy="391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45" y="2039911"/>
            <a:ext cx="4962797" cy="3835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69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Nalezený problém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86" y="2098138"/>
            <a:ext cx="5148171" cy="3861338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8666117" y="2967712"/>
            <a:ext cx="1097280" cy="792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pic>
        <p:nvPicPr>
          <p:cNvPr id="7" name="Obrázek 6" descr="P100027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46" y="2120827"/>
            <a:ext cx="5112925" cy="3838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584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Diskuze výsledků</a:t>
            </a:r>
          </a:p>
        </p:txBody>
      </p:sp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00" y="1019955"/>
            <a:ext cx="6443799" cy="49797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814346" y="1682737"/>
            <a:ext cx="43618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 vygenerovaných simulačních výsledků jsme si </a:t>
            </a:r>
            <a:r>
              <a:rPr lang="cs-CZ" dirty="0" smtClean="0"/>
              <a:t>ověřily reálný </a:t>
            </a:r>
            <a:r>
              <a:rPr lang="cs-CZ" dirty="0"/>
              <a:t>stav odlitků po nalití. Následným krokem bylo z technologického hlediska navrženo přidání ledvin a odvzdušňovacích kanálků k problémovým částem odlitků. </a:t>
            </a:r>
            <a:endParaRPr lang="cs-CZ" dirty="0" smtClean="0"/>
          </a:p>
          <a:p>
            <a:r>
              <a:rPr lang="cs-CZ" dirty="0" smtClean="0"/>
              <a:t>Dále </a:t>
            </a:r>
            <a:r>
              <a:rPr lang="cs-CZ" dirty="0"/>
              <a:t>navržená sestava byla nejprve vyzkoušena pomocí simulačního programu </a:t>
            </a:r>
            <a:r>
              <a:rPr lang="cs-CZ" dirty="0" err="1"/>
              <a:t>ProCast</a:t>
            </a:r>
            <a:r>
              <a:rPr lang="cs-CZ" dirty="0"/>
              <a:t> 13.0. aby nedocházelo k výrobě dalších zmetků. </a:t>
            </a:r>
            <a:endParaRPr lang="cs-CZ" dirty="0" smtClean="0"/>
          </a:p>
          <a:p>
            <a:r>
              <a:rPr lang="cs-CZ" dirty="0" smtClean="0"/>
              <a:t>Pokud </a:t>
            </a:r>
            <a:r>
              <a:rPr lang="cs-CZ" dirty="0"/>
              <a:t>tyto výsledky budou stavu kladného poputuje celá sestava do výroby.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171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Návrhy opatření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C18E2C51-66C2-4F89-99C1-E997C8C87BF0}"/>
              </a:ext>
            </a:extLst>
          </p:cNvPr>
          <p:cNvSpPr txBox="1"/>
          <p:nvPr/>
        </p:nvSpPr>
        <p:spPr>
          <a:xfrm>
            <a:off x="963386" y="1682737"/>
            <a:ext cx="9976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cs-CZ" dirty="0"/>
              <a:t>Navržení nového opatření teplota slitiny</a:t>
            </a:r>
          </a:p>
          <a:p>
            <a:pPr marL="400050" indent="-400050">
              <a:buFont typeface="+mj-lt"/>
              <a:buAutoNum type="romanUcPeriod"/>
            </a:pPr>
            <a:r>
              <a:rPr lang="cs-CZ" dirty="0"/>
              <a:t>Rychlost taveniny po spuštění II fáze</a:t>
            </a:r>
          </a:p>
          <a:p>
            <a:pPr marL="400050" indent="-400050">
              <a:buFont typeface="+mj-lt"/>
              <a:buAutoNum type="romanUcPeriod"/>
            </a:pPr>
            <a:r>
              <a:rPr lang="cs-CZ" dirty="0"/>
              <a:t>Odstup vzduchu</a:t>
            </a:r>
          </a:p>
          <a:p>
            <a:pPr marL="400050" indent="-400050">
              <a:buFont typeface="+mj-lt"/>
              <a:buAutoNum type="romanUcPeriod"/>
            </a:pPr>
            <a:r>
              <a:rPr lang="cs-CZ" dirty="0"/>
              <a:t>Tuhnutí upravené sestavy</a:t>
            </a:r>
          </a:p>
        </p:txBody>
      </p:sp>
    </p:spTree>
    <p:extLst>
      <p:ext uri="{BB962C8B-B14F-4D97-AF65-F5344CB8AC3E}">
        <p14:creationId xmlns:p14="http://schemas.microsoft.com/office/powerpoint/2010/main" val="26370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Navržení přidání ledvin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="" xmlns:a16="http://schemas.microsoft.com/office/drawing/2014/main" id="{3691A9CB-A528-48BE-9628-7B1839E1D473}"/>
              </a:ext>
            </a:extLst>
          </p:cNvPr>
          <p:cNvGrpSpPr/>
          <p:nvPr/>
        </p:nvGrpSpPr>
        <p:grpSpPr>
          <a:xfrm>
            <a:off x="1014447" y="3360141"/>
            <a:ext cx="9965572" cy="2805553"/>
            <a:chOff x="422433" y="2823643"/>
            <a:chExt cx="8272926" cy="2329032"/>
          </a:xfrm>
        </p:grpSpPr>
        <p:cxnSp>
          <p:nvCxnSpPr>
            <p:cNvPr id="6" name="Connector: Elbow 7181"/>
            <p:cNvCxnSpPr>
              <a:cxnSpLocks/>
            </p:cNvCxnSpPr>
            <p:nvPr/>
          </p:nvCxnSpPr>
          <p:spPr>
            <a:xfrm rot="10800000" flipV="1">
              <a:off x="4587098" y="2823643"/>
              <a:ext cx="3951797" cy="2329032"/>
            </a:xfrm>
            <a:prstGeom prst="bentConnector3">
              <a:avLst>
                <a:gd name="adj1" fmla="val 206919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5"/>
            <p:cNvCxnSpPr/>
            <p:nvPr/>
          </p:nvCxnSpPr>
          <p:spPr>
            <a:xfrm>
              <a:off x="422433" y="2823643"/>
              <a:ext cx="827292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ové pole 2"/>
          <p:cNvSpPr txBox="1">
            <a:spLocks noChangeArrowheads="1"/>
          </p:cNvSpPr>
          <p:nvPr/>
        </p:nvSpPr>
        <p:spPr bwMode="auto">
          <a:xfrm>
            <a:off x="3444041" y="1944777"/>
            <a:ext cx="1388332" cy="43026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SzPct val="75000"/>
              <a:buBlip>
                <a:blip r:embed="rId3"/>
              </a:buBlip>
              <a:defRPr sz="2500">
                <a:solidFill>
                  <a:srgbClr val="525252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Blip>
                <a:blip r:embed="rId4"/>
              </a:buBlip>
              <a:defRPr sz="2000">
                <a:solidFill>
                  <a:srgbClr val="525252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Blip>
                <a:blip r:embed="rId4"/>
              </a:buBlip>
              <a:defRPr sz="2400">
                <a:solidFill>
                  <a:srgbClr val="525252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Blip>
                <a:blip r:embed="rId4"/>
              </a:buBlip>
              <a:defRPr sz="1600">
                <a:solidFill>
                  <a:srgbClr val="52525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Blip>
                <a:blip r:embed="rId4"/>
              </a:buBlip>
              <a:defRPr sz="1400">
                <a:solidFill>
                  <a:srgbClr val="525252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4"/>
              </a:buBlip>
              <a:defRPr sz="1400">
                <a:solidFill>
                  <a:srgbClr val="525252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4"/>
              </a:buBlip>
              <a:defRPr sz="1400">
                <a:solidFill>
                  <a:srgbClr val="525252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4"/>
              </a:buBlip>
              <a:defRPr sz="1400">
                <a:solidFill>
                  <a:srgbClr val="525252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4"/>
              </a:buBlip>
              <a:defRPr sz="1400">
                <a:solidFill>
                  <a:srgbClr val="52525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SzTx/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FEM 2D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089330" y="3794031"/>
            <a:ext cx="18562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400" dirty="0">
                <a:solidFill>
                  <a:srgbClr val="FF0000"/>
                </a:solidFill>
              </a:rPr>
              <a:t>Plnění</a:t>
            </a:r>
          </a:p>
        </p:txBody>
      </p:sp>
      <p:sp>
        <p:nvSpPr>
          <p:cNvPr id="10" name="TextovéPole 19"/>
          <p:cNvSpPr txBox="1"/>
          <p:nvPr/>
        </p:nvSpPr>
        <p:spPr>
          <a:xfrm>
            <a:off x="3528766" y="3762195"/>
            <a:ext cx="1672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400" dirty="0">
                <a:solidFill>
                  <a:srgbClr val="FF0000"/>
                </a:solidFill>
              </a:rPr>
              <a:t>Tuhnutí</a:t>
            </a:r>
          </a:p>
        </p:txBody>
      </p:sp>
      <p:sp>
        <p:nvSpPr>
          <p:cNvPr id="11" name="Textové pole 2">
            <a:extLst>
              <a:ext uri="{FF2B5EF4-FFF2-40B4-BE49-F238E27FC236}">
                <a16:creationId xmlns="" xmlns:a16="http://schemas.microsoft.com/office/drawing/2014/main" id="{F7D997E6-6FCC-4668-8B71-F0E994051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683" y="1966296"/>
            <a:ext cx="1388332" cy="43026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SzPct val="75000"/>
              <a:buBlip>
                <a:blip r:embed="rId3"/>
              </a:buBlip>
              <a:defRPr sz="2500">
                <a:solidFill>
                  <a:srgbClr val="525252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Blip>
                <a:blip r:embed="rId4"/>
              </a:buBlip>
              <a:defRPr sz="2000">
                <a:solidFill>
                  <a:srgbClr val="525252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Blip>
                <a:blip r:embed="rId4"/>
              </a:buBlip>
              <a:defRPr sz="2400">
                <a:solidFill>
                  <a:srgbClr val="525252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Blip>
                <a:blip r:embed="rId4"/>
              </a:buBlip>
              <a:defRPr sz="1600">
                <a:solidFill>
                  <a:srgbClr val="52525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Blip>
                <a:blip r:embed="rId4"/>
              </a:buBlip>
              <a:defRPr sz="1400">
                <a:solidFill>
                  <a:srgbClr val="525252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4"/>
              </a:buBlip>
              <a:defRPr sz="1400">
                <a:solidFill>
                  <a:srgbClr val="525252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4"/>
              </a:buBlip>
              <a:defRPr sz="1400">
                <a:solidFill>
                  <a:srgbClr val="525252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4"/>
              </a:buBlip>
              <a:defRPr sz="1400">
                <a:solidFill>
                  <a:srgbClr val="525252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4"/>
              </a:buBlip>
              <a:defRPr sz="1400">
                <a:solidFill>
                  <a:srgbClr val="52525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SzTx/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FEM 3D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1F085793-B47E-4776-A1C5-9B135037E0C3}"/>
              </a:ext>
            </a:extLst>
          </p:cNvPr>
          <p:cNvSpPr txBox="1"/>
          <p:nvPr/>
        </p:nvSpPr>
        <p:spPr>
          <a:xfrm>
            <a:off x="7440406" y="2004297"/>
            <a:ext cx="18562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400" dirty="0">
                <a:solidFill>
                  <a:srgbClr val="FF0000"/>
                </a:solidFill>
              </a:rPr>
              <a:t>Cyklování</a:t>
            </a:r>
          </a:p>
        </p:txBody>
      </p:sp>
      <p:sp>
        <p:nvSpPr>
          <p:cNvPr id="14" name="TextovéPole 19">
            <a:extLst>
              <a:ext uri="{FF2B5EF4-FFF2-40B4-BE49-F238E27FC236}">
                <a16:creationId xmlns="" xmlns:a16="http://schemas.microsoft.com/office/drawing/2014/main" id="{982745C5-1713-40DA-AEC8-2E772ED82517}"/>
              </a:ext>
            </a:extLst>
          </p:cNvPr>
          <p:cNvSpPr txBox="1"/>
          <p:nvPr/>
        </p:nvSpPr>
        <p:spPr>
          <a:xfrm>
            <a:off x="5954340" y="3783946"/>
            <a:ext cx="1672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400" dirty="0">
                <a:solidFill>
                  <a:srgbClr val="FF0000"/>
                </a:solidFill>
              </a:rPr>
              <a:t>Oxidy</a:t>
            </a:r>
          </a:p>
        </p:txBody>
      </p:sp>
      <p:grpSp>
        <p:nvGrpSpPr>
          <p:cNvPr id="15" name="Group 6">
            <a:extLst>
              <a:ext uri="{FF2B5EF4-FFF2-40B4-BE49-F238E27FC236}">
                <a16:creationId xmlns="" xmlns:a16="http://schemas.microsoft.com/office/drawing/2014/main" id="{F016F018-1A02-46DF-A1E0-C063C7001A81}"/>
              </a:ext>
            </a:extLst>
          </p:cNvPr>
          <p:cNvGrpSpPr/>
          <p:nvPr/>
        </p:nvGrpSpPr>
        <p:grpSpPr>
          <a:xfrm>
            <a:off x="814346" y="1434622"/>
            <a:ext cx="10515600" cy="4485322"/>
            <a:chOff x="187152" y="2050912"/>
            <a:chExt cx="8729532" cy="3723493"/>
          </a:xfrm>
        </p:grpSpPr>
        <p:pic>
          <p:nvPicPr>
            <p:cNvPr id="16" name="Obrázek 15">
              <a:extLst>
                <a:ext uri="{FF2B5EF4-FFF2-40B4-BE49-F238E27FC236}">
                  <a16:creationId xmlns="" xmlns:a16="http://schemas.microsoft.com/office/drawing/2014/main" id="{86AC50BD-F696-4B0B-9985-5F518D76D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4793" t="37471" r="28404" b="25372"/>
            <a:stretch/>
          </p:blipFill>
          <p:spPr>
            <a:xfrm>
              <a:off x="187152" y="2050912"/>
              <a:ext cx="1830574" cy="15860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Obrázek 16">
              <a:extLst>
                <a:ext uri="{FF2B5EF4-FFF2-40B4-BE49-F238E27FC236}">
                  <a16:creationId xmlns="" xmlns:a16="http://schemas.microsoft.com/office/drawing/2014/main" id="{6CB0C004-3E3C-44AD-B029-9DD6B859BF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277" t="11950" r="18575" b="14661"/>
            <a:stretch/>
          </p:blipFill>
          <p:spPr>
            <a:xfrm>
              <a:off x="2528185" y="2157806"/>
              <a:ext cx="1559523" cy="14554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Obrázek 17">
              <a:extLst>
                <a:ext uri="{FF2B5EF4-FFF2-40B4-BE49-F238E27FC236}">
                  <a16:creationId xmlns="" xmlns:a16="http://schemas.microsoft.com/office/drawing/2014/main" id="{82D1D235-64E7-4E5D-BCA3-ACF827429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29835" t="17901" r="25785" b="19289"/>
            <a:stretch/>
          </p:blipFill>
          <p:spPr>
            <a:xfrm>
              <a:off x="4745363" y="2168155"/>
              <a:ext cx="1633718" cy="14450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Obrázek 18">
              <a:extLst>
                <a:ext uri="{FF2B5EF4-FFF2-40B4-BE49-F238E27FC236}">
                  <a16:creationId xmlns="" xmlns:a16="http://schemas.microsoft.com/office/drawing/2014/main" id="{F5B32F2B-683B-4C13-86EA-F5D5163AC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698" t="9587" r="2302" b="15238"/>
            <a:stretch/>
          </p:blipFill>
          <p:spPr>
            <a:xfrm>
              <a:off x="6572103" y="2676570"/>
              <a:ext cx="1584450" cy="9305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">
              <a:extLst>
                <a:ext uri="{FF2B5EF4-FFF2-40B4-BE49-F238E27FC236}">
                  <a16:creationId xmlns="" xmlns:a16="http://schemas.microsoft.com/office/drawing/2014/main" id="{84376FC0-A486-43FA-B93F-315EDAA4B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703" t="38148" r="21667" b="19947"/>
            <a:stretch/>
          </p:blipFill>
          <p:spPr>
            <a:xfrm>
              <a:off x="7270969" y="2277040"/>
              <a:ext cx="1645715" cy="11535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Obrázek 1">
              <a:extLst>
                <a:ext uri="{FF2B5EF4-FFF2-40B4-BE49-F238E27FC236}">
                  <a16:creationId xmlns="" xmlns:a16="http://schemas.microsoft.com/office/drawing/2014/main" id="{9E7AA9E0-A4D1-44E8-8EDA-22BCF2245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901" t="18694" r="25289" b="19554"/>
            <a:stretch/>
          </p:blipFill>
          <p:spPr>
            <a:xfrm>
              <a:off x="375631" y="4072400"/>
              <a:ext cx="1887876" cy="17020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19">
              <a:extLst>
                <a:ext uri="{FF2B5EF4-FFF2-40B4-BE49-F238E27FC236}">
                  <a16:creationId xmlns="" xmlns:a16="http://schemas.microsoft.com/office/drawing/2014/main" id="{063A4B14-F511-48ED-ACF5-8C4AC510F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47143" t="37090" r="22867" b="17196"/>
            <a:stretch/>
          </p:blipFill>
          <p:spPr>
            <a:xfrm>
              <a:off x="2528185" y="3886062"/>
              <a:ext cx="2165798" cy="18570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4">
              <a:extLst>
                <a:ext uri="{FF2B5EF4-FFF2-40B4-BE49-F238E27FC236}">
                  <a16:creationId xmlns="" xmlns:a16="http://schemas.microsoft.com/office/drawing/2014/main" id="{AE64D457-EA45-4819-8BD4-8EE7D23B4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43248" t="34233" r="42239" b="46379"/>
            <a:stretch/>
          </p:blipFill>
          <p:spPr>
            <a:xfrm>
              <a:off x="4826307" y="4162875"/>
              <a:ext cx="2144465" cy="1611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21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Poděkování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930729" y="1485900"/>
            <a:ext cx="10809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Tímto bych chtěl vyjádřit poděkování vedoucímu mé bakalářské práce panu Ing. Jánovi Majerníkovi PhD. </a:t>
            </a:r>
            <a:r>
              <a:rPr lang="cs-CZ" dirty="0" smtClean="0"/>
              <a:t>za </a:t>
            </a:r>
            <a:r>
              <a:rPr lang="cs-CZ" dirty="0"/>
              <a:t>trpělivou spolupráci, cenné rady, metodické vedení práce a případné připomínky k mé diplomové práci. </a:t>
            </a:r>
            <a:endParaRPr lang="cs-CZ" dirty="0" smtClean="0"/>
          </a:p>
          <a:p>
            <a:r>
              <a:rPr lang="cs-CZ" dirty="0" smtClean="0"/>
              <a:t>Dále </a:t>
            </a:r>
            <a:r>
              <a:rPr lang="cs-CZ" dirty="0"/>
              <a:t>děkuji zaměstnancům Motoru </a:t>
            </a:r>
            <a:r>
              <a:rPr lang="cs-CZ" dirty="0" err="1"/>
              <a:t>Jikov</a:t>
            </a:r>
            <a:r>
              <a:rPr lang="cs-CZ" dirty="0"/>
              <a:t> Group a.s. panu Petru </a:t>
            </a:r>
            <a:r>
              <a:rPr lang="cs-CZ" dirty="0" err="1"/>
              <a:t>Nuskovi</a:t>
            </a:r>
            <a:r>
              <a:rPr lang="cs-CZ" dirty="0"/>
              <a:t> a Tomáši Pelantovi za poskytnutí důležitých materiálů pro mou práci, spoustu informací a rad. </a:t>
            </a:r>
            <a:endParaRPr lang="cs-CZ" dirty="0" smtClean="0"/>
          </a:p>
          <a:p>
            <a:r>
              <a:rPr lang="cs-CZ" dirty="0" smtClean="0"/>
              <a:t>V</a:t>
            </a:r>
            <a:r>
              <a:rPr lang="cs-CZ" dirty="0"/>
              <a:t> neposlední řadě bych chtěl poděkovat své rodině za podporu v průběhu celého mého studia.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80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Povrchová objemová síť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6"/>
          <p:cNvSpPr txBox="1">
            <a:spLocks noChangeArrowheads="1"/>
          </p:cNvSpPr>
          <p:nvPr/>
        </p:nvSpPr>
        <p:spPr bwMode="auto">
          <a:xfrm>
            <a:off x="8771893" y="419382"/>
            <a:ext cx="2735069" cy="523220"/>
          </a:xfrm>
          <a:prstGeom prst="rect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75000"/>
              <a:buBlip>
                <a:blip r:embed="rId3"/>
              </a:buBlip>
              <a:defRPr sz="2500">
                <a:solidFill>
                  <a:srgbClr val="525252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75000"/>
              <a:buBlip>
                <a:blip r:embed="rId4"/>
              </a:buBlip>
              <a:defRPr sz="2000">
                <a:solidFill>
                  <a:srgbClr val="525252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Blip>
                <a:blip r:embed="rId4"/>
              </a:buBlip>
              <a:defRPr sz="2400">
                <a:solidFill>
                  <a:srgbClr val="525252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75000"/>
              <a:buBlip>
                <a:blip r:embed="rId4"/>
              </a:buBlip>
              <a:defRPr sz="1600">
                <a:solidFill>
                  <a:srgbClr val="52525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75000"/>
              <a:buBlip>
                <a:blip r:embed="rId4"/>
              </a:buBlip>
              <a:defRPr sz="1400">
                <a:solidFill>
                  <a:srgbClr val="525252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4"/>
              </a:buBlip>
              <a:defRPr sz="1400">
                <a:solidFill>
                  <a:srgbClr val="525252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4"/>
              </a:buBlip>
              <a:defRPr sz="1400">
                <a:solidFill>
                  <a:srgbClr val="525252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4"/>
              </a:buBlip>
              <a:defRPr sz="1400">
                <a:solidFill>
                  <a:srgbClr val="525252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4"/>
              </a:buBlip>
              <a:defRPr sz="1400">
                <a:solidFill>
                  <a:srgbClr val="52525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cs-CZ" altLang="cs-CZ" sz="1400" dirty="0">
                <a:solidFill>
                  <a:schemeClr val="bg1"/>
                </a:solidFill>
              </a:rPr>
              <a:t>Počet uzlových bodů:  890 830      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cs-CZ" altLang="cs-CZ" sz="1400" dirty="0">
                <a:solidFill>
                  <a:schemeClr val="bg1"/>
                </a:solidFill>
              </a:rPr>
              <a:t>Počet 3D elementů: 5 465 642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DD043E1C-B2DA-4B20-ACA3-E45A8E202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9091" t="19487" r="31901" b="14661"/>
          <a:stretch/>
        </p:blipFill>
        <p:spPr>
          <a:xfrm>
            <a:off x="1506892" y="2041499"/>
            <a:ext cx="3566916" cy="3763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DB6B24A2-594B-404E-AB13-C3FCF0B159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965" t="23831" r="23947" b="35343"/>
          <a:stretch/>
        </p:blipFill>
        <p:spPr>
          <a:xfrm>
            <a:off x="6869951" y="1004810"/>
            <a:ext cx="4949852" cy="23351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72338D05-3E98-4E3D-9CC6-E3C71923EB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562" t="17504" r="21653" b="24578"/>
          <a:stretch/>
        </p:blipFill>
        <p:spPr>
          <a:xfrm>
            <a:off x="7607181" y="3429000"/>
            <a:ext cx="4212622" cy="27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7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Plnění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="" xmlns:a16="http://schemas.microsoft.com/office/drawing/2014/main" id="{07E9BCB3-C233-4F3E-AF0F-4CC6E2887ED2}"/>
              </a:ext>
            </a:extLst>
          </p:cNvPr>
          <p:cNvGrpSpPr/>
          <p:nvPr/>
        </p:nvGrpSpPr>
        <p:grpSpPr>
          <a:xfrm>
            <a:off x="2450048" y="480352"/>
            <a:ext cx="7413442" cy="5245012"/>
            <a:chOff x="439669" y="471595"/>
            <a:chExt cx="7578334" cy="5513569"/>
          </a:xfrm>
        </p:grpSpPr>
        <p:grpSp>
          <p:nvGrpSpPr>
            <p:cNvPr id="7" name="Skupina 6">
              <a:extLst>
                <a:ext uri="{FF2B5EF4-FFF2-40B4-BE49-F238E27FC236}">
                  <a16:creationId xmlns="" xmlns:a16="http://schemas.microsoft.com/office/drawing/2014/main" id="{0A6F63D3-1DD2-4890-8C55-D0AA7A2B07A8}"/>
                </a:ext>
              </a:extLst>
            </p:cNvPr>
            <p:cNvGrpSpPr/>
            <p:nvPr/>
          </p:nvGrpSpPr>
          <p:grpSpPr>
            <a:xfrm>
              <a:off x="580125" y="471595"/>
              <a:ext cx="7437878" cy="1747685"/>
              <a:chOff x="477462" y="864177"/>
              <a:chExt cx="7817498" cy="1898308"/>
            </a:xfrm>
          </p:grpSpPr>
          <p:pic>
            <p:nvPicPr>
              <p:cNvPr id="16" name="Obrázek 15">
                <a:extLst>
                  <a:ext uri="{FF2B5EF4-FFF2-40B4-BE49-F238E27FC236}">
                    <a16:creationId xmlns="" xmlns:a16="http://schemas.microsoft.com/office/drawing/2014/main" id="{C6559819-D6DF-4B37-93EA-EDAD5D7348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26529" t="16711" r="25703" b="24314"/>
              <a:stretch/>
            </p:blipFill>
            <p:spPr>
              <a:xfrm>
                <a:off x="477462" y="924971"/>
                <a:ext cx="2381352" cy="1837514"/>
              </a:xfrm>
              <a:prstGeom prst="rect">
                <a:avLst/>
              </a:prstGeom>
            </p:spPr>
          </p:pic>
          <p:pic>
            <p:nvPicPr>
              <p:cNvPr id="17" name="Obrázek 16">
                <a:extLst>
                  <a:ext uri="{FF2B5EF4-FFF2-40B4-BE49-F238E27FC236}">
                    <a16:creationId xmlns="" xmlns:a16="http://schemas.microsoft.com/office/drawing/2014/main" id="{0B168EBF-EC39-4ED7-97B3-04DC747982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35951" t="13802" r="11984" b="26959"/>
              <a:stretch/>
            </p:blipFill>
            <p:spPr>
              <a:xfrm>
                <a:off x="3076612" y="864177"/>
                <a:ext cx="2636499" cy="1874845"/>
              </a:xfrm>
              <a:prstGeom prst="rect">
                <a:avLst/>
              </a:prstGeom>
            </p:spPr>
          </p:pic>
          <p:pic>
            <p:nvPicPr>
              <p:cNvPr id="18" name="Obrázek 17">
                <a:extLst>
                  <a:ext uri="{FF2B5EF4-FFF2-40B4-BE49-F238E27FC236}">
                    <a16:creationId xmlns="" xmlns:a16="http://schemas.microsoft.com/office/drawing/2014/main" id="{BE589CD6-6B6D-4F08-8FA1-00A1D0D63E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26529" t="16711" r="25703" b="24314"/>
              <a:stretch/>
            </p:blipFill>
            <p:spPr>
              <a:xfrm>
                <a:off x="5913608" y="924971"/>
                <a:ext cx="2381352" cy="1837514"/>
              </a:xfrm>
              <a:prstGeom prst="rect">
                <a:avLst/>
              </a:prstGeom>
            </p:spPr>
          </p:pic>
        </p:grpSp>
        <p:grpSp>
          <p:nvGrpSpPr>
            <p:cNvPr id="8" name="Skupina 7">
              <a:extLst>
                <a:ext uri="{FF2B5EF4-FFF2-40B4-BE49-F238E27FC236}">
                  <a16:creationId xmlns="" xmlns:a16="http://schemas.microsoft.com/office/drawing/2014/main" id="{49EED42E-FB58-4EC6-A9D0-3C8861671DD6}"/>
                </a:ext>
              </a:extLst>
            </p:cNvPr>
            <p:cNvGrpSpPr/>
            <p:nvPr/>
          </p:nvGrpSpPr>
          <p:grpSpPr>
            <a:xfrm>
              <a:off x="580125" y="2347245"/>
              <a:ext cx="7437878" cy="1746880"/>
              <a:chOff x="477462" y="864177"/>
              <a:chExt cx="7817498" cy="1898308"/>
            </a:xfrm>
          </p:grpSpPr>
          <p:pic>
            <p:nvPicPr>
              <p:cNvPr id="13" name="Obrázek 12">
                <a:extLst>
                  <a:ext uri="{FF2B5EF4-FFF2-40B4-BE49-F238E27FC236}">
                    <a16:creationId xmlns="" xmlns:a16="http://schemas.microsoft.com/office/drawing/2014/main" id="{CBD3F487-3BDE-4E98-B192-3ACA3A1D24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26529" t="16711" r="25703" b="24314"/>
              <a:stretch/>
            </p:blipFill>
            <p:spPr>
              <a:xfrm>
                <a:off x="477462" y="924971"/>
                <a:ext cx="2381352" cy="1837514"/>
              </a:xfrm>
              <a:prstGeom prst="rect">
                <a:avLst/>
              </a:prstGeom>
            </p:spPr>
          </p:pic>
          <p:pic>
            <p:nvPicPr>
              <p:cNvPr id="14" name="Obrázek 13">
                <a:extLst>
                  <a:ext uri="{FF2B5EF4-FFF2-40B4-BE49-F238E27FC236}">
                    <a16:creationId xmlns="" xmlns:a16="http://schemas.microsoft.com/office/drawing/2014/main" id="{E3CD8CED-E415-4A04-8CAA-FA4DC4848B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35951" t="13802" r="11984" b="26959"/>
              <a:stretch/>
            </p:blipFill>
            <p:spPr>
              <a:xfrm>
                <a:off x="3076612" y="864177"/>
                <a:ext cx="2636499" cy="1874845"/>
              </a:xfrm>
              <a:prstGeom prst="rect">
                <a:avLst/>
              </a:prstGeom>
            </p:spPr>
          </p:pic>
          <p:pic>
            <p:nvPicPr>
              <p:cNvPr id="15" name="Obrázek 14">
                <a:extLst>
                  <a:ext uri="{FF2B5EF4-FFF2-40B4-BE49-F238E27FC236}">
                    <a16:creationId xmlns="" xmlns:a16="http://schemas.microsoft.com/office/drawing/2014/main" id="{D0DABD21-E062-45C9-9156-25CB54D706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26529" t="16711" r="25703" b="24314"/>
              <a:stretch/>
            </p:blipFill>
            <p:spPr>
              <a:xfrm>
                <a:off x="5913608" y="924971"/>
                <a:ext cx="2381352" cy="1837514"/>
              </a:xfrm>
              <a:prstGeom prst="rect">
                <a:avLst/>
              </a:prstGeom>
            </p:spPr>
          </p:pic>
        </p:grpSp>
        <p:grpSp>
          <p:nvGrpSpPr>
            <p:cNvPr id="9" name="Skupina 8">
              <a:extLst>
                <a:ext uri="{FF2B5EF4-FFF2-40B4-BE49-F238E27FC236}">
                  <a16:creationId xmlns="" xmlns:a16="http://schemas.microsoft.com/office/drawing/2014/main" id="{212BF2DD-4B2E-48FD-ABDF-F8385A50070A}"/>
                </a:ext>
              </a:extLst>
            </p:cNvPr>
            <p:cNvGrpSpPr/>
            <p:nvPr/>
          </p:nvGrpSpPr>
          <p:grpSpPr>
            <a:xfrm>
              <a:off x="439669" y="4222090"/>
              <a:ext cx="7487650" cy="1763074"/>
              <a:chOff x="477462" y="864177"/>
              <a:chExt cx="7817498" cy="1898308"/>
            </a:xfrm>
          </p:grpSpPr>
          <p:pic>
            <p:nvPicPr>
              <p:cNvPr id="10" name="Obrázek 9">
                <a:extLst>
                  <a:ext uri="{FF2B5EF4-FFF2-40B4-BE49-F238E27FC236}">
                    <a16:creationId xmlns="" xmlns:a16="http://schemas.microsoft.com/office/drawing/2014/main" id="{A9444E27-6C39-4DCA-8DBD-AA6D9ECBE0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26529" t="16711" r="25703" b="24314"/>
              <a:stretch/>
            </p:blipFill>
            <p:spPr>
              <a:xfrm>
                <a:off x="477462" y="924971"/>
                <a:ext cx="2381352" cy="1837514"/>
              </a:xfrm>
              <a:prstGeom prst="rect">
                <a:avLst/>
              </a:prstGeom>
            </p:spPr>
          </p:pic>
          <p:pic>
            <p:nvPicPr>
              <p:cNvPr id="11" name="Obrázek 10">
                <a:extLst>
                  <a:ext uri="{FF2B5EF4-FFF2-40B4-BE49-F238E27FC236}">
                    <a16:creationId xmlns="" xmlns:a16="http://schemas.microsoft.com/office/drawing/2014/main" id="{FC521582-C995-40D9-976A-82FA5035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35951" t="13802" r="11984" b="26959"/>
              <a:stretch/>
            </p:blipFill>
            <p:spPr>
              <a:xfrm>
                <a:off x="3076612" y="864177"/>
                <a:ext cx="2636499" cy="1874845"/>
              </a:xfrm>
              <a:prstGeom prst="rect">
                <a:avLst/>
              </a:prstGeom>
            </p:spPr>
          </p:pic>
          <p:pic>
            <p:nvPicPr>
              <p:cNvPr id="12" name="Obrázek 11">
                <a:extLst>
                  <a:ext uri="{FF2B5EF4-FFF2-40B4-BE49-F238E27FC236}">
                    <a16:creationId xmlns="" xmlns:a16="http://schemas.microsoft.com/office/drawing/2014/main" id="{FF25E1BA-17CC-4D09-B975-2294483278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26529" t="16711" r="25703" b="24314"/>
              <a:stretch/>
            </p:blipFill>
            <p:spPr>
              <a:xfrm>
                <a:off x="5913608" y="924971"/>
                <a:ext cx="2381352" cy="1837514"/>
              </a:xfrm>
              <a:prstGeom prst="rect">
                <a:avLst/>
              </a:prstGeom>
            </p:spPr>
          </p:pic>
        </p:grpSp>
      </p:grp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CDD4F279-2269-4015-A2DF-B6AC63FC3B36}"/>
              </a:ext>
            </a:extLst>
          </p:cNvPr>
          <p:cNvSpPr/>
          <p:nvPr/>
        </p:nvSpPr>
        <p:spPr>
          <a:xfrm>
            <a:off x="7052991" y="5748606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Plnění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="" xmlns:a16="http://schemas.microsoft.com/office/drawing/2014/main" id="{18A70699-F15C-42E7-91AC-6052EF5203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901" t="18694" r="25289" b="19554"/>
          <a:stretch/>
        </p:blipFill>
        <p:spPr>
          <a:xfrm>
            <a:off x="717083" y="2527725"/>
            <a:ext cx="3914538" cy="3529131"/>
          </a:xfrm>
          <a:prstGeom prst="rect">
            <a:avLst/>
          </a:prstGeom>
          <a:ln>
            <a:noFill/>
          </a:ln>
          <a:effectLst>
            <a:outerShdw blurRad="190500" sx="96000" sy="96000" algn="tl" rotWithShape="0">
              <a:schemeClr val="tx1">
                <a:lumMod val="75000"/>
                <a:alpha val="79000"/>
              </a:schemeClr>
            </a:outerShdw>
          </a:effectLst>
        </p:spPr>
      </p:pic>
      <p:sp>
        <p:nvSpPr>
          <p:cNvPr id="21" name="TextBox 7">
            <a:extLst>
              <a:ext uri="{FF2B5EF4-FFF2-40B4-BE49-F238E27FC236}">
                <a16:creationId xmlns="" xmlns:a16="http://schemas.microsoft.com/office/drawing/2014/main" id="{1A7CF2E8-0D80-43B2-A0CE-60A755071D4D}"/>
              </a:ext>
            </a:extLst>
          </p:cNvPr>
          <p:cNvSpPr txBox="1"/>
          <p:nvPr/>
        </p:nvSpPr>
        <p:spPr>
          <a:xfrm>
            <a:off x="8445026" y="5749312"/>
            <a:ext cx="415945" cy="44744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rtlCol="0">
            <a:normAutofit/>
          </a:bodyPr>
          <a:lstStyle/>
          <a:p>
            <a:pPr marR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v1</a:t>
            </a:r>
          </a:p>
        </p:txBody>
      </p:sp>
      <p:pic>
        <p:nvPicPr>
          <p:cNvPr id="4" name="Obrázek 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70" y="3122147"/>
            <a:ext cx="3787140" cy="292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36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Plnění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B772ABA3-CF19-47A9-8EEF-6BABE990DA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9682" t="29700" r="54725" b="8000"/>
          <a:stretch/>
        </p:blipFill>
        <p:spPr>
          <a:xfrm>
            <a:off x="720324" y="3766485"/>
            <a:ext cx="1574238" cy="2155495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sim02_FILL_SOLD_MKO_temperature">
            <a:hlinkClick r:id="" action="ppaction://media"/>
            <a:extLst>
              <a:ext uri="{FF2B5EF4-FFF2-40B4-BE49-F238E27FC236}">
                <a16:creationId xmlns="" xmlns:a16="http://schemas.microsoft.com/office/drawing/2014/main" id="{6BA09CE7-1DA7-40C5-8B03-55406024D1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1701" y="645474"/>
            <a:ext cx="6828922" cy="527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9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sim02_FILL_SOLD_MKO_velocity">
            <a:hlinkClick r:id="" action="ppaction://media"/>
            <a:extLst>
              <a:ext uri="{FF2B5EF4-FFF2-40B4-BE49-F238E27FC236}">
                <a16:creationId xmlns="" xmlns:a16="http://schemas.microsoft.com/office/drawing/2014/main" id="{167994DA-FE9A-4689-B04E-38C966864B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3301" y="439554"/>
            <a:ext cx="7539213" cy="582532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B772ABA3-CF19-47A9-8EEF-6BABE990DA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9682" t="29700" r="54725" b="8000"/>
          <a:stretch/>
        </p:blipFill>
        <p:spPr>
          <a:xfrm>
            <a:off x="1774443" y="1227650"/>
            <a:ext cx="1256846" cy="1720912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1" y="269421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Rychlost plnění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1" y="3280092"/>
            <a:ext cx="3787140" cy="292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55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Odstup vzduchu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20" y="2255520"/>
            <a:ext cx="5112926" cy="3951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46" y="2255520"/>
            <a:ext cx="5112926" cy="3951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51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9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sim02_FILL_SOLD_MKO_voids">
            <a:hlinkClick r:id="" action="ppaction://media"/>
            <a:extLst>
              <a:ext uri="{FF2B5EF4-FFF2-40B4-BE49-F238E27FC236}">
                <a16:creationId xmlns="" xmlns:a16="http://schemas.microsoft.com/office/drawing/2014/main" id="{414D3330-7929-4E8F-A11E-0BD2B13EB8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987"/>
          <a:stretch/>
        </p:blipFill>
        <p:spPr>
          <a:xfrm>
            <a:off x="3159579" y="0"/>
            <a:ext cx="9032421" cy="6840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CD9DFF8-700A-47A4-8ED9-675CCB710F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9682" t="29700" r="54725" b="8000"/>
          <a:stretch/>
        </p:blipFill>
        <p:spPr>
          <a:xfrm>
            <a:off x="678088" y="2039911"/>
            <a:ext cx="1706174" cy="2336146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528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9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Tuhnutí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919B10DD-85C2-4499-99BD-9AF987BF9B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9682" t="29700" r="54725" b="8000"/>
          <a:stretch/>
        </p:blipFill>
        <p:spPr>
          <a:xfrm>
            <a:off x="2008867" y="4787265"/>
            <a:ext cx="828725" cy="1134716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sim02_FILL_SOLD_MKOg_FS_01">
            <a:hlinkClick r:id="" action="ppaction://media"/>
            <a:extLst>
              <a:ext uri="{FF2B5EF4-FFF2-40B4-BE49-F238E27FC236}">
                <a16:creationId xmlns="" xmlns:a16="http://schemas.microsoft.com/office/drawing/2014/main" id="{29FB9B38-7A24-49F1-A809-13DBD902CA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1915" y="492588"/>
            <a:ext cx="7529035" cy="581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9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9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39" y="35717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Tuhnuti odlitku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="" xmlns:a16="http://schemas.microsoft.com/office/drawing/2014/main" id="{919B10DD-85C2-4499-99BD-9AF987BF9B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9682" t="29700" r="54725" b="8000"/>
          <a:stretch/>
        </p:blipFill>
        <p:spPr>
          <a:xfrm>
            <a:off x="2278290" y="5119126"/>
            <a:ext cx="828725" cy="1134716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sim02_FILL_SOLD_MKOg_FS_03">
            <a:hlinkClick r:id="" action="ppaction://media"/>
            <a:extLst>
              <a:ext uri="{FF2B5EF4-FFF2-40B4-BE49-F238E27FC236}">
                <a16:creationId xmlns="" xmlns:a16="http://schemas.microsoft.com/office/drawing/2014/main" id="{AB18E000-3F7B-4746-ADB5-661F7FD89E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94364" y="590167"/>
            <a:ext cx="7330002" cy="56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8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Tuhnutí odlitku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45" y="2123280"/>
            <a:ext cx="5153747" cy="398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364" y="2126499"/>
            <a:ext cx="5149582" cy="3979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10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Závěr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69797" y="334400"/>
            <a:ext cx="4765990" cy="63543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889907" y="1755321"/>
            <a:ext cx="35677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cs-CZ" dirty="0" smtClean="0"/>
              <a:t>Simulace dosáhla kladných výsledků</a:t>
            </a:r>
          </a:p>
          <a:p>
            <a:pPr marL="400050" indent="-400050">
              <a:buFont typeface="+mj-lt"/>
              <a:buAutoNum type="romanUcPeriod"/>
            </a:pPr>
            <a:r>
              <a:rPr lang="cs-CZ" dirty="0" smtClean="0"/>
              <a:t>Odlitek uveden do výroby</a:t>
            </a:r>
          </a:p>
          <a:p>
            <a:pPr marL="400050" indent="-400050">
              <a:buFont typeface="+mj-lt"/>
              <a:buAutoNum type="romanUcPeriod"/>
            </a:pPr>
            <a:r>
              <a:rPr lang="cs-CZ" dirty="0" smtClean="0"/>
              <a:t>Výsledky simulačního programu odpovídají realitě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941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Cíl práce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F998C4D1-752B-48B9-A87A-99B0D4A14200}"/>
              </a:ext>
            </a:extLst>
          </p:cNvPr>
          <p:cNvSpPr txBox="1"/>
          <p:nvPr/>
        </p:nvSpPr>
        <p:spPr>
          <a:xfrm>
            <a:off x="938254" y="1542553"/>
            <a:ext cx="100743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Cílem bakalářské práce je popis technologie lití kovů pod tlakem, jakož i projekce a nastavení licího cyklu s přidanými odvzdušňujícími kanály. </a:t>
            </a:r>
          </a:p>
          <a:p>
            <a:r>
              <a:rPr lang="cs-CZ" dirty="0"/>
              <a:t>Aplikační část je zaměřena na determinaci nejoptimálnějšího nastavení konstrukčního řešení vtokové soustavy pomocí simulačního softwaru. </a:t>
            </a:r>
          </a:p>
          <a:p>
            <a:r>
              <a:rPr lang="cs-CZ" dirty="0"/>
              <a:t>Cílem je určení správného nastavení technologie a konstrukce vtokového systému a odvodu vzduchu v předvýrobní fázi a její implementace do výrobního procesu.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852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466" y="2766218"/>
            <a:ext cx="462306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  <a:b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Filip Novák</a:t>
            </a:r>
            <a:b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15784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6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4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Úvodem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14346" y="3160293"/>
            <a:ext cx="2614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cs-CZ" dirty="0" smtClean="0"/>
              <a:t>Tlakové lití</a:t>
            </a:r>
          </a:p>
          <a:p>
            <a:pPr marL="400050" indent="-400050">
              <a:buFont typeface="+mj-lt"/>
              <a:buAutoNum type="romanUcPeriod"/>
            </a:pPr>
            <a:r>
              <a:rPr lang="cs-CZ" dirty="0" smtClean="0"/>
              <a:t>Gravitační lití</a:t>
            </a:r>
          </a:p>
          <a:p>
            <a:pPr marL="400050" indent="-400050">
              <a:buFont typeface="+mj-lt"/>
              <a:buAutoNum type="romanUcPeriod"/>
            </a:pPr>
            <a:r>
              <a:rPr lang="cs-CZ" dirty="0" smtClean="0"/>
              <a:t>Nízkotlaké lití</a:t>
            </a:r>
          </a:p>
          <a:p>
            <a:endParaRPr lang="cs-CZ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814346" y="1502229"/>
            <a:ext cx="10860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Konec 19 st. </a:t>
            </a:r>
            <a:r>
              <a:rPr lang="cs-CZ" dirty="0"/>
              <a:t>z</a:t>
            </a:r>
            <a:r>
              <a:rPr lang="cs-CZ" dirty="0" smtClean="0"/>
              <a:t>ačátek 20 st. – první zmínky ve strojírenské historii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19 století studená komora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20 století teplá komora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862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Teoreticko-metodologická část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C18F3713-651B-4332-A59B-7EB39080E2E6}"/>
              </a:ext>
            </a:extLst>
          </p:cNvPr>
          <p:cNvSpPr txBox="1"/>
          <p:nvPr/>
        </p:nvSpPr>
        <p:spPr>
          <a:xfrm>
            <a:off x="963386" y="1502229"/>
            <a:ext cx="99767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cs-CZ" i="1" dirty="0"/>
              <a:t>Technologie tlakového lití</a:t>
            </a:r>
          </a:p>
          <a:p>
            <a:pPr marL="857250" lvl="1" indent="-400050">
              <a:buFont typeface="+mj-lt"/>
              <a:buAutoNum type="romanUcPeriod"/>
            </a:pPr>
            <a:r>
              <a:rPr lang="cs-CZ" i="1" dirty="0"/>
              <a:t>Stroje se studenou komorou</a:t>
            </a:r>
          </a:p>
          <a:p>
            <a:pPr marL="857250" lvl="1" indent="-400050">
              <a:buFont typeface="+mj-lt"/>
              <a:buAutoNum type="romanUcPeriod"/>
            </a:pPr>
            <a:r>
              <a:rPr lang="cs-CZ" i="1" dirty="0"/>
              <a:t>Stroje s teplou komorou</a:t>
            </a:r>
          </a:p>
          <a:p>
            <a:pPr marL="857250" lvl="1" indent="-400050">
              <a:buFont typeface="+mj-lt"/>
              <a:buAutoNum type="romanUcPeriod"/>
            </a:pPr>
            <a:r>
              <a:rPr lang="cs-CZ" i="1" dirty="0"/>
              <a:t>Nejčastěji využívané materiály</a:t>
            </a:r>
          </a:p>
          <a:p>
            <a:pPr marL="857250" lvl="1" indent="-400050">
              <a:buFont typeface="+mj-lt"/>
              <a:buAutoNum type="romanUcPeriod"/>
            </a:pPr>
            <a:r>
              <a:rPr lang="cs-CZ" i="1" dirty="0"/>
              <a:t>Předepsané množství slitiny pro operaci</a:t>
            </a:r>
          </a:p>
          <a:p>
            <a:pPr marL="857250" lvl="1" indent="-400050">
              <a:buFont typeface="+mj-lt"/>
              <a:buAutoNum type="romanUcPeriod"/>
            </a:pPr>
            <a:r>
              <a:rPr lang="cs-CZ" i="1" dirty="0"/>
              <a:t>Nejčastější problémy odlitých odlitků při tlakovém lití</a:t>
            </a:r>
          </a:p>
          <a:p>
            <a:pPr lvl="1"/>
            <a:endParaRPr lang="cs-CZ" i="1" dirty="0"/>
          </a:p>
          <a:p>
            <a:pPr marL="400050" indent="-400050">
              <a:buFont typeface="+mj-lt"/>
              <a:buAutoNum type="romanUcPeriod"/>
            </a:pPr>
            <a:r>
              <a:rPr lang="cs-CZ" i="1" dirty="0"/>
              <a:t>Úvod do problému</a:t>
            </a:r>
          </a:p>
          <a:p>
            <a:pPr marL="857250" lvl="1" indent="-400050">
              <a:buFont typeface="+mj-lt"/>
              <a:buAutoNum type="romanUcPeriod"/>
            </a:pPr>
            <a:r>
              <a:rPr lang="cs-CZ" i="1" dirty="0"/>
              <a:t>Výzkum do problému</a:t>
            </a:r>
          </a:p>
          <a:p>
            <a:pPr marL="857250" lvl="1" indent="-400050">
              <a:buFont typeface="+mj-lt"/>
              <a:buAutoNum type="romanUcPeriod"/>
            </a:pPr>
            <a:r>
              <a:rPr lang="cs-CZ" i="1" dirty="0"/>
              <a:t>Metodika Práce</a:t>
            </a:r>
          </a:p>
        </p:txBody>
      </p:sp>
    </p:spTree>
    <p:extLst>
      <p:ext uri="{BB962C8B-B14F-4D97-AF65-F5344CB8AC3E}">
        <p14:creationId xmlns:p14="http://schemas.microsoft.com/office/powerpoint/2010/main" val="410334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Rozdíly mezi agregáty strojů se studenou a teplou komorou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6" y="1760069"/>
            <a:ext cx="3338830" cy="360045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14346" y="5462928"/>
            <a:ext cx="583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Základní chemické uspořádání licího agregátu strojů se studenou komorou</a:t>
            </a:r>
            <a:endParaRPr lang="cs-CZ" dirty="0"/>
          </a:p>
        </p:txBody>
      </p:sp>
      <p:pic>
        <p:nvPicPr>
          <p:cNvPr id="6" name="Obrázek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814" y="1682737"/>
            <a:ext cx="5221132" cy="359292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645729" y="5462928"/>
            <a:ext cx="435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Základní schéma uspořádání tavící pece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90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Nejčastější problémy odlitých odlitků při tlakovém lití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 descr="savenův diagram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26644" y="1682737"/>
            <a:ext cx="5829477" cy="443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5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0D2804-55A3-4B47-9928-53219999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357174"/>
            <a:ext cx="10515600" cy="1325563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Aplikační část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73D09B6C-02C4-4449-9D1B-F052FB757BF7}"/>
              </a:ext>
            </a:extLst>
          </p:cNvPr>
          <p:cNvSpPr txBox="1"/>
          <p:nvPr/>
        </p:nvSpPr>
        <p:spPr>
          <a:xfrm>
            <a:off x="814346" y="1567543"/>
            <a:ext cx="100114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cs-CZ" dirty="0"/>
              <a:t>Představení společnosti</a:t>
            </a:r>
          </a:p>
          <a:p>
            <a:pPr marL="400050" indent="-400050">
              <a:buFont typeface="+mj-lt"/>
              <a:buAutoNum type="romanUcPeriod"/>
            </a:pPr>
            <a:r>
              <a:rPr lang="cs-CZ" dirty="0"/>
              <a:t>Historie Společnosti</a:t>
            </a:r>
          </a:p>
          <a:p>
            <a:pPr marL="400050" indent="-400050">
              <a:buFont typeface="+mj-lt"/>
              <a:buAutoNum type="romanUcPeriod"/>
            </a:pPr>
            <a:r>
              <a:rPr lang="cs-CZ" dirty="0"/>
              <a:t>Licí stroj</a:t>
            </a:r>
          </a:p>
          <a:p>
            <a:pPr marL="400050" indent="-400050">
              <a:buFont typeface="+mj-lt"/>
              <a:buAutoNum type="romanUcPeriod"/>
            </a:pPr>
            <a:r>
              <a:rPr lang="cs-CZ" dirty="0"/>
              <a:t>Popis areálu</a:t>
            </a:r>
          </a:p>
          <a:p>
            <a:pPr marL="400050" indent="-400050">
              <a:buFont typeface="+mj-lt"/>
              <a:buAutoNum type="romanUcPeriod"/>
            </a:pPr>
            <a:r>
              <a:rPr lang="cs-CZ" dirty="0"/>
              <a:t>Chemické složení využívaných slitin forem pro vysokotlaké lití</a:t>
            </a:r>
          </a:p>
          <a:p>
            <a:pPr marL="400050" indent="-400050">
              <a:buFont typeface="+mj-lt"/>
              <a:buAutoNum type="romanUcPeriod"/>
            </a:pPr>
            <a:r>
              <a:rPr lang="cs-CZ" dirty="0"/>
              <a:t>Chemická analýza slitiny odlitku</a:t>
            </a:r>
          </a:p>
          <a:p>
            <a:endParaRPr lang="cs-CZ" dirty="0"/>
          </a:p>
          <a:p>
            <a:pPr marL="400050" indent="-400050">
              <a:buFont typeface="+mj-lt"/>
              <a:buAutoNum type="romanUcPeriod"/>
            </a:pPr>
            <a:r>
              <a:rPr lang="cs-CZ" dirty="0"/>
              <a:t>Zkoumaná vtoková soustava</a:t>
            </a:r>
          </a:p>
          <a:p>
            <a:pPr marL="400050" indent="-400050">
              <a:buFont typeface="+mj-lt"/>
              <a:buAutoNum type="romanUcPeriod"/>
            </a:pPr>
            <a:r>
              <a:rPr lang="cs-CZ" dirty="0"/>
              <a:t>Nalezený problém</a:t>
            </a:r>
          </a:p>
        </p:txBody>
      </p:sp>
    </p:spTree>
    <p:extLst>
      <p:ext uri="{BB962C8B-B14F-4D97-AF65-F5344CB8AC3E}">
        <p14:creationId xmlns:p14="http://schemas.microsoft.com/office/powerpoint/2010/main" val="364919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FB5A06D-181C-4A98-920F-C0BFD7DD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Obrázek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949" y="342900"/>
            <a:ext cx="3693160" cy="685800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1" y="3376279"/>
            <a:ext cx="6836229" cy="2980344"/>
          </a:xfrm>
          <a:prstGeom prst="rect">
            <a:avLst/>
          </a:prstGeom>
        </p:spPr>
      </p:pic>
      <p:pic>
        <p:nvPicPr>
          <p:cNvPr id="7" name="Obrázek 6" descr="MW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8294914" y="528414"/>
            <a:ext cx="3897086" cy="258660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85800" y="1028700"/>
            <a:ext cx="4310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cs-CZ" dirty="0" smtClean="0"/>
              <a:t>Založena v roce 1899</a:t>
            </a:r>
          </a:p>
          <a:p>
            <a:pPr marL="400050" indent="-400050">
              <a:buFont typeface="+mj-lt"/>
              <a:buAutoNum type="romanUcPeriod"/>
            </a:pPr>
            <a:r>
              <a:rPr lang="cs-CZ" dirty="0" smtClean="0"/>
              <a:t>První strojírenská a slévárenská výroba</a:t>
            </a:r>
          </a:p>
          <a:p>
            <a:pPr marL="400050" indent="-400050">
              <a:buFont typeface="+mj-lt"/>
              <a:buAutoNum type="romanUcPeriod"/>
            </a:pPr>
            <a:r>
              <a:rPr lang="cs-CZ" dirty="0" smtClean="0"/>
              <a:t>1948, 1954, 1991 přejmenovávání firmy</a:t>
            </a:r>
          </a:p>
          <a:p>
            <a:pPr marL="400050" indent="-400050">
              <a:buFont typeface="+mj-lt"/>
              <a:buAutoNum type="romanUcPeriod"/>
            </a:pPr>
            <a:endParaRPr lang="cs-CZ" dirty="0"/>
          </a:p>
          <a:p>
            <a:pPr marL="400050" indent="-400050">
              <a:buFont typeface="+mj-lt"/>
              <a:buAutoNum type="romanUcPeriod"/>
            </a:pPr>
            <a:endParaRPr lang="cs-CZ" dirty="0" smtClean="0"/>
          </a:p>
          <a:p>
            <a:pPr marL="400050" indent="-400050">
              <a:buFont typeface="+mj-lt"/>
              <a:buAutoNum type="romanUcPeriod"/>
            </a:pP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5800" y="2220686"/>
            <a:ext cx="3984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Divize:</a:t>
            </a:r>
          </a:p>
          <a:p>
            <a:pPr marL="800100" lvl="1" indent="-342900">
              <a:buFont typeface="+mj-lt"/>
              <a:buAutoNum type="arabicParenR"/>
            </a:pPr>
            <a:r>
              <a:rPr lang="cs-CZ" dirty="0" smtClean="0"/>
              <a:t>Nové Hrady</a:t>
            </a:r>
          </a:p>
          <a:p>
            <a:pPr marL="800100" lvl="1" indent="-342900">
              <a:buFont typeface="+mj-lt"/>
              <a:buAutoNum type="arabicParenR"/>
            </a:pPr>
            <a:r>
              <a:rPr lang="cs-CZ" dirty="0" smtClean="0"/>
              <a:t>Soběslav</a:t>
            </a:r>
          </a:p>
          <a:p>
            <a:pPr marL="800100" lvl="1" indent="-342900">
              <a:buFont typeface="+mj-lt"/>
              <a:buAutoNum type="arabicParenR"/>
            </a:pPr>
            <a:r>
              <a:rPr lang="cs-CZ" dirty="0" smtClean="0"/>
              <a:t>České Budějovice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71500" y="4147457"/>
            <a:ext cx="4098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Licí stroj</a:t>
            </a:r>
          </a:p>
          <a:p>
            <a:r>
              <a:rPr lang="cs-CZ" dirty="0"/>
              <a:t>Müller </a:t>
            </a:r>
            <a:r>
              <a:rPr lang="cs-CZ" dirty="0" err="1" smtClean="0"/>
              <a:t>Weingarten</a:t>
            </a:r>
            <a:r>
              <a:rPr lang="cs-CZ" dirty="0" smtClean="0"/>
              <a:t> 600t</a:t>
            </a:r>
          </a:p>
          <a:p>
            <a:r>
              <a:rPr lang="cs-CZ" dirty="0" smtClean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950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1465</TotalTime>
  <Words>373</Words>
  <Application>Microsoft Office PowerPoint</Application>
  <PresentationFormat>Širokoúhlá obrazovka</PresentationFormat>
  <Paragraphs>103</Paragraphs>
  <Slides>30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Poděkování</vt:lpstr>
      <vt:lpstr>Cíl práce</vt:lpstr>
      <vt:lpstr>Úvodem</vt:lpstr>
      <vt:lpstr>Teoreticko-metodologická část</vt:lpstr>
      <vt:lpstr>Rozdíly mezi agregáty strojů se studenou a teplou komorou</vt:lpstr>
      <vt:lpstr>Nejčastější problémy odlitých odlitků při tlakovém lití</vt:lpstr>
      <vt:lpstr>Aplikační část</vt:lpstr>
      <vt:lpstr>Prezentace aplikace PowerPoint</vt:lpstr>
      <vt:lpstr>Prezentace aplikace PowerPoint</vt:lpstr>
      <vt:lpstr>Geometri odlitku</vt:lpstr>
      <vt:lpstr>Zkoumané odlitky</vt:lpstr>
      <vt:lpstr>Nalezený problém</vt:lpstr>
      <vt:lpstr>Nalezený problém</vt:lpstr>
      <vt:lpstr>Nalezený problém</vt:lpstr>
      <vt:lpstr>Nalezený problém</vt:lpstr>
      <vt:lpstr>Diskuze výsledků</vt:lpstr>
      <vt:lpstr>Návrhy opatření</vt:lpstr>
      <vt:lpstr>Navržení přidání ledvin</vt:lpstr>
      <vt:lpstr>Povrchová objemová síť</vt:lpstr>
      <vt:lpstr>Plnění</vt:lpstr>
      <vt:lpstr>Plnění</vt:lpstr>
      <vt:lpstr>Rychlost plnění</vt:lpstr>
      <vt:lpstr>Odstup vzduchu</vt:lpstr>
      <vt:lpstr>Prezentace aplikace PowerPoint</vt:lpstr>
      <vt:lpstr>Tuhnutí</vt:lpstr>
      <vt:lpstr>Tuhnuti odlitku</vt:lpstr>
      <vt:lpstr>Tuhnutí odlitku</vt:lpstr>
      <vt:lpstr>Závěr</vt:lpstr>
      <vt:lpstr>Děkuji za pozornost Filip Novák 15784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Filip Novák</dc:creator>
  <cp:lastModifiedBy>Novák Filip</cp:lastModifiedBy>
  <cp:revision>25</cp:revision>
  <dcterms:created xsi:type="dcterms:W3CDTF">2018-05-30T07:07:06Z</dcterms:created>
  <dcterms:modified xsi:type="dcterms:W3CDTF">2018-06-13T05:09:48Z</dcterms:modified>
</cp:coreProperties>
</file>