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3" r:id="rId1"/>
    <p:sldMasterId id="2147484044" r:id="rId2"/>
    <p:sldMasterId id="2147484073" r:id="rId3"/>
  </p:sldMasterIdLst>
  <p:sldIdLst>
    <p:sldId id="256" r:id="rId4"/>
    <p:sldId id="275" r:id="rId5"/>
    <p:sldId id="264" r:id="rId6"/>
    <p:sldId id="257" r:id="rId7"/>
    <p:sldId id="271" r:id="rId8"/>
    <p:sldId id="266" r:id="rId9"/>
    <p:sldId id="270" r:id="rId10"/>
    <p:sldId id="272" r:id="rId11"/>
    <p:sldId id="268" r:id="rId12"/>
    <p:sldId id="267" r:id="rId13"/>
    <p:sldId id="269" r:id="rId14"/>
    <p:sldId id="265" r:id="rId15"/>
    <p:sldId id="273" r:id="rId16"/>
    <p:sldId id="261" r:id="rId17"/>
    <p:sldId id="262" r:id="rId18"/>
    <p:sldId id="26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A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758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901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310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249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787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627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437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3482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22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3498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902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6089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2079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8933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672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5914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31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04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0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835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13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83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11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99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6201404-EC5F-4760-8435-59B437FC02F8}" type="datetimeFigureOut">
              <a:rPr lang="cs-CZ" smtClean="0"/>
              <a:pPr/>
              <a:t>12.6.2018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9BABB31-1128-41C9-953F-6A445683F9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691293-72B0-404D-9F5B-EE44BC574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0007" y="0"/>
            <a:ext cx="9514936" cy="671777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Vysoká </a:t>
            </a:r>
            <a:r>
              <a:rPr lang="cs-CZ" sz="27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škola technická a ekonomická</a:t>
            </a:r>
            <a:br>
              <a:rPr lang="cs-CZ" sz="27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 Českých </a:t>
            </a:r>
            <a:r>
              <a:rPr lang="cs-CZ" sz="27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Budějovicích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 smtClean="0">
                <a:solidFill>
                  <a:schemeClr val="tx1"/>
                </a:solidFill>
              </a:rPr>
              <a:t/>
            </a:r>
            <a:br>
              <a:rPr lang="cs-CZ" sz="40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4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Novostavba </a:t>
            </a:r>
            <a:r>
              <a:rPr lang="cs-CZ" sz="40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rodinného domu s </a:t>
            </a:r>
            <a:r>
              <a:rPr lang="cs-CZ" sz="4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nízkou spotřebou energie</a:t>
            </a:r>
            <a:r>
              <a:rPr lang="cs-CZ" sz="40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cs-CZ" sz="40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</a:br>
            <a:r>
              <a:rPr lang="cs-CZ" sz="4000" dirty="0">
                <a:solidFill>
                  <a:schemeClr val="tx1"/>
                </a:solidFill>
              </a:rPr>
              <a:t/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                      </a:t>
            </a:r>
            <a:r>
              <a:rPr lang="cs-CZ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Vedoucí BP: Ing. Blanka </a:t>
            </a:r>
            <a:r>
              <a:rPr lang="cs-CZ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Pelánková</a:t>
            </a:r>
            <a:r>
              <a:rPr lang="cs-CZ" sz="4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cs-CZ" sz="4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Oponent </a:t>
            </a:r>
            <a:r>
              <a:rPr lang="cs-CZ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BP: Ing. Milena 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Štanclová</a:t>
            </a:r>
            <a:br>
              <a:rPr lang="cs-CZ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>
                <a:solidFill>
                  <a:schemeClr val="tx1"/>
                </a:solidFill>
              </a:rPr>
              <a:t/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/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/>
              <a:t> </a:t>
            </a:r>
            <a:r>
              <a:rPr lang="cs-CZ" dirty="0"/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D1D11C-3DE0-434B-85B7-444608A3BC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5874590" y="5210354"/>
            <a:ext cx="4563374" cy="903451"/>
          </a:xfrm>
        </p:spPr>
        <p:txBody>
          <a:bodyPr>
            <a:normAutofit/>
          </a:bodyPr>
          <a:lstStyle/>
          <a:p>
            <a:pPr algn="l"/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Tomáš Kučera</a:t>
            </a: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4F12F9C-AF77-4E66-A5FB-42B3C809394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830" y="4440895"/>
            <a:ext cx="2145160" cy="1837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53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2004204" y="371478"/>
            <a:ext cx="6096000" cy="12311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3600" dirty="0" smtClean="0">
                <a:solidFill>
                  <a:srgbClr val="00B0F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Návrh rodinného domu </a:t>
            </a:r>
            <a:r>
              <a:rPr lang="cs-CZ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Hranice vytápěného prostoru (řezy) </a:t>
            </a:r>
            <a:endParaRPr lang="cs-CZ" sz="20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16852" y="2136475"/>
            <a:ext cx="997458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89184" y="227737"/>
            <a:ext cx="10041147" cy="1117983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Návrh rodinného domu </a:t>
            </a:r>
            <a:r>
              <a:rPr lang="cs-CZ" sz="2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Technické pohledy na RD </a:t>
            </a:r>
            <a:endParaRPr lang="cs-CZ" sz="2000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4144" y="2147976"/>
            <a:ext cx="9997440" cy="410042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74C76CE-345A-4705-9B8E-C9CB31F4D250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148643" y="1906438"/>
            <a:ext cx="7014354" cy="42887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FD534-BB64-45C6-BFB7-5D2F9D3AD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Dosažené výsledky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EB729E-710A-4591-930D-02A4F26AA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Posouzení a vyhodnocení 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jednotlivých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konstrukcí 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§"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V programu Teplo 2017 Edu </a:t>
            </a:r>
          </a:p>
          <a:p>
            <a:pPr>
              <a:buClr>
                <a:srgbClr val="00B0F0"/>
              </a:buClr>
              <a:buFont typeface="Wingdings" pitchFamily="2" charset="2"/>
              <a:buChar char="§"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Posuzované konstrukce splňují doporučené hodnoty součinitele prostupu tepla pro nízkoenergetické domy. </a:t>
            </a:r>
          </a:p>
          <a:p>
            <a:pPr>
              <a:buClr>
                <a:srgbClr val="00B0F0"/>
              </a:buCl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Posouzení 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energetické náročnosti budovy 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§"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V programu Energie 2016 Edu </a:t>
            </a:r>
          </a:p>
          <a:p>
            <a:pPr>
              <a:buClr>
                <a:srgbClr val="00B0F0"/>
              </a:buClr>
              <a:buFont typeface="Wingdings" pitchFamily="2" charset="2"/>
              <a:buChar char="§"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Z hlediska energetické náročnosti spadá do třídy RD 35NE</a:t>
            </a:r>
          </a:p>
          <a:p>
            <a:pPr>
              <a:buClr>
                <a:srgbClr val="00B0F0"/>
              </a:buCl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Energetický štítek obálky budovy </a:t>
            </a:r>
          </a:p>
          <a:p>
            <a:pPr>
              <a:buClr>
                <a:srgbClr val="00B0F0"/>
              </a:buClr>
              <a:buFont typeface="Wingdings" pitchFamily="2" charset="2"/>
              <a:buChar char="§"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Hodnocená obálka budovy je zařazena do skupiny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– velmi úsporná. </a:t>
            </a: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11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6890" y="291891"/>
            <a:ext cx="9997440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Přínos práce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36506" y="1447800"/>
            <a:ext cx="9997440" cy="48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Rozšíření znalostí v oblasti nízkoenergetických domů </a:t>
            </a:r>
          </a:p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Zkušenost s projektováním RD v rozsahu pro stavební povolení </a:t>
            </a:r>
          </a:p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Získání nových informací o možnosti použití stavebních materiálů </a:t>
            </a:r>
          </a:p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Přínos pro vykonávání povolání v projektování a realizaci staveb 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DB53B1-BA52-4474-B606-8E1A9A469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Závěr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77B819-04DC-4EE2-A693-6DA92978C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2385" y="1447800"/>
            <a:ext cx="9997440" cy="4800600"/>
          </a:xfrm>
        </p:spPr>
        <p:txBody>
          <a:bodyPr>
            <a:normAutofit/>
          </a:bodyPr>
          <a:lstStyle/>
          <a:p>
            <a:pPr>
              <a:buClr>
                <a:srgbClr val="00B0F0"/>
              </a:buClr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Návrhy opatření </a:t>
            </a:r>
          </a:p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 realizaci </a:t>
            </a:r>
          </a:p>
        </p:txBody>
      </p:sp>
    </p:spTree>
    <p:extLst>
      <p:ext uri="{BB962C8B-B14F-4D97-AF65-F5344CB8AC3E}">
        <p14:creationId xmlns:p14="http://schemas.microsoft.com/office/powerpoint/2010/main" val="294630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E3827-CA78-4BE3-967F-38E438E80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Otázky vedoucího BP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7361E4-0730-4F63-A75A-FF7733939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Z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jakého důvodu byla navržena obvodová konstrukce v kombinaci zdivo s       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kontaktním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zateplovacím systémem ? 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539496" indent="-457200"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Eliminace tepelných mostů </a:t>
            </a:r>
          </a:p>
          <a:p>
            <a:pPr marL="539496" indent="-457200"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Vynikající tepelně izolační vlastnosti </a:t>
            </a:r>
          </a:p>
          <a:p>
            <a:pPr marL="539496" indent="-457200"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Jednoduchá zpracovatelnost</a:t>
            </a:r>
          </a:p>
          <a:p>
            <a:pPr marL="539496" indent="-457200"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Ekonomická výhodnost</a:t>
            </a:r>
          </a:p>
          <a:p>
            <a:pPr marL="539496" indent="-457200"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Ekologická a zdravotní nezávadnost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82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65722C-A083-413B-BEA3-9CD53249B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6822" y="582967"/>
            <a:ext cx="7307179" cy="132080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Otázky vedoucího BP</a:t>
            </a:r>
            <a:endParaRPr lang="cs-CZ" sz="36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CD1FC-37CB-4CF6-AD47-5F843D3BF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716657"/>
            <a:ext cx="9997440" cy="4822166"/>
          </a:xfrm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 podmínky musí návrh objektu splnit, aby byl klasifikován jako nízkoenergetický objekt?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Jednotlivé konstrukce         alespoň doporučené hodnoty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cs-CZ" sz="20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</a:t>
            </a:r>
            <a:r>
              <a:rPr lang="cs-CZ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,20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dle ČSN 73 0540-2 </a:t>
            </a:r>
          </a:p>
          <a:p>
            <a:pPr marL="0" indent="0"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Roční plošná měrná potřeba na vytápění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sz="20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nepřesahuje 50 kWh/(m</a:t>
            </a:r>
            <a:r>
              <a:rPr lang="cs-CZ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</a:p>
          <a:p>
            <a:pPr marL="0" indent="0"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Umístění stavby na pozemku </a:t>
            </a:r>
          </a:p>
          <a:p>
            <a:pPr marL="0" indent="0"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Kompaktní tvar domu</a:t>
            </a:r>
          </a:p>
          <a:p>
            <a:pPr marL="0" indent="0"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Vhodná orientace ke světovým stranám, podíl plochy oken k ochlazované obálce</a:t>
            </a:r>
          </a:p>
          <a:p>
            <a:pPr marL="0" indent="0"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Vzduchotěsnost </a:t>
            </a:r>
            <a:r>
              <a:rPr lang="cs-CZ" sz="20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doporučené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4848045" y="2889850"/>
            <a:ext cx="465826" cy="310551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15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</a:t>
            </a:r>
            <a:r>
              <a:rPr lang="cs-CZ" sz="3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Děkuji za pozornost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Osnov</a:t>
            </a:r>
            <a:r>
              <a:rPr lang="cs-CZ" sz="4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Motivace a důvody k řešení daného problému </a:t>
            </a:r>
          </a:p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Cíl práce</a:t>
            </a:r>
          </a:p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Použité metody </a:t>
            </a:r>
          </a:p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Návrh rodinného domu </a:t>
            </a:r>
          </a:p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Dosažené výsledky </a:t>
            </a:r>
          </a:p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Přínos práce</a:t>
            </a:r>
          </a:p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Závěr </a:t>
            </a:r>
          </a:p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Otázky vedoucího BP </a:t>
            </a: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C19116-4FFD-4370-BB81-C9F71BB92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4749" y="309144"/>
            <a:ext cx="9997440" cy="114300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</a:p>
        </p:txBody>
      </p:sp>
      <p:pic>
        <p:nvPicPr>
          <p:cNvPr id="4" name="Obrázek 3" descr="projekty-620x3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1797" y="2372265"/>
            <a:ext cx="3640346" cy="2777706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D2AF48-93DF-4AA1-A04E-4B04E23CD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0776" y="2234243"/>
            <a:ext cx="9480432" cy="3807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Rostoucí trend ekologicky úsporného bydlení        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Možnost zdokonalit se v daném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tématu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Úvaha budoucí stavby nízkoenergetického domu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53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5BE5F5-5F4C-4D25-94C9-EAB8DBD49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6507" y="283264"/>
            <a:ext cx="9997440" cy="1143000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Cíl práce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40AC3F-A7DA-4D2E-91E1-AAB103837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800"/>
            <a:ext cx="9826407" cy="4800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Návrh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konkrétního řešení objektu s nízkou spotřebou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energie</a:t>
            </a:r>
          </a:p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 ke stavebnímu povolení </a:t>
            </a:r>
          </a:p>
          <a:p>
            <a:pPr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Posouzení a vyhodnocení tepelně-technických charakteristik navržených konstrukcí i budovy jako celku </a:t>
            </a:r>
          </a:p>
          <a:p>
            <a:pPr algn="just">
              <a:buClr>
                <a:srgbClr val="00B0F0"/>
              </a:buClr>
              <a:buFont typeface="Wingdings" pitchFamily="2" charset="2"/>
              <a:buChar char="q"/>
            </a:pPr>
            <a:endParaRPr lang="cs-CZ" sz="2000" dirty="0" smtClean="0"/>
          </a:p>
          <a:p>
            <a:pPr algn="just">
              <a:buClr>
                <a:srgbClr val="00B0F0"/>
              </a:buClr>
              <a:buFont typeface="Wingdings" pitchFamily="2" charset="2"/>
              <a:buChar char="q"/>
            </a:pPr>
            <a:endParaRPr lang="cs-CZ" sz="2000" dirty="0" smtClean="0"/>
          </a:p>
          <a:p>
            <a:pPr algn="just">
              <a:buClr>
                <a:srgbClr val="00B0F0"/>
              </a:buClr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19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00407" y="335023"/>
            <a:ext cx="9997440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Metoda sběru dat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rgbClr val="00B0F0"/>
              </a:buClr>
              <a:buFont typeface="Wingdings" pitchFamily="2" charset="2"/>
              <a:buChar char="§"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Prostudování odborné literatury týkající se problematiky nízkoenergetických domů </a:t>
            </a:r>
          </a:p>
          <a:p>
            <a:pPr>
              <a:buClr>
                <a:srgbClr val="00B0F0"/>
              </a:buClr>
              <a:buFont typeface="Wingdings" pitchFamily="2" charset="2"/>
              <a:buChar char="§"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Výběr vhodného pozemku v katastru nemovitostí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00B0F0"/>
              </a:buClr>
              <a:buFont typeface="Wingdings" pitchFamily="2" charset="2"/>
              <a:buChar char="§"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Zjištění stávajících inženýrských sítí </a:t>
            </a: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Metoda zpracování dat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00B0F0"/>
              </a:buClr>
              <a:buFont typeface="Wingdings" pitchFamily="2" charset="2"/>
              <a:buChar char="§"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Zpracování projektové dokumentace 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Metoda vyhodnocení dat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00B0F0"/>
              </a:buClr>
              <a:buFont typeface="Wingdings" pitchFamily="2" charset="2"/>
              <a:buChar char="§"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Teplo 2017 Edu </a:t>
            </a:r>
          </a:p>
          <a:p>
            <a:pPr>
              <a:buClr>
                <a:srgbClr val="00B0F0"/>
              </a:buClr>
              <a:buFont typeface="Wingdings" pitchFamily="2" charset="2"/>
              <a:buChar char="§"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Energie 2016 Edu </a:t>
            </a:r>
          </a:p>
          <a:p>
            <a:pPr>
              <a:buFont typeface="Wingdings" pitchFamily="2" charset="2"/>
              <a:buChar char="q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647645" y="609600"/>
            <a:ext cx="10256807" cy="92590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Návrh rodinného domu </a:t>
            </a:r>
            <a:endParaRPr lang="cs-CZ" sz="36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621766" y="1828801"/>
            <a:ext cx="8902459" cy="4658264"/>
          </a:xfrm>
        </p:spPr>
        <p:txBody>
          <a:bodyPr>
            <a:norm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Identifikační údaje stavby </a:t>
            </a:r>
          </a:p>
          <a:p>
            <a:pPr>
              <a:buClr>
                <a:srgbClr val="00B0F0"/>
              </a:buClr>
              <a:buFont typeface="Wingdings" pitchFamily="2" charset="2"/>
              <a:buChar char="§"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Místo stavby:            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Báňovice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Dačic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</a:t>
            </a:r>
          </a:p>
          <a:p>
            <a:pPr>
              <a:buClr>
                <a:srgbClr val="00B0F0"/>
              </a:buClr>
              <a:buFont typeface="Wingdings" pitchFamily="2" charset="2"/>
              <a:buChar char="§"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Počet podlaží:           2 NP       </a:t>
            </a:r>
          </a:p>
          <a:p>
            <a:pPr>
              <a:buClr>
                <a:srgbClr val="00B0F0"/>
              </a:buClr>
              <a:buFont typeface="Wingdings" pitchFamily="2" charset="2"/>
              <a:buChar char="§"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Zastavěná plocha:     237,5 m</a:t>
            </a:r>
            <a:r>
              <a:rPr lang="cs-CZ" sz="1600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Charakteristika pozemku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4144" y="274637"/>
            <a:ext cx="9997440" cy="1485151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Návrh rodinného domu </a:t>
            </a:r>
            <a:r>
              <a:rPr lang="cs-CZ" sz="2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Umístění na pozemku  </a:t>
            </a:r>
            <a:endParaRPr lang="cs-CZ" sz="2000" dirty="0">
              <a:effectLst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914144" y="1725283"/>
            <a:ext cx="9997440" cy="4658263"/>
          </a:xfrm>
        </p:spPr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3803" y="1613140"/>
            <a:ext cx="7617125" cy="4701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Návrh rodinného domu</a:t>
            </a:r>
            <a:r>
              <a:rPr lang="cs-CZ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Architektonické řešení </a:t>
            </a:r>
          </a:p>
          <a:p>
            <a:pPr>
              <a:buClr>
                <a:srgbClr val="00B0F0"/>
              </a:buClr>
              <a:buFont typeface="Wingdings" pitchFamily="2" charset="2"/>
              <a:buChar char="§"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Územní plán</a:t>
            </a: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Konstrukční a materiálové řešení </a:t>
            </a:r>
          </a:p>
          <a:p>
            <a:pPr>
              <a:buClr>
                <a:srgbClr val="00B0F0"/>
              </a:buClr>
              <a:buFont typeface="Wingdings" pitchFamily="2" charset="2"/>
              <a:buChar char="§"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Výběr a volba vhodných materiálů </a:t>
            </a:r>
          </a:p>
          <a:p>
            <a:pPr>
              <a:buFont typeface="Wingdings" pitchFamily="2" charset="2"/>
              <a:buChar char="q"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Technické zařízení budovy </a:t>
            </a:r>
          </a:p>
          <a:p>
            <a:pPr>
              <a:buClr>
                <a:srgbClr val="00B0F0"/>
              </a:buClr>
              <a:buFont typeface="Wingdings" pitchFamily="2" charset="2"/>
              <a:buChar char="§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Zdroj vytápění </a:t>
            </a:r>
          </a:p>
          <a:p>
            <a:pPr>
              <a:buClr>
                <a:srgbClr val="00B0F0"/>
              </a:buClr>
              <a:buFont typeface="Wingdings" pitchFamily="2" charset="2"/>
              <a:buChar char="§"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 Hospodaření s odpadní vodou</a:t>
            </a:r>
          </a:p>
          <a:p>
            <a:pPr>
              <a:buClr>
                <a:srgbClr val="00B0F0"/>
              </a:buClr>
              <a:buFont typeface="Wingdings" pitchFamily="2" charset="2"/>
              <a:buChar char="§"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 Využití dešťové vody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863305" y="257385"/>
            <a:ext cx="9987893" cy="1588668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Návrh rodinného domu </a:t>
            </a:r>
            <a:r>
              <a:rPr lang="cs-CZ" sz="2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2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Hranice vytápěného prostoru (půdorys 1.NP, 2.NP) </a:t>
            </a:r>
            <a:endParaRPr lang="cs-CZ" sz="20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14525" y="1837426"/>
            <a:ext cx="9877784" cy="45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unovrat">
  <a:themeElements>
    <a:clrScheme name="Vlastní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D4ECA2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</TotalTime>
  <Words>361</Words>
  <Application>Microsoft Office PowerPoint</Application>
  <PresentationFormat>Širokoúhlá obrazovka</PresentationFormat>
  <Paragraphs>105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Gill Sans MT</vt:lpstr>
      <vt:lpstr>Verdana</vt:lpstr>
      <vt:lpstr>Wingdings</vt:lpstr>
      <vt:lpstr>Wingdings 2</vt:lpstr>
      <vt:lpstr>HDOfficeLightV0</vt:lpstr>
      <vt:lpstr>1_HDOfficeLightV0</vt:lpstr>
      <vt:lpstr>Slunovrat</vt:lpstr>
      <vt:lpstr>        Vysoká škola technická a ekonomická v Českých Budějovicích   Novostavba rodinného domu s nízkou spotřebou energie                        Vedoucí BP: Ing. Blanka Pelánková                       Oponent BP: Ing. Milena Štanclová     </vt:lpstr>
      <vt:lpstr>Osnova</vt:lpstr>
      <vt:lpstr>Motivace a důvody k řešení daného problému</vt:lpstr>
      <vt:lpstr> Cíl práce </vt:lpstr>
      <vt:lpstr>Použité metody</vt:lpstr>
      <vt:lpstr>Návrh rodinného domu </vt:lpstr>
      <vt:lpstr>Návrh rodinného domu    Umístění na pozemku  </vt:lpstr>
      <vt:lpstr>Návrh rodinného domu </vt:lpstr>
      <vt:lpstr>Návrh rodinného domu    Hranice vytápěného prostoru (půdorys 1.NP, 2.NP) </vt:lpstr>
      <vt:lpstr> </vt:lpstr>
      <vt:lpstr>Návrh rodinného domu    Technické pohledy na RD </vt:lpstr>
      <vt:lpstr>Dosažené výsledky</vt:lpstr>
      <vt:lpstr>Přínos práce</vt:lpstr>
      <vt:lpstr>Závěr </vt:lpstr>
      <vt:lpstr>Otázky vedoucího BP </vt:lpstr>
      <vt:lpstr>Otázky vedoucího BP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Tomík</dc:creator>
  <cp:lastModifiedBy>Dohnal Vojtěch</cp:lastModifiedBy>
  <cp:revision>95</cp:revision>
  <dcterms:created xsi:type="dcterms:W3CDTF">2018-05-23T09:07:41Z</dcterms:created>
  <dcterms:modified xsi:type="dcterms:W3CDTF">2018-06-12T09:55:12Z</dcterms:modified>
</cp:coreProperties>
</file>