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6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8" r:id="rId7"/>
    <p:sldId id="269" r:id="rId8"/>
    <p:sldId id="261" r:id="rId9"/>
    <p:sldId id="267" r:id="rId10"/>
    <p:sldId id="262" r:id="rId11"/>
    <p:sldId id="270" r:id="rId12"/>
    <p:sldId id="272" r:id="rId13"/>
    <p:sldId id="273" r:id="rId14"/>
    <p:sldId id="263" r:id="rId15"/>
    <p:sldId id="264" r:id="rId16"/>
    <p:sldId id="265" r:id="rId17"/>
    <p:sldId id="266" r:id="rId18"/>
  </p:sldIdLst>
  <p:sldSz cx="13004800" cy="9753600"/>
  <p:notesSz cx="6858000" cy="9144000"/>
  <p:defaultTextStyle>
    <a:defPPr marL="0" marR="0" indent="0" algn="l" defTabSz="914354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17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589" algn="ctr" defTabSz="58417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176" algn="ctr" defTabSz="58417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765" algn="ctr" defTabSz="58417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354" algn="ctr" defTabSz="58417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2941" algn="ctr" defTabSz="58417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530" algn="ctr" defTabSz="58417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119" algn="ctr" defTabSz="58417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706" algn="ctr" defTabSz="58417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70" autoAdjust="0"/>
  </p:normalViewPr>
  <p:slideViewPr>
    <p:cSldViewPr>
      <p:cViewPr varScale="1">
        <p:scale>
          <a:sx n="78" d="100"/>
          <a:sy n="78" d="100"/>
        </p:scale>
        <p:origin x="852" y="96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577295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176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1pPr>
    <a:lvl2pPr indent="228589" defTabSz="457176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2pPr>
    <a:lvl3pPr indent="457176" defTabSz="457176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3pPr>
    <a:lvl4pPr indent="685765" defTabSz="457176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4pPr>
    <a:lvl5pPr indent="914354" defTabSz="457176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5pPr>
    <a:lvl6pPr indent="1142941" defTabSz="457176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6pPr>
    <a:lvl7pPr indent="1371530" defTabSz="457176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7pPr>
    <a:lvl8pPr indent="1600119" defTabSz="457176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8pPr>
    <a:lvl9pPr indent="1828706" defTabSz="457176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2037419" y="511855"/>
            <a:ext cx="10533888" cy="2093773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2037419" y="2631202"/>
            <a:ext cx="10533888" cy="2492587"/>
          </a:xfrm>
        </p:spPr>
        <p:txBody>
          <a:bodyPr tIns="0"/>
          <a:lstStyle>
            <a:lvl1pPr marL="39014" indent="0" algn="l">
              <a:buNone/>
              <a:defRPr sz="37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650230" indent="0" algn="ctr">
              <a:buNone/>
            </a:lvl2pPr>
            <a:lvl3pPr marL="1300460" indent="0" algn="ctr">
              <a:buNone/>
            </a:lvl3pPr>
            <a:lvl4pPr marL="1950690" indent="0" algn="ctr">
              <a:buNone/>
            </a:lvl4pPr>
            <a:lvl5pPr marL="2600919" indent="0" algn="ctr">
              <a:buNone/>
            </a:lvl5pPr>
            <a:lvl6pPr marL="3251149" indent="0" algn="ctr">
              <a:buNone/>
            </a:lvl6pPr>
            <a:lvl7pPr marL="3901379" indent="0" algn="ctr">
              <a:buNone/>
            </a:lvl7pPr>
            <a:lvl8pPr marL="4551609" indent="0" algn="ctr">
              <a:buNone/>
            </a:lvl8pPr>
            <a:lvl9pPr marL="5201839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98AF03-7270-45C2-A683-C5E353EF01A5}" type="datetime4">
              <a:rPr lang="en-US" smtClean="0"/>
              <a:pPr/>
              <a:t>June 12, 2018</a:t>
            </a:fld>
            <a:endParaRPr lang="en-US" dirty="0"/>
          </a:p>
        </p:txBody>
      </p:sp>
      <p:sp>
        <p:nvSpPr>
          <p:cNvPr id="20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1310483" y="2010741"/>
            <a:ext cx="299110" cy="299110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046" tIns="65023" rIns="130046" bIns="65023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1645761" y="1912911"/>
            <a:ext cx="91034" cy="91034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046" tIns="65023" rIns="130046" bIns="65023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FB5AFD-D735-4504-A039-ADEBB6448D55}" type="datetime4">
              <a:rPr lang="en-US" smtClean="0"/>
              <a:pPr/>
              <a:t>June 12, 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753600" y="390598"/>
            <a:ext cx="2600960" cy="8322169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625600" y="390600"/>
            <a:ext cx="7911253" cy="8322169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5C8118-FB93-4E87-B380-0175F2FE2167}" type="datetime4">
              <a:rPr lang="en-US" smtClean="0"/>
              <a:pPr/>
              <a:t>June 12, 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A93482-8E69-40F7-BCAD-5662A6CADB27}" type="datetime4">
              <a:rPr lang="en-US" smtClean="0"/>
              <a:pPr/>
              <a:t>June 12, 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3246777" y="-77"/>
            <a:ext cx="9753600" cy="9753677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67046" y="3698240"/>
            <a:ext cx="9103360" cy="3251200"/>
          </a:xfrm>
        </p:spPr>
        <p:txBody>
          <a:bodyPr anchor="t"/>
          <a:lstStyle>
            <a:lvl1pPr algn="l">
              <a:lnSpc>
                <a:spcPts val="6400"/>
              </a:lnSpc>
              <a:buNone/>
              <a:defRPr sz="5700" b="1" cap="all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667046" y="1517227"/>
            <a:ext cx="9103360" cy="2147146"/>
          </a:xfrm>
        </p:spPr>
        <p:txBody>
          <a:bodyPr anchor="b"/>
          <a:lstStyle>
            <a:lvl1pPr marL="26009" indent="0">
              <a:lnSpc>
                <a:spcPts val="3271"/>
              </a:lnSpc>
              <a:spcBef>
                <a:spcPts val="0"/>
              </a:spcBef>
              <a:buNone/>
              <a:defRPr sz="28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B7EAE1-CAAC-4AEF-919E-158692B1E55E}" type="datetime4">
              <a:rPr lang="en-US" smtClean="0"/>
              <a:pPr/>
              <a:t>June 12, 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3251200" y="0"/>
            <a:ext cx="108373" cy="9753677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3089523" y="4003067"/>
            <a:ext cx="299110" cy="299110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046" tIns="65023" rIns="130046" bIns="65023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3424802" y="3905237"/>
            <a:ext cx="91034" cy="91034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046" tIns="65023" rIns="130046" bIns="65023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41754" y="390144"/>
            <a:ext cx="10663936" cy="1625600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041754" y="2167467"/>
            <a:ext cx="5201920" cy="6632448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7503770" y="2167467"/>
            <a:ext cx="5201920" cy="6632448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25A706-D8F2-4D1A-855A-CADC92600C26}" type="datetime4">
              <a:rPr lang="en-US" smtClean="0"/>
              <a:pPr/>
              <a:t>June 12, 2018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0240" y="7339145"/>
            <a:ext cx="11704320" cy="1625600"/>
          </a:xfrm>
        </p:spPr>
        <p:txBody>
          <a:bodyPr anchor="ctr"/>
          <a:lstStyle>
            <a:lvl1pPr algn="ctr">
              <a:defRPr sz="6400" b="1" cap="none" baseline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50240" y="466884"/>
            <a:ext cx="5722112" cy="910336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91032" indent="0" algn="l">
              <a:lnSpc>
                <a:spcPct val="100000"/>
              </a:lnSpc>
              <a:spcBef>
                <a:spcPts val="142"/>
              </a:spcBef>
              <a:buNone/>
              <a:defRPr sz="2700" b="0">
                <a:solidFill>
                  <a:schemeClr val="tx1"/>
                </a:solidFill>
              </a:defRPr>
            </a:lvl1pPr>
            <a:lvl2pPr>
              <a:buNone/>
              <a:defRPr sz="2800" b="1"/>
            </a:lvl2pPr>
            <a:lvl3pPr>
              <a:buNone/>
              <a:defRPr sz="26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6632448" y="466884"/>
            <a:ext cx="5722112" cy="910336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91032" indent="0" algn="l">
              <a:lnSpc>
                <a:spcPct val="100000"/>
              </a:lnSpc>
              <a:spcBef>
                <a:spcPts val="142"/>
              </a:spcBef>
              <a:buNone/>
              <a:defRPr sz="2700" b="0">
                <a:solidFill>
                  <a:schemeClr val="tx1"/>
                </a:solidFill>
              </a:defRPr>
            </a:lvl1pPr>
            <a:lvl2pPr>
              <a:buNone/>
              <a:defRPr sz="2800" b="1"/>
            </a:lvl2pPr>
            <a:lvl3pPr>
              <a:buNone/>
              <a:defRPr sz="26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650240" y="1378611"/>
            <a:ext cx="5722112" cy="585216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559198" indent="-390138">
              <a:lnSpc>
                <a:spcPct val="100000"/>
              </a:lnSpc>
              <a:spcBef>
                <a:spcPts val="996"/>
              </a:spcBef>
              <a:defRPr sz="3400"/>
            </a:lvl1pPr>
            <a:lvl2pPr>
              <a:lnSpc>
                <a:spcPct val="100000"/>
              </a:lnSpc>
              <a:spcBef>
                <a:spcPts val="996"/>
              </a:spcBef>
              <a:defRPr sz="2800"/>
            </a:lvl2pPr>
            <a:lvl3pPr>
              <a:lnSpc>
                <a:spcPct val="100000"/>
              </a:lnSpc>
              <a:spcBef>
                <a:spcPts val="996"/>
              </a:spcBef>
              <a:defRPr sz="2600"/>
            </a:lvl3pPr>
            <a:lvl4pPr>
              <a:lnSpc>
                <a:spcPct val="100000"/>
              </a:lnSpc>
              <a:spcBef>
                <a:spcPts val="996"/>
              </a:spcBef>
              <a:defRPr sz="2300"/>
            </a:lvl4pPr>
            <a:lvl5pPr>
              <a:lnSpc>
                <a:spcPct val="100000"/>
              </a:lnSpc>
              <a:spcBef>
                <a:spcPts val="996"/>
              </a:spcBef>
              <a:defRPr sz="23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632448" y="1378611"/>
            <a:ext cx="5722112" cy="585216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559198" indent="-390138">
              <a:lnSpc>
                <a:spcPct val="100000"/>
              </a:lnSpc>
              <a:spcBef>
                <a:spcPts val="996"/>
              </a:spcBef>
              <a:defRPr sz="3400"/>
            </a:lvl1pPr>
            <a:lvl2pPr>
              <a:lnSpc>
                <a:spcPct val="100000"/>
              </a:lnSpc>
              <a:spcBef>
                <a:spcPts val="996"/>
              </a:spcBef>
              <a:defRPr sz="2800"/>
            </a:lvl2pPr>
            <a:lvl3pPr>
              <a:lnSpc>
                <a:spcPct val="100000"/>
              </a:lnSpc>
              <a:spcBef>
                <a:spcPts val="996"/>
              </a:spcBef>
              <a:defRPr sz="2600"/>
            </a:lvl3pPr>
            <a:lvl4pPr>
              <a:lnSpc>
                <a:spcPct val="100000"/>
              </a:lnSpc>
              <a:spcBef>
                <a:spcPts val="996"/>
              </a:spcBef>
              <a:defRPr sz="2300"/>
            </a:lvl4pPr>
            <a:lvl5pPr>
              <a:lnSpc>
                <a:spcPct val="100000"/>
              </a:lnSpc>
              <a:spcBef>
                <a:spcPts val="996"/>
              </a:spcBef>
              <a:defRPr sz="23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B4F123-1704-49AC-9D15-C4B1462B8014}" type="datetime4">
              <a:rPr lang="en-US" smtClean="0"/>
              <a:pPr/>
              <a:t>June 12, 2018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41754" y="390144"/>
            <a:ext cx="10663936" cy="1625600"/>
          </a:xfrm>
        </p:spPr>
        <p:txBody>
          <a:bodyPr anchor="ctr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127EC2-47FB-48A1-8644-C8A81DDAA119}" type="datetime4">
              <a:rPr lang="en-US" smtClean="0"/>
              <a:pPr/>
              <a:t>June 12, 2018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443533" y="0"/>
            <a:ext cx="11561267" cy="97536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3EC3ED-7435-49F9-84C8-03CCA2F8DEDB}" type="datetime4">
              <a:rPr lang="en-US" smtClean="0"/>
              <a:pPr/>
              <a:t>June 12, 2018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  <p:sp>
        <p:nvSpPr>
          <p:cNvPr id="6" name="Obdélník 5"/>
          <p:cNvSpPr/>
          <p:nvPr/>
        </p:nvSpPr>
        <p:spPr bwMode="invGray">
          <a:xfrm>
            <a:off x="1443533" y="-77"/>
            <a:ext cx="104038" cy="9753677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0240" y="308307"/>
            <a:ext cx="5418667" cy="1652693"/>
          </a:xfrm>
          <a:ln>
            <a:noFill/>
          </a:ln>
        </p:spPr>
        <p:txBody>
          <a:bodyPr anchor="b"/>
          <a:lstStyle>
            <a:lvl1pPr algn="l">
              <a:lnSpc>
                <a:spcPts val="2844"/>
              </a:lnSpc>
              <a:buNone/>
              <a:defRPr sz="3100" b="1" cap="all" baseline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50240" y="2001016"/>
            <a:ext cx="5418667" cy="993422"/>
          </a:xfrm>
        </p:spPr>
        <p:txBody>
          <a:bodyPr/>
          <a:lstStyle>
            <a:lvl1pPr marL="65023" indent="0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>
              <a:buNone/>
              <a:defRPr sz="1700"/>
            </a:lvl2pPr>
            <a:lvl3pPr>
              <a:buNone/>
              <a:defRPr sz="1400"/>
            </a:lvl3pPr>
            <a:lvl4pPr>
              <a:buNone/>
              <a:defRPr sz="1300"/>
            </a:lvl4pPr>
            <a:lvl5pPr>
              <a:buNone/>
              <a:defRPr sz="13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650240" y="3034454"/>
            <a:ext cx="11595947" cy="5678312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C49BF1-FCD3-4395-8FF6-0047AF66228E}" type="datetime4">
              <a:rPr lang="en-US" smtClean="0"/>
              <a:pPr/>
              <a:t>June 12, 2018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72474" y="1517227"/>
            <a:ext cx="3901440" cy="2817707"/>
          </a:xfrm>
        </p:spPr>
        <p:txBody>
          <a:bodyPr anchor="b">
            <a:noAutofit/>
          </a:bodyPr>
          <a:lstStyle>
            <a:lvl1pPr algn="l">
              <a:buNone/>
              <a:defRPr sz="3000" b="1">
                <a:effectLst/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861222-2C8B-4501-BE87-6797EC025925}" type="datetime4">
              <a:rPr lang="en-US" smtClean="0"/>
              <a:pPr/>
              <a:t>June 12, 2018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1083733" y="1517227"/>
            <a:ext cx="6502400" cy="65024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130046" tIns="390138" rIns="130046" bIns="65023" rtlCol="0" anchor="t">
            <a:normAutofit/>
          </a:bodyPr>
          <a:lstStyle>
            <a:extLst/>
          </a:lstStyle>
          <a:p>
            <a:pPr marL="0" indent="-403143" algn="l" rtl="0" eaLnBrk="1" latinLnBrk="0" hangingPunct="1">
              <a:lnSpc>
                <a:spcPts val="4267"/>
              </a:lnSpc>
              <a:spcBef>
                <a:spcPts val="853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46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192107" y="1625605"/>
            <a:ext cx="6285653" cy="4998444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130046" tIns="390138" anchor="t"/>
          <a:lstStyle>
            <a:lvl1pPr marL="0" indent="0" algn="l" eaLnBrk="1" latinLnBrk="0" hangingPunct="1">
              <a:buNone/>
              <a:defRPr sz="4600"/>
            </a:lvl1pPr>
            <a:extLst/>
          </a:lstStyle>
          <a:p>
            <a:pPr marL="0" algn="l" eaLnBrk="1" latinLnBrk="0" hangingPunct="1"/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9" name="Vývojový diagram: postup 8"/>
          <p:cNvSpPr/>
          <p:nvPr/>
        </p:nvSpPr>
        <p:spPr>
          <a:xfrm rot="19468671">
            <a:off x="564231" y="1357285"/>
            <a:ext cx="975360" cy="290574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Vývojový diagram: postup 9"/>
          <p:cNvSpPr/>
          <p:nvPr/>
        </p:nvSpPr>
        <p:spPr>
          <a:xfrm rot="2103354" flipH="1">
            <a:off x="7116326" y="1332318"/>
            <a:ext cx="923341" cy="290574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92107" y="6827520"/>
            <a:ext cx="6285653" cy="1083733"/>
          </a:xfrm>
        </p:spPr>
        <p:txBody>
          <a:bodyPr anchor="ctr"/>
          <a:lstStyle>
            <a:lvl1pPr marL="0" indent="0" algn="l">
              <a:lnSpc>
                <a:spcPts val="2276"/>
              </a:lnSpc>
              <a:spcBef>
                <a:spcPts val="0"/>
              </a:spcBef>
              <a:buNone/>
              <a:defRPr sz="2000">
                <a:solidFill>
                  <a:srgbClr val="777777"/>
                </a:solidFill>
              </a:defRPr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seč 6"/>
          <p:cNvSpPr/>
          <p:nvPr/>
        </p:nvSpPr>
        <p:spPr>
          <a:xfrm>
            <a:off x="-1160429" y="-1160422"/>
            <a:ext cx="2330862" cy="2330862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240095" y="30012"/>
            <a:ext cx="2420894" cy="2420894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260098" y="1500554"/>
            <a:ext cx="1601020" cy="1568176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1440531" y="-77"/>
            <a:ext cx="11564270" cy="9753677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2041754" y="390596"/>
            <a:ext cx="10663936" cy="1625600"/>
          </a:xfrm>
          <a:prstGeom prst="rect">
            <a:avLst/>
          </a:prstGeom>
        </p:spPr>
        <p:txBody>
          <a:bodyPr lIns="130046" tIns="65023" rIns="130046" bIns="65023" anchor="ctr">
            <a:normAutofit/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2041754" y="2059093"/>
            <a:ext cx="10663936" cy="6827520"/>
          </a:xfrm>
          <a:prstGeom prst="rect">
            <a:avLst/>
          </a:prstGeom>
        </p:spPr>
        <p:txBody>
          <a:bodyPr lIns="130046" tIns="65023" rIns="130046" bIns="65023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5093547" y="8967894"/>
            <a:ext cx="3034453" cy="677333"/>
          </a:xfrm>
          <a:prstGeom prst="rect">
            <a:avLst/>
          </a:prstGeom>
        </p:spPr>
        <p:txBody>
          <a:bodyPr lIns="130046" tIns="65023" rIns="130046" bIns="65023" anchor="b"/>
          <a:lstStyle>
            <a:lvl1pPr algn="r" eaLnBrk="1" latinLnBrk="0" hangingPunct="1">
              <a:defRPr kumimoji="0" sz="17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6C01193-8287-4834-A286-6B880643E934}" type="datetime4">
              <a:rPr lang="en-US" smtClean="0"/>
              <a:pPr/>
              <a:t>June 12, 2018</a:t>
            </a:fld>
            <a:endParaRPr lang="en-US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8128000" y="8967894"/>
            <a:ext cx="4118187" cy="677333"/>
          </a:xfrm>
          <a:prstGeom prst="rect">
            <a:avLst/>
          </a:prstGeom>
        </p:spPr>
        <p:txBody>
          <a:bodyPr lIns="130046" tIns="65023" rIns="130046" bIns="65023" anchor="b"/>
          <a:lstStyle>
            <a:lvl1pPr eaLnBrk="1" latinLnBrk="0" hangingPunct="1">
              <a:defRPr kumimoji="0" sz="17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12250522" y="8967894"/>
            <a:ext cx="650240" cy="677333"/>
          </a:xfrm>
          <a:prstGeom prst="rect">
            <a:avLst/>
          </a:prstGeom>
        </p:spPr>
        <p:txBody>
          <a:bodyPr lIns="130046" tIns="65023" rIns="130046" bIns="65023" anchor="b"/>
          <a:lstStyle>
            <a:lvl1pPr algn="ctr" eaLnBrk="1" latinLnBrk="0" hangingPunct="1">
              <a:defRPr kumimoji="0" sz="17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  <p:sp>
        <p:nvSpPr>
          <p:cNvPr id="15" name="Obdélník 14"/>
          <p:cNvSpPr/>
          <p:nvPr/>
        </p:nvSpPr>
        <p:spPr bwMode="invGray">
          <a:xfrm>
            <a:off x="1443533" y="-77"/>
            <a:ext cx="104038" cy="9753677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l" rtl="0" eaLnBrk="1" latinLnBrk="0" hangingPunct="1">
        <a:spcBef>
          <a:spcPct val="0"/>
        </a:spcBef>
        <a:buNone/>
        <a:defRPr kumimoji="0" sz="61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520184" indent="-403143" algn="l" rtl="0" eaLnBrk="1" latinLnBrk="0" hangingPunct="1">
        <a:lnSpc>
          <a:spcPct val="100000"/>
        </a:lnSpc>
        <a:spcBef>
          <a:spcPts val="853"/>
        </a:spcBef>
        <a:buClr>
          <a:schemeClr val="accent1"/>
        </a:buClr>
        <a:buSzPct val="80000"/>
        <a:buFont typeface="Wingdings 2"/>
        <a:buChar char=""/>
        <a:defRPr kumimoji="0"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910322" indent="-338120" algn="l" rtl="0" eaLnBrk="1" latinLnBrk="0" hangingPunct="1">
        <a:lnSpc>
          <a:spcPct val="100000"/>
        </a:lnSpc>
        <a:spcBef>
          <a:spcPts val="782"/>
        </a:spcBef>
        <a:buClr>
          <a:schemeClr val="accent1"/>
        </a:buClr>
        <a:buFont typeface="Verdana"/>
        <a:buChar char="◦"/>
        <a:defRPr kumimoji="0"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261446" indent="-325115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1560552" indent="-247087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6653" indent="-260092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145758" indent="-260092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4864" indent="-260092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2730965" indent="-260092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030071" indent="-260092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mapy.cz/zakladni?x=14.1168505&amp;y=49.3302776&amp;z=15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37904" y="2804407"/>
            <a:ext cx="10533888" cy="2093773"/>
          </a:xfrm>
        </p:spPr>
        <p:txBody>
          <a:bodyPr>
            <a:noAutofit/>
          </a:bodyPr>
          <a:lstStyle/>
          <a:p>
            <a:r>
              <a:rPr lang="cs-CZ" sz="6000" dirty="0" smtClean="0"/>
              <a:t/>
            </a:r>
            <a:br>
              <a:rPr lang="cs-CZ" sz="6000" dirty="0" smtClean="0"/>
            </a:br>
            <a:r>
              <a:rPr lang="cs-CZ" sz="6000" dirty="0" smtClean="0"/>
              <a:t>Revitalizace brownfieldu s minimální podlahovou plochou 200m</a:t>
            </a:r>
            <a:r>
              <a:rPr lang="cs-CZ" sz="6000" baseline="30000" dirty="0" smtClean="0"/>
              <a:t>2</a:t>
            </a:r>
            <a:endParaRPr lang="cs-CZ" sz="6000" baseline="30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1880" y="5524872"/>
            <a:ext cx="10533888" cy="3528392"/>
          </a:xfrm>
        </p:spPr>
        <p:txBody>
          <a:bodyPr>
            <a:normAutofit/>
          </a:bodyPr>
          <a:lstStyle/>
          <a:p>
            <a:pPr>
              <a:tabLst>
                <a:tab pos="2870200" algn="r"/>
                <a:tab pos="4121150" algn="l"/>
              </a:tabLst>
            </a:pPr>
            <a:r>
              <a:rPr lang="cs-CZ" sz="3200" dirty="0" smtClean="0"/>
              <a:t>	Autor:	Jiří Váchal</a:t>
            </a:r>
          </a:p>
          <a:p>
            <a:pPr>
              <a:tabLst>
                <a:tab pos="2870200" algn="r"/>
                <a:tab pos="4121150" algn="l"/>
              </a:tabLst>
            </a:pPr>
            <a:r>
              <a:rPr lang="cs-CZ" sz="3200" dirty="0" smtClean="0"/>
              <a:t>	Vedoucí práce:	Ing. Zuzana Kramářová Ph.D.</a:t>
            </a:r>
          </a:p>
          <a:p>
            <a:pPr>
              <a:tabLst>
                <a:tab pos="2870200" algn="r"/>
                <a:tab pos="4121150" algn="l"/>
              </a:tabLst>
            </a:pPr>
            <a:r>
              <a:rPr lang="cs-CZ" sz="3200" dirty="0" smtClean="0"/>
              <a:t>	Oponent:	Ing. Adam Záruba</a:t>
            </a:r>
            <a:r>
              <a:rPr lang="cs-CZ" dirty="0" smtClean="0"/>
              <a:t>	</a:t>
            </a:r>
          </a:p>
          <a:p>
            <a:pPr>
              <a:tabLst>
                <a:tab pos="2870200" algn="r"/>
                <a:tab pos="4121150" algn="l"/>
              </a:tabLst>
            </a:pPr>
            <a:endParaRPr lang="cs-CZ" dirty="0" smtClean="0"/>
          </a:p>
          <a:p>
            <a:pPr>
              <a:tabLst>
                <a:tab pos="2870200" algn="r"/>
                <a:tab pos="4121150" algn="l"/>
              </a:tabLst>
            </a:pPr>
            <a:r>
              <a:rPr lang="cs-CZ" dirty="0" smtClean="0"/>
              <a:t>	</a:t>
            </a:r>
            <a:endParaRPr lang="cs-CZ" dirty="0"/>
          </a:p>
        </p:txBody>
      </p:sp>
      <p:pic>
        <p:nvPicPr>
          <p:cNvPr id="4" name="obrázek 1" descr="http://www.vstecb.cz/images/vste-logo.png"/>
          <p:cNvPicPr/>
          <p:nvPr/>
        </p:nvPicPr>
        <p:blipFill rotWithShape="1">
          <a:blip r:embed="rId2"/>
          <a:srcRect b="21439"/>
          <a:stretch/>
        </p:blipFill>
        <p:spPr bwMode="auto">
          <a:xfrm>
            <a:off x="1677864" y="268288"/>
            <a:ext cx="172819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3622080" y="286234"/>
            <a:ext cx="65024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cs-CZ" sz="2800" dirty="0">
                <a:solidFill>
                  <a:schemeClr val="tx1"/>
                </a:solidFill>
              </a:rPr>
              <a:t>VYSOKÁ ŠKOLA TECHNICKÁ A EKONOMICKÁ V ČESKÝCH BUDĚJOVICÍCH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688038" y="7541096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chemeClr val="tx1"/>
                </a:solidFill>
              </a:rPr>
              <a:t>červen 2018</a:t>
            </a:r>
            <a:endParaRPr lang="cs-CZ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31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7904" y="268288"/>
            <a:ext cx="10663936" cy="939999"/>
          </a:xfrm>
        </p:spPr>
        <p:txBody>
          <a:bodyPr>
            <a:normAutofit fontScale="90000"/>
          </a:bodyPr>
          <a:lstStyle/>
          <a:p>
            <a:r>
              <a:rPr lang="cs-CZ" sz="5400" dirty="0" smtClean="0"/>
              <a:t>Dispoziční řešení objektu sýpky</a:t>
            </a:r>
            <a:endParaRPr lang="cs-CZ" sz="5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-338360" y="2199583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1NP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5" y="2860576"/>
            <a:ext cx="12938114" cy="516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2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65896" y="198467"/>
            <a:ext cx="10663936" cy="939999"/>
          </a:xfrm>
        </p:spPr>
        <p:txBody>
          <a:bodyPr>
            <a:normAutofit fontScale="90000"/>
          </a:bodyPr>
          <a:lstStyle/>
          <a:p>
            <a:r>
              <a:rPr lang="cs-CZ" sz="5400" dirty="0" smtClean="0"/>
              <a:t>Dispoziční řešení objektu infocentra</a:t>
            </a:r>
            <a:endParaRPr lang="cs-CZ" sz="5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65696" y="1420416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1NP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28" y="1924472"/>
            <a:ext cx="12355918" cy="747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64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13968" y="196280"/>
            <a:ext cx="10663936" cy="939999"/>
          </a:xfrm>
        </p:spPr>
        <p:txBody>
          <a:bodyPr>
            <a:normAutofit fontScale="90000"/>
          </a:bodyPr>
          <a:lstStyle/>
          <a:p>
            <a:r>
              <a:rPr lang="cs-CZ" sz="5400" dirty="0" smtClean="0"/>
              <a:t>Pohled na budovu muzea</a:t>
            </a:r>
            <a:endParaRPr lang="cs-CZ" sz="5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6440"/>
            <a:ext cx="12964043" cy="617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75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40864" y="196280"/>
            <a:ext cx="10663936" cy="939999"/>
          </a:xfrm>
        </p:spPr>
        <p:txBody>
          <a:bodyPr>
            <a:normAutofit fontScale="90000"/>
          </a:bodyPr>
          <a:lstStyle/>
          <a:p>
            <a:r>
              <a:rPr lang="cs-CZ" sz="5400" dirty="0" smtClean="0"/>
              <a:t>Pohled na budovu infocentra</a:t>
            </a:r>
            <a:endParaRPr lang="cs-CZ" sz="54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6520"/>
            <a:ext cx="13004800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27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Dosažené výsledky a přínos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41754" y="2428528"/>
            <a:ext cx="10663936" cy="6827520"/>
          </a:xfrm>
        </p:spPr>
        <p:txBody>
          <a:bodyPr>
            <a:normAutofit/>
          </a:bodyPr>
          <a:lstStyle/>
          <a:p>
            <a:r>
              <a:rPr lang="cs-CZ" sz="4000" dirty="0"/>
              <a:t>Nalezení vhodné funkce pro nevyužívaný objekt v </a:t>
            </a:r>
            <a:r>
              <a:rPr lang="cs-CZ" sz="4000" dirty="0" smtClean="0"/>
              <a:t>souladu s průzkumem okolí </a:t>
            </a:r>
            <a:r>
              <a:rPr lang="cs-CZ" sz="4000" dirty="0"/>
              <a:t>jeho </a:t>
            </a:r>
            <a:r>
              <a:rPr lang="cs-CZ" sz="4000" dirty="0" smtClean="0"/>
              <a:t>lokality a potřebami města</a:t>
            </a:r>
          </a:p>
          <a:p>
            <a:endParaRPr lang="cs-CZ" sz="4000" dirty="0"/>
          </a:p>
          <a:p>
            <a:pPr marL="520184" lvl="2" indent="-403143">
              <a:spcBef>
                <a:spcPts val="853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cs-CZ" sz="4000" dirty="0" smtClean="0"/>
              <a:t>Zpracování dokumentace k rekonstrukci objektu a lokality na úrovni studie</a:t>
            </a:r>
            <a:endParaRPr lang="cs-CZ" sz="5400" dirty="0" smtClean="0"/>
          </a:p>
          <a:p>
            <a:pPr marL="572202" lvl="1" indent="0">
              <a:buNone/>
            </a:pPr>
            <a:endParaRPr lang="cs-CZ" sz="3400" dirty="0" smtClean="0"/>
          </a:p>
          <a:p>
            <a:pPr marL="117041" indent="0">
              <a:buNone/>
            </a:pP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211696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7864" y="390596"/>
            <a:ext cx="11027826" cy="16256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Doplňující otázky vedoucího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20663" y="2915768"/>
            <a:ext cx="10663936" cy="6827520"/>
          </a:xfrm>
        </p:spPr>
        <p:txBody>
          <a:bodyPr>
            <a:normAutofit/>
          </a:bodyPr>
          <a:lstStyle/>
          <a:p>
            <a:r>
              <a:rPr lang="cs-CZ" sz="3200" dirty="0"/>
              <a:t>Popište blíže provoz celého areálu.</a:t>
            </a:r>
            <a:endParaRPr lang="cs-CZ" sz="3200" dirty="0" smtClean="0"/>
          </a:p>
          <a:p>
            <a:r>
              <a:rPr lang="cs-CZ" sz="3200" dirty="0"/>
              <a:t>Jak hodnotíte podmínky kladené na revitalizaci od památkové péče stran reálné </a:t>
            </a:r>
            <a:r>
              <a:rPr lang="cs-CZ" sz="3200" dirty="0" smtClean="0"/>
              <a:t>revitalizace objektu?</a:t>
            </a:r>
          </a:p>
          <a:p>
            <a:r>
              <a:rPr lang="cs-CZ" sz="3200" dirty="0"/>
              <a:t>Nadefinujte výzkumnou otázku tak, jak jste ji řešil.</a:t>
            </a:r>
          </a:p>
        </p:txBody>
      </p:sp>
    </p:spTree>
    <p:extLst>
      <p:ext uri="{BB962C8B-B14F-4D97-AF65-F5344CB8AC3E}">
        <p14:creationId xmlns:p14="http://schemas.microsoft.com/office/powerpoint/2010/main" val="59741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Doplňující </a:t>
            </a:r>
            <a:r>
              <a:rPr lang="cs-CZ" dirty="0" smtClean="0"/>
              <a:t>otázky oponenta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41754" y="2016196"/>
            <a:ext cx="10663936" cy="6827520"/>
          </a:xfrm>
        </p:spPr>
        <p:txBody>
          <a:bodyPr>
            <a:normAutofit fontScale="92500" lnSpcReduction="10000"/>
          </a:bodyPr>
          <a:lstStyle/>
          <a:p>
            <a:r>
              <a:rPr lang="cs-CZ" sz="3200" dirty="0"/>
              <a:t>Znáte na území České republiky příklad velmi úspěšné transformace podobné barokní sýpky pro muzejní účely? Pokud ano, uveďte jej a stručně popište. Inspiroval Vás při zpracování Vašeho návrhu? </a:t>
            </a:r>
            <a:endParaRPr lang="cs-CZ" sz="3200" dirty="0" smtClean="0"/>
          </a:p>
          <a:p>
            <a:r>
              <a:rPr lang="cs-CZ" sz="3200" dirty="0"/>
              <a:t>Jak budete řešit přístupnost expozic (zejména ve vyšších podlažích) pro návštěvníky s omezenou schopností </a:t>
            </a:r>
            <a:r>
              <a:rPr lang="cs-CZ" sz="3200" dirty="0" smtClean="0"/>
              <a:t>pohybu </a:t>
            </a:r>
            <a:r>
              <a:rPr lang="cs-CZ" sz="3200" dirty="0"/>
              <a:t>(zejm. pro imobilní </a:t>
            </a:r>
            <a:r>
              <a:rPr lang="cs-CZ" sz="3200" dirty="0" smtClean="0"/>
              <a:t>osoby)?</a:t>
            </a:r>
          </a:p>
          <a:p>
            <a:r>
              <a:rPr lang="cs-CZ" sz="3200" dirty="0"/>
              <a:t>Kde navrhujete umístit další potřebné provozní zázemí muzea (např. zázemí zaměstnanců, technické prostory, depozitáře, toalety pro návštěvníky, aby nemuseli přebíhat ze 4. patra do vedlejší budovy</a:t>
            </a:r>
            <a:r>
              <a:rPr lang="cs-CZ" sz="3200" dirty="0" smtClean="0"/>
              <a:t>)?</a:t>
            </a:r>
          </a:p>
          <a:p>
            <a:r>
              <a:rPr lang="pt-BR" sz="3200" dirty="0"/>
              <a:t>Konzultoval jste svoji práci </a:t>
            </a:r>
            <a:r>
              <a:rPr lang="pt-BR" sz="3200" dirty="0" smtClean="0"/>
              <a:t>přímo </a:t>
            </a:r>
            <a:r>
              <a:rPr lang="pt-BR" sz="3200" dirty="0"/>
              <a:t>s </a:t>
            </a:r>
            <a:r>
              <a:rPr lang="pt-BR" sz="3200" dirty="0" smtClean="0"/>
              <a:t>or</a:t>
            </a:r>
            <a:r>
              <a:rPr lang="cs-CZ" sz="3200" dirty="0" err="1" smtClean="0"/>
              <a:t>gány</a:t>
            </a:r>
            <a:r>
              <a:rPr lang="cs-CZ" sz="3200" dirty="0"/>
              <a:t> státní památkové péče nebo vycházíte pouze ze závazného stanoviska, které máte k dispozici? </a:t>
            </a:r>
          </a:p>
        </p:txBody>
      </p:sp>
    </p:spTree>
    <p:extLst>
      <p:ext uri="{BB962C8B-B14F-4D97-AF65-F5344CB8AC3E}">
        <p14:creationId xmlns:p14="http://schemas.microsoft.com/office/powerpoint/2010/main" val="9857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93888" y="3868688"/>
            <a:ext cx="10663936" cy="1625600"/>
          </a:xfrm>
        </p:spPr>
        <p:txBody>
          <a:bodyPr>
            <a:normAutofit/>
          </a:bodyPr>
          <a:lstStyle/>
          <a:p>
            <a:r>
              <a:rPr lang="cs-CZ" sz="8800" dirty="0" smtClean="0"/>
              <a:t>Děkuji za pozornost</a:t>
            </a:r>
            <a:endParaRPr lang="cs-CZ" sz="8800" dirty="0"/>
          </a:p>
        </p:txBody>
      </p:sp>
    </p:spTree>
    <p:extLst>
      <p:ext uri="{BB962C8B-B14F-4D97-AF65-F5344CB8AC3E}">
        <p14:creationId xmlns:p14="http://schemas.microsoft.com/office/powerpoint/2010/main" val="22928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Motivace a důvody k řešení daného problému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21880" y="2356520"/>
            <a:ext cx="10663936" cy="6827520"/>
          </a:xfrm>
        </p:spPr>
        <p:txBody>
          <a:bodyPr/>
          <a:lstStyle/>
          <a:p>
            <a:pPr marL="117041" indent="0">
              <a:buNone/>
            </a:pPr>
            <a:r>
              <a:rPr lang="cs-CZ" dirty="0" smtClean="0"/>
              <a:t>Hlavní důvody:</a:t>
            </a:r>
          </a:p>
          <a:p>
            <a:pPr marL="117041" indent="0">
              <a:buNone/>
            </a:pPr>
            <a:endParaRPr lang="cs-CZ" sz="2000" dirty="0" smtClean="0"/>
          </a:p>
          <a:p>
            <a:pPr>
              <a:lnSpc>
                <a:spcPct val="150000"/>
              </a:lnSpc>
            </a:pPr>
            <a:r>
              <a:rPr lang="cs-CZ" sz="3200" dirty="0" err="1" smtClean="0"/>
              <a:t>Brownfield</a:t>
            </a:r>
            <a:r>
              <a:rPr lang="cs-CZ" sz="3200" dirty="0" smtClean="0"/>
              <a:t> jako investice a příležitost</a:t>
            </a:r>
          </a:p>
          <a:p>
            <a:pPr>
              <a:lnSpc>
                <a:spcPct val="150000"/>
              </a:lnSpc>
            </a:pPr>
            <a:r>
              <a:rPr lang="cs-CZ" sz="3200" dirty="0" err="1" smtClean="0"/>
              <a:t>Brownfield</a:t>
            </a:r>
            <a:r>
              <a:rPr lang="cs-CZ" sz="3200" dirty="0" smtClean="0"/>
              <a:t> jako zátěž pro společnost a životní prostředí</a:t>
            </a:r>
          </a:p>
          <a:p>
            <a:pPr>
              <a:lnSpc>
                <a:spcPct val="150000"/>
              </a:lnSpc>
            </a:pPr>
            <a:r>
              <a:rPr lang="cs-CZ" sz="3200" dirty="0" smtClean="0"/>
              <a:t>Revitalizace kulturní památky</a:t>
            </a:r>
          </a:p>
          <a:p>
            <a:pPr>
              <a:lnSpc>
                <a:spcPct val="150000"/>
              </a:lnSpc>
            </a:pPr>
            <a:r>
              <a:rPr lang="cs-CZ" sz="3200" dirty="0" smtClean="0"/>
              <a:t>Podpora turistického ruchu v centru města </a:t>
            </a:r>
          </a:p>
          <a:p>
            <a:pPr marL="117041" indent="0">
              <a:lnSpc>
                <a:spcPct val="150000"/>
              </a:lnSpc>
              <a:buNone/>
            </a:pP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19978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77864" y="2059093"/>
            <a:ext cx="11027826" cy="6827520"/>
          </a:xfrm>
        </p:spPr>
        <p:txBody>
          <a:bodyPr>
            <a:normAutofit/>
          </a:bodyPr>
          <a:lstStyle/>
          <a:p>
            <a:pPr marL="117041" indent="0">
              <a:buNone/>
            </a:pPr>
            <a:r>
              <a:rPr lang="cs-CZ" dirty="0" smtClean="0"/>
              <a:t>Návrh vhodné revitalizace historické Schwarzenberské sýpky:</a:t>
            </a:r>
            <a:endParaRPr lang="cs-CZ" sz="1100" dirty="0" smtClean="0"/>
          </a:p>
          <a:p>
            <a:pPr algn="just">
              <a:lnSpc>
                <a:spcPct val="150000"/>
              </a:lnSpc>
            </a:pPr>
            <a:r>
              <a:rPr lang="cs-CZ" sz="3200" dirty="0" smtClean="0"/>
              <a:t>Zpracování studie širších vztahů okolí lokality</a:t>
            </a:r>
          </a:p>
          <a:p>
            <a:pPr algn="just">
              <a:lnSpc>
                <a:spcPct val="150000"/>
              </a:lnSpc>
            </a:pPr>
            <a:endParaRPr lang="cs-CZ" sz="1050" dirty="0" smtClean="0"/>
          </a:p>
          <a:p>
            <a:pPr algn="just"/>
            <a:r>
              <a:rPr lang="cs-CZ" sz="3200" dirty="0" smtClean="0"/>
              <a:t>Výběr vhodné nové funkce </a:t>
            </a:r>
            <a:r>
              <a:rPr lang="cs-CZ" sz="3200" dirty="0"/>
              <a:t>z hlediska architektonického a dispozičního </a:t>
            </a:r>
            <a:r>
              <a:rPr lang="cs-CZ" sz="3200" dirty="0" smtClean="0"/>
              <a:t>řešení</a:t>
            </a:r>
          </a:p>
          <a:p>
            <a:pPr marL="117041" indent="0" algn="just">
              <a:buNone/>
            </a:pPr>
            <a:endParaRPr lang="cs-CZ" sz="1050" dirty="0" smtClean="0"/>
          </a:p>
          <a:p>
            <a:pPr algn="just"/>
            <a:r>
              <a:rPr lang="cs-CZ" sz="3200" dirty="0" smtClean="0"/>
              <a:t>Zpracování dokumentace </a:t>
            </a:r>
            <a:r>
              <a:rPr lang="cs-CZ" sz="3200" dirty="0"/>
              <a:t>k rekonstrukci objektu a </a:t>
            </a:r>
            <a:r>
              <a:rPr lang="cs-CZ" sz="3200" dirty="0" smtClean="0"/>
              <a:t>lokality ve formě studie</a:t>
            </a:r>
          </a:p>
        </p:txBody>
      </p:sp>
    </p:spTree>
    <p:extLst>
      <p:ext uri="{BB962C8B-B14F-4D97-AF65-F5344CB8AC3E}">
        <p14:creationId xmlns:p14="http://schemas.microsoft.com/office/powerpoint/2010/main" val="110986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Metodika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3200" dirty="0" smtClean="0"/>
              <a:t>Průzkum širších vztahů okolí lokality</a:t>
            </a:r>
          </a:p>
          <a:p>
            <a:pPr>
              <a:lnSpc>
                <a:spcPct val="150000"/>
              </a:lnSpc>
            </a:pPr>
            <a:r>
              <a:rPr lang="cs-CZ" sz="3200" dirty="0" smtClean="0"/>
              <a:t>Návrh nové funkce pro objekt sýpky</a:t>
            </a:r>
          </a:p>
          <a:p>
            <a:pPr>
              <a:lnSpc>
                <a:spcPct val="150000"/>
              </a:lnSpc>
            </a:pPr>
            <a:r>
              <a:rPr lang="cs-CZ" sz="3200" dirty="0" smtClean="0"/>
              <a:t>Vlastní průzkum stavebně-technického stavu objektu </a:t>
            </a:r>
          </a:p>
          <a:p>
            <a:pPr>
              <a:lnSpc>
                <a:spcPct val="150000"/>
              </a:lnSpc>
            </a:pPr>
            <a:r>
              <a:rPr lang="cs-CZ" sz="3200" dirty="0" smtClean="0"/>
              <a:t>Průzkum historických pramenů a dobové dokumentace</a:t>
            </a:r>
            <a:endParaRPr lang="cs-CZ" sz="3200" dirty="0"/>
          </a:p>
          <a:p>
            <a:pPr>
              <a:lnSpc>
                <a:spcPct val="150000"/>
              </a:lnSpc>
            </a:pPr>
            <a:r>
              <a:rPr lang="cs-CZ" sz="3200" dirty="0" smtClean="0"/>
              <a:t>Zpracování projektové dokumentace pro rekonstrukci a nové využití objektu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90491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87725" y="-91752"/>
            <a:ext cx="10303896" cy="792088"/>
          </a:xfrm>
        </p:spPr>
        <p:txBody>
          <a:bodyPr>
            <a:normAutofit fontScale="90000"/>
          </a:bodyPr>
          <a:lstStyle/>
          <a:p>
            <a:r>
              <a:rPr lang="cs-CZ" sz="5400" dirty="0" smtClean="0"/>
              <a:t>Širší vztahy okolí lokality</a:t>
            </a:r>
            <a:endParaRPr lang="cs-CZ" sz="5400" dirty="0"/>
          </a:p>
        </p:txBody>
      </p:sp>
      <p:sp>
        <p:nvSpPr>
          <p:cNvPr id="7" name="TextovéPole 6"/>
          <p:cNvSpPr txBox="1"/>
          <p:nvPr/>
        </p:nvSpPr>
        <p:spPr>
          <a:xfrm rot="16200000">
            <a:off x="-4609382" y="4085583"/>
            <a:ext cx="9865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800" dirty="0">
                <a:solidFill>
                  <a:schemeClr val="tx1"/>
                </a:solidFill>
              </a:rPr>
              <a:t>Zdroj: Seznam.cz, a.s., </a:t>
            </a:r>
            <a:r>
              <a:rPr lang="cs-CZ" sz="1800" i="1" dirty="0">
                <a:solidFill>
                  <a:schemeClr val="tx1"/>
                </a:solidFill>
              </a:rPr>
              <a:t>Mapy.cz</a:t>
            </a:r>
            <a:r>
              <a:rPr lang="cs-CZ" sz="1800" dirty="0">
                <a:solidFill>
                  <a:schemeClr val="tx1"/>
                </a:solidFill>
              </a:rPr>
              <a:t> [online], </a:t>
            </a:r>
            <a:r>
              <a:rPr lang="cs-CZ" sz="1800" dirty="0" smtClean="0">
                <a:solidFill>
                  <a:schemeClr val="tx1"/>
                </a:solidFill>
              </a:rPr>
              <a:t>5. duben 2018, </a:t>
            </a:r>
            <a:r>
              <a:rPr lang="cs-CZ" sz="1800" dirty="0">
                <a:solidFill>
                  <a:schemeClr val="tx1"/>
                </a:solidFill>
              </a:rPr>
              <a:t>[cit. </a:t>
            </a:r>
            <a:r>
              <a:rPr lang="cs-CZ" sz="1800" dirty="0" smtClean="0">
                <a:solidFill>
                  <a:schemeClr val="tx1"/>
                </a:solidFill>
              </a:rPr>
              <a:t>2018-04-05]. </a:t>
            </a:r>
            <a:r>
              <a:rPr lang="cs-CZ" sz="1800" dirty="0">
                <a:solidFill>
                  <a:schemeClr val="tx1"/>
                </a:solidFill>
              </a:rPr>
              <a:t>Dostupné z: </a:t>
            </a:r>
            <a:r>
              <a:rPr lang="cs-CZ" sz="1800" u="sng" dirty="0">
                <a:solidFill>
                  <a:schemeClr val="tx1"/>
                </a:solidFill>
                <a:hlinkClick r:id="rId2"/>
              </a:rPr>
              <a:t>https://mapy.cz/</a:t>
            </a:r>
            <a:r>
              <a:rPr lang="cs-CZ" sz="1800" u="sng" dirty="0" err="1">
                <a:solidFill>
                  <a:schemeClr val="tx1"/>
                </a:solidFill>
                <a:hlinkClick r:id="rId2"/>
              </a:rPr>
              <a:t>zakladni?x</a:t>
            </a:r>
            <a:r>
              <a:rPr lang="cs-CZ" sz="1800" u="sng" dirty="0">
                <a:solidFill>
                  <a:schemeClr val="tx1"/>
                </a:solidFill>
                <a:hlinkClick r:id="rId2"/>
              </a:rPr>
              <a:t>=14.1168505&amp;y=49.3302776&amp;z=15</a:t>
            </a:r>
            <a:r>
              <a:rPr lang="cs-CZ" sz="1800" dirty="0">
                <a:solidFill>
                  <a:schemeClr val="tx1"/>
                </a:solidFill>
              </a:rPr>
              <a:t>, pozn.: </a:t>
            </a:r>
            <a:r>
              <a:rPr lang="cs-CZ" sz="1800" dirty="0" smtClean="0">
                <a:solidFill>
                  <a:schemeClr val="tx1"/>
                </a:solidFill>
              </a:rPr>
              <a:t>úprava vlastní</a:t>
            </a:r>
            <a:endParaRPr lang="cs-CZ" sz="1800" dirty="0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92" y="792088"/>
            <a:ext cx="11361374" cy="896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58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76231" y="0"/>
            <a:ext cx="10663936" cy="1625600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6" y="-1986"/>
            <a:ext cx="12993584" cy="8855768"/>
          </a:xfrm>
        </p:spPr>
      </p:pic>
      <p:sp>
        <p:nvSpPr>
          <p:cNvPr id="5" name="TextovéPole 4"/>
          <p:cNvSpPr txBox="1"/>
          <p:nvPr/>
        </p:nvSpPr>
        <p:spPr>
          <a:xfrm>
            <a:off x="736528" y="8830270"/>
            <a:ext cx="11542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800" dirty="0">
                <a:solidFill>
                  <a:schemeClr val="tx1"/>
                </a:solidFill>
              </a:rPr>
              <a:t>Zdroj: Seznam.cz, a.s., </a:t>
            </a:r>
            <a:r>
              <a:rPr lang="cs-CZ" sz="1800" i="1" dirty="0">
                <a:solidFill>
                  <a:schemeClr val="tx1"/>
                </a:solidFill>
              </a:rPr>
              <a:t>Mapy.cz</a:t>
            </a:r>
            <a:r>
              <a:rPr lang="cs-CZ" sz="1800" dirty="0">
                <a:solidFill>
                  <a:schemeClr val="tx1"/>
                </a:solidFill>
              </a:rPr>
              <a:t> [online], </a:t>
            </a:r>
            <a:r>
              <a:rPr lang="cs-CZ" sz="1800" dirty="0" smtClean="0">
                <a:solidFill>
                  <a:schemeClr val="tx1"/>
                </a:solidFill>
              </a:rPr>
              <a:t>11. červen 2018, </a:t>
            </a:r>
            <a:r>
              <a:rPr lang="cs-CZ" sz="1800" dirty="0">
                <a:solidFill>
                  <a:schemeClr val="tx1"/>
                </a:solidFill>
              </a:rPr>
              <a:t>[cit. </a:t>
            </a:r>
            <a:r>
              <a:rPr lang="cs-CZ" sz="1800" dirty="0" smtClean="0">
                <a:solidFill>
                  <a:schemeClr val="tx1"/>
                </a:solidFill>
              </a:rPr>
              <a:t>2018-06-11]. </a:t>
            </a:r>
            <a:r>
              <a:rPr lang="cs-CZ" sz="1800" dirty="0">
                <a:solidFill>
                  <a:schemeClr val="tx1"/>
                </a:solidFill>
              </a:rPr>
              <a:t>Dostupné z: </a:t>
            </a:r>
            <a:r>
              <a:rPr lang="cs-CZ" sz="1800" u="sng" dirty="0">
                <a:solidFill>
                  <a:schemeClr val="tx1"/>
                </a:solidFill>
              </a:rPr>
              <a:t>https://mapy.cz/</a:t>
            </a:r>
            <a:r>
              <a:rPr lang="cs-CZ" sz="1800" u="sng" dirty="0" err="1">
                <a:solidFill>
                  <a:schemeClr val="tx1"/>
                </a:solidFill>
              </a:rPr>
              <a:t>zakladni?x</a:t>
            </a:r>
            <a:r>
              <a:rPr lang="cs-CZ" sz="1800" u="sng" dirty="0">
                <a:solidFill>
                  <a:schemeClr val="tx1"/>
                </a:solidFill>
              </a:rPr>
              <a:t>=14.4352478&amp;y=49.0504873&amp;z=19&amp;m3d=1&amp;height=182&amp;yaw=-23&amp;pitch=-38&amp;l=0</a:t>
            </a:r>
            <a:r>
              <a:rPr lang="cs-CZ" sz="1800" dirty="0" smtClean="0">
                <a:solidFill>
                  <a:schemeClr val="tx1"/>
                </a:solidFill>
              </a:rPr>
              <a:t>, </a:t>
            </a:r>
            <a:r>
              <a:rPr lang="cs-CZ" sz="1800" dirty="0">
                <a:solidFill>
                  <a:schemeClr val="tx1"/>
                </a:solidFill>
              </a:rPr>
              <a:t>pozn.: </a:t>
            </a:r>
            <a:r>
              <a:rPr lang="cs-CZ" sz="1800" dirty="0" smtClean="0">
                <a:solidFill>
                  <a:schemeClr val="tx1"/>
                </a:solidFill>
              </a:rPr>
              <a:t>úprava vlastní</a:t>
            </a:r>
            <a:endParaRPr lang="cs-CZ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391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7904" y="0"/>
            <a:ext cx="10663936" cy="1625600"/>
          </a:xfrm>
        </p:spPr>
        <p:txBody>
          <a:bodyPr>
            <a:normAutofit/>
          </a:bodyPr>
          <a:lstStyle/>
          <a:p>
            <a:r>
              <a:rPr lang="cs-CZ" sz="5400" dirty="0" smtClean="0"/>
              <a:t>Návrh nové funkce</a:t>
            </a:r>
            <a:endParaRPr lang="cs-CZ" sz="5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-626392" y="4696499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chemeClr val="tx1"/>
                </a:solidFill>
              </a:rPr>
              <a:t>Zdroj: </a:t>
            </a:r>
            <a:r>
              <a:rPr lang="cs-CZ" sz="2000" dirty="0" smtClean="0">
                <a:solidFill>
                  <a:schemeClr val="tx1"/>
                </a:solidFill>
              </a:rPr>
              <a:t>vlastní</a:t>
            </a:r>
            <a:endParaRPr lang="cs-CZ" sz="20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5854328" y="4659049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chemeClr val="tx1"/>
                </a:solidFill>
              </a:rPr>
              <a:t>Zdroj: </a:t>
            </a:r>
            <a:r>
              <a:rPr lang="cs-CZ" sz="2000" dirty="0" smtClean="0">
                <a:solidFill>
                  <a:schemeClr val="tx1"/>
                </a:solidFill>
              </a:rPr>
              <a:t>vlastní</a:t>
            </a:r>
            <a:endParaRPr lang="cs-CZ" sz="20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-626392" y="8832714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chemeClr val="tx1"/>
                </a:solidFill>
              </a:rPr>
              <a:t>Zdroj: </a:t>
            </a:r>
            <a:r>
              <a:rPr lang="cs-CZ" sz="2000" dirty="0" smtClean="0">
                <a:solidFill>
                  <a:schemeClr val="tx1"/>
                </a:solidFill>
              </a:rPr>
              <a:t>vlastní</a:t>
            </a:r>
            <a:endParaRPr lang="cs-CZ" sz="20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854328" y="8834003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chemeClr val="tx1"/>
                </a:solidFill>
              </a:rPr>
              <a:t>Zdroj: </a:t>
            </a:r>
            <a:r>
              <a:rPr lang="cs-CZ" sz="2000" dirty="0" smtClean="0">
                <a:solidFill>
                  <a:schemeClr val="tx1"/>
                </a:solidFill>
              </a:rPr>
              <a:t>vlastní</a:t>
            </a:r>
            <a:endParaRPr lang="cs-CZ" sz="2000" dirty="0"/>
          </a:p>
        </p:txBody>
      </p:sp>
      <p:pic>
        <p:nvPicPr>
          <p:cNvPr id="1026" name="Picture 2" descr="20180124_1431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75" y="1308103"/>
            <a:ext cx="594360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20180124_14320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240" y="1308103"/>
            <a:ext cx="594360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20180124_15350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75" y="5462498"/>
            <a:ext cx="59245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20180124_15334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926" y="5452973"/>
            <a:ext cx="594360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29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7904" y="0"/>
            <a:ext cx="10663936" cy="1625600"/>
          </a:xfrm>
        </p:spPr>
        <p:txBody>
          <a:bodyPr>
            <a:normAutofit/>
          </a:bodyPr>
          <a:lstStyle/>
          <a:p>
            <a:r>
              <a:rPr lang="cs-CZ" sz="5400" dirty="0" smtClean="0"/>
              <a:t>Návrh nové funkce</a:t>
            </a:r>
            <a:endParaRPr lang="cs-CZ" sz="5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-482376" y="4861647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chemeClr val="tx1"/>
                </a:solidFill>
              </a:rPr>
              <a:t>Zdroj: </a:t>
            </a:r>
            <a:r>
              <a:rPr lang="cs-CZ" sz="2000" dirty="0" smtClean="0">
                <a:solidFill>
                  <a:schemeClr val="tx1"/>
                </a:solidFill>
              </a:rPr>
              <a:t>vlastní</a:t>
            </a:r>
            <a:endParaRPr lang="cs-CZ" sz="20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5926336" y="4865946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chemeClr val="tx1"/>
                </a:solidFill>
              </a:rPr>
              <a:t>Zdroj: </a:t>
            </a:r>
            <a:r>
              <a:rPr lang="cs-CZ" sz="2000" dirty="0" smtClean="0">
                <a:solidFill>
                  <a:schemeClr val="tx1"/>
                </a:solidFill>
              </a:rPr>
              <a:t>vlastní</a:t>
            </a:r>
            <a:endParaRPr lang="cs-CZ" sz="20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-482376" y="9007750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chemeClr val="tx1"/>
                </a:solidFill>
              </a:rPr>
              <a:t>Zdroj: </a:t>
            </a:r>
            <a:r>
              <a:rPr lang="cs-CZ" sz="2000" dirty="0" smtClean="0">
                <a:solidFill>
                  <a:schemeClr val="tx1"/>
                </a:solidFill>
              </a:rPr>
              <a:t>vlastní</a:t>
            </a:r>
            <a:endParaRPr lang="cs-CZ" sz="20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962266" y="9067211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chemeClr val="tx1"/>
                </a:solidFill>
              </a:rPr>
              <a:t>Zdroj: </a:t>
            </a:r>
            <a:r>
              <a:rPr lang="cs-CZ" sz="2000" dirty="0" smtClean="0">
                <a:solidFill>
                  <a:schemeClr val="tx1"/>
                </a:solidFill>
              </a:rPr>
              <a:t>vlastní</a:t>
            </a:r>
            <a:endParaRPr lang="cs-CZ" sz="2000" dirty="0"/>
          </a:p>
        </p:txBody>
      </p:sp>
      <p:pic>
        <p:nvPicPr>
          <p:cNvPr id="1030" name="Picture 6" descr="20180124_14394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28" y="1472262"/>
            <a:ext cx="594360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20180124_14364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604" y="1472261"/>
            <a:ext cx="594360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20180124_14420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28" y="5680308"/>
            <a:ext cx="594360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20180124_1447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604" y="5680308"/>
            <a:ext cx="5943600" cy="334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15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50072" y="-10397"/>
            <a:ext cx="6984776" cy="709240"/>
          </a:xfrm>
        </p:spPr>
        <p:txBody>
          <a:bodyPr>
            <a:normAutofit fontScale="90000"/>
          </a:bodyPr>
          <a:lstStyle/>
          <a:p>
            <a:r>
              <a:rPr lang="cs-CZ" sz="5400" dirty="0" smtClean="0"/>
              <a:t>Situace areálu muzea</a:t>
            </a:r>
            <a:endParaRPr lang="cs-CZ" sz="5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-122336" y="8756854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chemeClr val="tx1"/>
                </a:solidFill>
              </a:rPr>
              <a:t>Zdroj: </a:t>
            </a:r>
            <a:r>
              <a:rPr lang="cs-CZ" sz="2000" dirty="0" smtClean="0">
                <a:solidFill>
                  <a:schemeClr val="tx1"/>
                </a:solidFill>
              </a:rPr>
              <a:t>vlastní</a:t>
            </a:r>
            <a:endParaRPr lang="cs-CZ" sz="2000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68" y="685377"/>
            <a:ext cx="11490318" cy="8071477"/>
          </a:xfrm>
        </p:spPr>
      </p:pic>
    </p:spTree>
    <p:extLst>
      <p:ext uri="{BB962C8B-B14F-4D97-AF65-F5344CB8AC3E}">
        <p14:creationId xmlns:p14="http://schemas.microsoft.com/office/powerpoint/2010/main" val="37079421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theme/theme1.xml><?xml version="1.0" encoding="utf-8"?>
<a:theme xmlns:a="http://schemas.openxmlformats.org/drawingml/2006/main" name="Slunovrat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lu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667</TotalTime>
  <Words>418</Words>
  <Application>Microsoft Office PowerPoint</Application>
  <PresentationFormat>Vlastní</PresentationFormat>
  <Paragraphs>63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3" baseType="lpstr">
      <vt:lpstr>Gill Sans MT</vt:lpstr>
      <vt:lpstr>Helvetica Light</vt:lpstr>
      <vt:lpstr>Helvetica Neue</vt:lpstr>
      <vt:lpstr>Verdana</vt:lpstr>
      <vt:lpstr>Wingdings 2</vt:lpstr>
      <vt:lpstr>Slunovrat</vt:lpstr>
      <vt:lpstr> Revitalizace brownfieldu s minimální podlahovou plochou 200m2</vt:lpstr>
      <vt:lpstr>Motivace a důvody k řešení daného problému</vt:lpstr>
      <vt:lpstr>Cíl práce</vt:lpstr>
      <vt:lpstr>Metodika práce</vt:lpstr>
      <vt:lpstr>Širší vztahy okolí lokality</vt:lpstr>
      <vt:lpstr>Prezentace aplikace PowerPoint</vt:lpstr>
      <vt:lpstr>Návrh nové funkce</vt:lpstr>
      <vt:lpstr>Návrh nové funkce</vt:lpstr>
      <vt:lpstr>Situace areálu muzea</vt:lpstr>
      <vt:lpstr>Dispoziční řešení objektu sýpky</vt:lpstr>
      <vt:lpstr>Dispoziční řešení objektu infocentra</vt:lpstr>
      <vt:lpstr>Pohled na budovu muzea</vt:lpstr>
      <vt:lpstr>Pohled na budovu infocentra</vt:lpstr>
      <vt:lpstr>Dosažené výsledky a přínos práce</vt:lpstr>
      <vt:lpstr>Doplňující otázky vedoucího práce</vt:lpstr>
      <vt:lpstr>Doplňující otázky oponenta</vt:lpstr>
      <vt:lpstr>Děkuji za pozornost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2014: Rok změn v dopravní infrastruktuře</dc:title>
  <dc:creator>Ondřej Uhlík</dc:creator>
  <cp:lastModifiedBy>Jiří Váchal</cp:lastModifiedBy>
  <cp:revision>57</cp:revision>
  <dcterms:modified xsi:type="dcterms:W3CDTF">2018-06-12T00:07:45Z</dcterms:modified>
</cp:coreProperties>
</file>