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80" r:id="rId4"/>
    <p:sldId id="281" r:id="rId5"/>
    <p:sldId id="283" r:id="rId6"/>
    <p:sldId id="294" r:id="rId7"/>
    <p:sldId id="282" r:id="rId8"/>
    <p:sldId id="257" r:id="rId9"/>
    <p:sldId id="285" r:id="rId10"/>
    <p:sldId id="288" r:id="rId11"/>
    <p:sldId id="259" r:id="rId12"/>
    <p:sldId id="260" r:id="rId13"/>
    <p:sldId id="261" r:id="rId14"/>
    <p:sldId id="284" r:id="rId15"/>
    <p:sldId id="289" r:id="rId16"/>
    <p:sldId id="290" r:id="rId17"/>
    <p:sldId id="291" r:id="rId18"/>
    <p:sldId id="292" r:id="rId19"/>
    <p:sldId id="264" r:id="rId20"/>
    <p:sldId id="286" r:id="rId21"/>
    <p:sldId id="287" r:id="rId22"/>
    <p:sldId id="265" r:id="rId23"/>
    <p:sldId id="26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705" autoAdjust="0"/>
  </p:normalViewPr>
  <p:slideViewPr>
    <p:cSldViewPr>
      <p:cViewPr>
        <p:scale>
          <a:sx n="60" d="100"/>
          <a:sy n="60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99FFCC"/>
            </a:gs>
            <a:gs pos="82000">
              <a:schemeClr val="bg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8640"/>
            <a:ext cx="6372200" cy="3168352"/>
          </a:xfrm>
        </p:spPr>
        <p:txBody>
          <a:bodyPr>
            <a:normAutofit/>
          </a:bodyPr>
          <a:lstStyle/>
          <a:p>
            <a:pPr algn="ctr"/>
            <a:r>
              <a:rPr lang="cs-CZ" sz="3300" b="1" dirty="0" smtClean="0">
                <a:solidFill>
                  <a:schemeClr val="tx1"/>
                </a:solidFill>
              </a:rPr>
              <a:t>Vysoká škola technická a ekonomická v Českých Budějovicích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Novostavba RD s nízkou spotřebou energie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8820472" cy="2276872"/>
          </a:xfrm>
        </p:spPr>
        <p:txBody>
          <a:bodyPr>
            <a:normAutofit fontScale="6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sz="5000" dirty="0">
              <a:solidFill>
                <a:schemeClr val="tx1"/>
              </a:solidFill>
            </a:endParaRPr>
          </a:p>
          <a:p>
            <a:pPr algn="l"/>
            <a:r>
              <a:rPr lang="cs-CZ" sz="4200" b="1" dirty="0" smtClean="0">
                <a:solidFill>
                  <a:schemeClr val="tx1"/>
                </a:solidFill>
              </a:rPr>
              <a:t>Vedoucí BP : Ing. Blanka </a:t>
            </a:r>
            <a:r>
              <a:rPr lang="cs-CZ" sz="4200" b="1" dirty="0" err="1" smtClean="0">
                <a:solidFill>
                  <a:schemeClr val="tx1"/>
                </a:solidFill>
              </a:rPr>
              <a:t>Pelánková</a:t>
            </a:r>
            <a:endParaRPr lang="cs-CZ" sz="4200" b="1" dirty="0" smtClean="0">
              <a:solidFill>
                <a:schemeClr val="tx1"/>
              </a:solidFill>
            </a:endParaRPr>
          </a:p>
          <a:p>
            <a:pPr algn="l"/>
            <a:r>
              <a:rPr lang="cs-CZ" sz="4200" b="1" dirty="0" smtClean="0">
                <a:solidFill>
                  <a:schemeClr val="tx1"/>
                </a:solidFill>
              </a:rPr>
              <a:t>Oponent BP : Ing. Milena Štanclová</a:t>
            </a:r>
          </a:p>
          <a:p>
            <a:pPr algn="l"/>
            <a:endParaRPr lang="cs-CZ" sz="4200" b="1" dirty="0">
              <a:solidFill>
                <a:schemeClr val="tx1"/>
              </a:solidFill>
            </a:endParaRPr>
          </a:p>
          <a:p>
            <a:pPr algn="r"/>
            <a:r>
              <a:rPr lang="cs-CZ" sz="4200" b="1" dirty="0" smtClean="0">
                <a:solidFill>
                  <a:schemeClr val="tx1"/>
                </a:solidFill>
              </a:rPr>
              <a:t>Tomáš </a:t>
            </a:r>
            <a:r>
              <a:rPr lang="cs-CZ" sz="4200" b="1" dirty="0">
                <a:solidFill>
                  <a:schemeClr val="tx1"/>
                </a:solidFill>
              </a:rPr>
              <a:t>Pěnička ( 15 </a:t>
            </a:r>
            <a:r>
              <a:rPr lang="cs-CZ" sz="4200" b="1" dirty="0" smtClean="0">
                <a:solidFill>
                  <a:schemeClr val="tx1"/>
                </a:solidFill>
              </a:rPr>
              <a:t>854 )</a:t>
            </a:r>
            <a:endParaRPr lang="cs-CZ" sz="4200" b="1" dirty="0">
              <a:solidFill>
                <a:schemeClr val="tx1"/>
              </a:solidFill>
            </a:endParaRPr>
          </a:p>
          <a:p>
            <a:pPr algn="l"/>
            <a:endParaRPr lang="cs-CZ" sz="50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2696"/>
            <a:ext cx="2304256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.2 </a:t>
            </a:r>
            <a:r>
              <a:rPr lang="cs-CZ" b="1" dirty="0">
                <a:solidFill>
                  <a:schemeClr val="tx1"/>
                </a:solidFill>
              </a:rPr>
              <a:t>Dispoziční </a:t>
            </a:r>
            <a:r>
              <a:rPr lang="cs-CZ" b="1" dirty="0" smtClean="0">
                <a:solidFill>
                  <a:schemeClr val="tx1"/>
                </a:solidFill>
              </a:rPr>
              <a:t>členění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Půdorys </a:t>
            </a:r>
            <a:r>
              <a:rPr lang="cs-CZ" dirty="0" smtClean="0"/>
              <a:t>2.NP </a:t>
            </a:r>
            <a:r>
              <a:rPr lang="cs-CZ" dirty="0"/>
              <a:t>– </a:t>
            </a:r>
            <a:r>
              <a:rPr lang="cs-CZ" dirty="0" smtClean="0"/>
              <a:t>Noční (tichá) </a:t>
            </a:r>
            <a:r>
              <a:rPr lang="cs-CZ" dirty="0"/>
              <a:t>zóna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6328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.3 </a:t>
            </a:r>
            <a:r>
              <a:rPr lang="cs-CZ" b="1" dirty="0" smtClean="0">
                <a:solidFill>
                  <a:schemeClr val="tx1"/>
                </a:solidFill>
              </a:rPr>
              <a:t>Stavebně-technické detaily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500" b="1" dirty="0" smtClean="0"/>
              <a:t>A)  Podlaha na terénu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79713"/>
            <a:ext cx="669674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5053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.3 </a:t>
            </a:r>
            <a:r>
              <a:rPr lang="cs-CZ" b="1" dirty="0" smtClean="0">
                <a:solidFill>
                  <a:schemeClr val="tx1"/>
                </a:solidFill>
              </a:rPr>
              <a:t>Stavebně-technické detaily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500" b="1" dirty="0" smtClean="0"/>
              <a:t>B) Obvodová stěna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68863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324886"/>
            <a:ext cx="4130675" cy="253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.3 </a:t>
            </a:r>
            <a:r>
              <a:rPr lang="cs-CZ" b="1" dirty="0" smtClean="0">
                <a:solidFill>
                  <a:schemeClr val="tx1"/>
                </a:solidFill>
              </a:rPr>
              <a:t>Stavebně-technické detaily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/>
              <a:t>C) Střešní plášť</a:t>
            </a:r>
          </a:p>
          <a:p>
            <a:endParaRPr lang="cs-CZ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398"/>
            <a:ext cx="6228185" cy="48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347865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.3 </a:t>
            </a:r>
            <a:r>
              <a:rPr lang="cs-CZ" b="1" dirty="0" smtClean="0">
                <a:solidFill>
                  <a:schemeClr val="tx1"/>
                </a:solidFill>
              </a:rPr>
              <a:t>Stavebně-technické detaily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500" b="1" dirty="0" smtClean="0"/>
              <a:t>D) Osazení výplní otvorů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053955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5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Tepelně-technické posouzení navržených </a:t>
            </a:r>
            <a:r>
              <a:rPr lang="cs-CZ" b="1" dirty="0" smtClean="0">
                <a:solidFill>
                  <a:schemeClr val="tx1"/>
                </a:solidFill>
              </a:rPr>
              <a:t>konstrukcí </a:t>
            </a:r>
            <a:r>
              <a:rPr lang="cs-CZ" b="1" dirty="0">
                <a:solidFill>
                  <a:schemeClr val="tx1"/>
                </a:solidFill>
              </a:rPr>
              <a:t>a budovy jako celku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 vyhodnocování tepelně-technických charakteristik navrhovaných </a:t>
            </a:r>
            <a:r>
              <a:rPr lang="cs-CZ" dirty="0" err="1" smtClean="0"/>
              <a:t>kcí</a:t>
            </a:r>
            <a:r>
              <a:rPr lang="cs-CZ" dirty="0" smtClean="0"/>
              <a:t>, bylo použito programů od Svoboda software, a to: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Teplo 2014 EDU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Energie 2015 EDU</a:t>
            </a:r>
          </a:p>
          <a:p>
            <a:endParaRPr lang="cs-CZ" dirty="0" smtClean="0"/>
          </a:p>
          <a:p>
            <a:r>
              <a:rPr lang="cs-CZ" dirty="0" smtClean="0"/>
              <a:t>Ztráty , STOP 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2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5</a:t>
            </a:r>
            <a:r>
              <a:rPr lang="cs-CZ" b="1" dirty="0" smtClean="0">
                <a:solidFill>
                  <a:schemeClr val="tx1"/>
                </a:solidFill>
              </a:rPr>
              <a:t>.1 </a:t>
            </a:r>
            <a:r>
              <a:rPr lang="cs-CZ" b="1" dirty="0" smtClean="0">
                <a:solidFill>
                  <a:schemeClr val="tx1"/>
                </a:solidFill>
              </a:rPr>
              <a:t>Hranice vytápěného prostoru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půdorys 1.NP                                                       půdorys 2.NP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>
          <a:xfrm>
            <a:off x="385853" y="1402480"/>
            <a:ext cx="3657600" cy="65836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Půdorys 1.NP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8024" y="2780928"/>
            <a:ext cx="3657600" cy="55282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Půdorys 2.NP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4" y="2060848"/>
            <a:ext cx="4449534" cy="36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0"/>
            <a:ext cx="4583436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4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169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5</a:t>
            </a:r>
            <a:r>
              <a:rPr lang="cs-CZ" b="1" dirty="0" smtClean="0">
                <a:solidFill>
                  <a:schemeClr val="tx1"/>
                </a:solidFill>
              </a:rPr>
              <a:t>.1 </a:t>
            </a:r>
            <a:r>
              <a:rPr lang="cs-CZ" b="1" dirty="0">
                <a:solidFill>
                  <a:schemeClr val="tx1"/>
                </a:solidFill>
              </a:rPr>
              <a:t>Hranice vytápěného prostoru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16424" cy="27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780928"/>
            <a:ext cx="4752528" cy="266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Řez A-A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Řez C-C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5</a:t>
            </a:r>
            <a:r>
              <a:rPr lang="cs-CZ" b="1" dirty="0" smtClean="0">
                <a:solidFill>
                  <a:schemeClr val="tx1"/>
                </a:solidFill>
              </a:rPr>
              <a:t>.2 </a:t>
            </a:r>
            <a:r>
              <a:rPr lang="cs-CZ" b="1" dirty="0" smtClean="0">
                <a:solidFill>
                  <a:schemeClr val="tx1"/>
                </a:solidFill>
              </a:rPr>
              <a:t>Tepelně-technické vyhodnocení výsledků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Posouzení </a:t>
            </a:r>
            <a:r>
              <a:rPr lang="cs-CZ" sz="2400" b="1" dirty="0"/>
              <a:t>a vyhodnocení jednotlivých konstrukcí 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- V </a:t>
            </a:r>
            <a:r>
              <a:rPr lang="cs-CZ" sz="2400" dirty="0"/>
              <a:t>programu Teplo </a:t>
            </a:r>
            <a:r>
              <a:rPr lang="cs-CZ" sz="2400" dirty="0" smtClean="0"/>
              <a:t>2014 Edu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- Posuzované </a:t>
            </a:r>
            <a:r>
              <a:rPr lang="cs-CZ" sz="2400" dirty="0"/>
              <a:t>konstrukce splňují doporučené hodnoty součinitele prostupu tepla pro nízkoenergetické domy</a:t>
            </a:r>
            <a:r>
              <a:rPr lang="cs-CZ" sz="2400" dirty="0" smtClean="0"/>
              <a:t>. </a:t>
            </a:r>
          </a:p>
          <a:p>
            <a:pPr marL="0" indent="0">
              <a:buNone/>
            </a:pPr>
            <a:r>
              <a:rPr lang="cs-CZ" sz="2400" b="1" dirty="0" smtClean="0"/>
              <a:t>Posouzení </a:t>
            </a:r>
            <a:r>
              <a:rPr lang="cs-CZ" sz="2400" b="1" dirty="0"/>
              <a:t>energetické náročnosti </a:t>
            </a:r>
            <a:r>
              <a:rPr lang="cs-CZ" sz="2400" b="1" dirty="0" smtClean="0"/>
              <a:t>budovy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- V </a:t>
            </a:r>
            <a:r>
              <a:rPr lang="cs-CZ" sz="2400" dirty="0"/>
              <a:t>programu Energie </a:t>
            </a:r>
            <a:r>
              <a:rPr lang="cs-CZ" sz="2400" dirty="0" smtClean="0"/>
              <a:t>2015 </a:t>
            </a:r>
            <a:r>
              <a:rPr lang="cs-CZ" sz="2400" dirty="0"/>
              <a:t>Edu </a:t>
            </a:r>
          </a:p>
          <a:p>
            <a:pPr marL="0" indent="0">
              <a:buNone/>
            </a:pPr>
            <a:r>
              <a:rPr lang="cs-CZ" sz="2400" dirty="0" smtClean="0"/>
              <a:t>   - Z </a:t>
            </a:r>
            <a:r>
              <a:rPr lang="cs-CZ" sz="2400" dirty="0"/>
              <a:t>hlediska energetické náročnosti spadá do třídy RD </a:t>
            </a:r>
            <a:r>
              <a:rPr lang="cs-CZ" sz="2400" dirty="0" smtClean="0"/>
              <a:t>25NE </a:t>
            </a:r>
          </a:p>
          <a:p>
            <a:pPr marL="0" indent="0">
              <a:buNone/>
            </a:pPr>
            <a:r>
              <a:rPr lang="cs-CZ" sz="2400" b="1" dirty="0" smtClean="0"/>
              <a:t>Posouzení tepelných ztrát objektu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dirty="0" smtClean="0"/>
              <a:t>- V programu Ztráty , STOP 2009</a:t>
            </a:r>
          </a:p>
          <a:p>
            <a:pPr marL="0" indent="0">
              <a:buNone/>
            </a:pPr>
            <a:r>
              <a:rPr lang="cs-CZ" sz="2400" dirty="0" smtClean="0"/>
              <a:t>   - Byly zjištěny minimální tepelné ztráty objektu</a:t>
            </a:r>
          </a:p>
          <a:p>
            <a:pPr marL="0" indent="0">
              <a:buNone/>
            </a:pPr>
            <a:r>
              <a:rPr lang="cs-CZ" sz="2400" b="1" dirty="0" smtClean="0"/>
              <a:t>Energetický </a:t>
            </a:r>
            <a:r>
              <a:rPr lang="cs-CZ" sz="2400" b="1" dirty="0"/>
              <a:t>štítek obálky </a:t>
            </a:r>
            <a:r>
              <a:rPr lang="cs-CZ" sz="2400" b="1" dirty="0" smtClean="0"/>
              <a:t>budovy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- Hodnocená </a:t>
            </a:r>
            <a:r>
              <a:rPr lang="cs-CZ" sz="2400" dirty="0"/>
              <a:t>obálka budovy je zařazena do skupiny A – velmi úsporná. </a:t>
            </a:r>
          </a:p>
        </p:txBody>
      </p:sp>
    </p:spTree>
    <p:extLst>
      <p:ext uri="{BB962C8B-B14F-4D97-AF65-F5344CB8AC3E}">
        <p14:creationId xmlns:p14="http://schemas.microsoft.com/office/powerpoint/2010/main" val="29258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Otázky vedoucího BP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2484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b="1" dirty="0" smtClean="0">
                <a:solidFill>
                  <a:srgbClr val="FF0000"/>
                </a:solidFill>
              </a:rPr>
              <a:t>1. Čím </a:t>
            </a:r>
            <a:r>
              <a:rPr lang="cs-CZ" sz="3400" b="1" dirty="0">
                <a:solidFill>
                  <a:srgbClr val="FF0000"/>
                </a:solidFill>
              </a:rPr>
              <a:t>se liší pasivní dům </a:t>
            </a:r>
            <a:r>
              <a:rPr lang="cs-CZ" sz="3400" b="1" dirty="0" smtClean="0">
                <a:solidFill>
                  <a:srgbClr val="FF0000"/>
                </a:solidFill>
              </a:rPr>
              <a:t>od nízkoenergetického</a:t>
            </a:r>
            <a:r>
              <a:rPr lang="cs-CZ" sz="3400" b="1" dirty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r>
              <a:rPr lang="cs-CZ" sz="2700" b="1" dirty="0" smtClean="0">
                <a:solidFill>
                  <a:srgbClr val="00B050"/>
                </a:solidFill>
              </a:rPr>
              <a:t>Nízkoenergetické budovy</a:t>
            </a:r>
            <a:endParaRPr lang="cs-CZ" sz="2700" b="1" dirty="0">
              <a:solidFill>
                <a:srgbClr val="00B050"/>
              </a:solidFill>
            </a:endParaRPr>
          </a:p>
          <a:p>
            <a:r>
              <a:rPr lang="cs-CZ" sz="2700" dirty="0" smtClean="0"/>
              <a:t>objekty </a:t>
            </a:r>
            <a:r>
              <a:rPr lang="cs-CZ" sz="2700" dirty="0"/>
              <a:t>s nízkou potřebou tepla na </a:t>
            </a:r>
            <a:r>
              <a:rPr lang="cs-CZ" sz="2700" dirty="0" smtClean="0"/>
              <a:t>vytápění</a:t>
            </a:r>
          </a:p>
          <a:p>
            <a:r>
              <a:rPr lang="cs-CZ" sz="2700" dirty="0"/>
              <a:t>d</a:t>
            </a:r>
            <a:r>
              <a:rPr lang="cs-CZ" sz="2700" dirty="0" smtClean="0"/>
              <a:t>anému požadavku je dosahováno zejména vhodně navrženými stavebními konstrukcemi, tvořícími </a:t>
            </a:r>
            <a:r>
              <a:rPr lang="cs-CZ" sz="2700" b="1" dirty="0" smtClean="0"/>
              <a:t>obálku budovy</a:t>
            </a:r>
          </a:p>
          <a:p>
            <a:r>
              <a:rPr lang="cs-CZ" sz="2700" dirty="0"/>
              <a:t>p</a:t>
            </a:r>
            <a:r>
              <a:rPr lang="cs-CZ" sz="2700" dirty="0" smtClean="0"/>
              <a:t>ro nízkoenergetické budovy </a:t>
            </a:r>
            <a:r>
              <a:rPr lang="cs-CZ" sz="2700" dirty="0"/>
              <a:t>je v současnosti požadovaná hodnota </a:t>
            </a:r>
            <a:r>
              <a:rPr lang="cs-CZ" sz="2700" b="1" dirty="0"/>
              <a:t>měrné roční potřeby tepla na vytápění 50kWh/(m</a:t>
            </a:r>
            <a:r>
              <a:rPr lang="cs-CZ" sz="2700" b="1" baseline="30000" dirty="0"/>
              <a:t>2</a:t>
            </a:r>
            <a:r>
              <a:rPr lang="cs-CZ" sz="2700" b="1" dirty="0"/>
              <a:t>. </a:t>
            </a:r>
            <a:r>
              <a:rPr lang="cs-CZ" sz="2700" b="1" dirty="0" smtClean="0"/>
              <a:t>a)</a:t>
            </a:r>
            <a:endParaRPr lang="cs-CZ" sz="2700" dirty="0"/>
          </a:p>
          <a:p>
            <a:r>
              <a:rPr lang="cs-CZ" sz="2700" dirty="0" smtClean="0"/>
              <a:t>díky </a:t>
            </a:r>
            <a:r>
              <a:rPr lang="cs-CZ" sz="2700" dirty="0"/>
              <a:t>vývoji a ochraně životního prostředí, lze tedy předpokládat, že se v budoucnu toto kritérium ještě </a:t>
            </a:r>
            <a:r>
              <a:rPr lang="cs-CZ" sz="2700" dirty="0" smtClean="0"/>
              <a:t>zpřísní</a:t>
            </a:r>
          </a:p>
          <a:p>
            <a:r>
              <a:rPr lang="cs-CZ" sz="2700" dirty="0"/>
              <a:t>n</a:t>
            </a:r>
            <a:r>
              <a:rPr lang="cs-CZ" sz="2700" dirty="0" smtClean="0"/>
              <a:t>ízkoenergetické </a:t>
            </a:r>
            <a:r>
              <a:rPr lang="cs-CZ" sz="2700" dirty="0"/>
              <a:t>domy dále využívají způsoby získávání energie z obnovitelných zdrojů a jsou vybaveny vzduchotechnickým systémem nuceného </a:t>
            </a:r>
            <a:r>
              <a:rPr lang="cs-CZ" sz="2700" dirty="0" smtClean="0"/>
              <a:t>větrání</a:t>
            </a:r>
            <a:endParaRPr lang="cs-CZ" sz="2700" dirty="0"/>
          </a:p>
          <a:p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5462675"/>
            <a:ext cx="7416824" cy="13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snova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6381328"/>
          </a:xfrm>
        </p:spPr>
        <p:txBody>
          <a:bodyPr>
            <a:noAutofit/>
          </a:bodyPr>
          <a:lstStyle/>
          <a:p>
            <a:r>
              <a:rPr lang="cs-CZ" sz="2000" dirty="0" smtClean="0"/>
              <a:t>1. Úvod</a:t>
            </a:r>
          </a:p>
          <a:p>
            <a:r>
              <a:rPr lang="cs-CZ" sz="2000" dirty="0" smtClean="0"/>
              <a:t>2. Cíl </a:t>
            </a:r>
            <a:r>
              <a:rPr lang="cs-CZ" sz="2000" dirty="0" smtClean="0"/>
              <a:t>práce</a:t>
            </a:r>
          </a:p>
          <a:p>
            <a:r>
              <a:rPr lang="cs-CZ" sz="2000" dirty="0"/>
              <a:t>3</a:t>
            </a:r>
            <a:r>
              <a:rPr lang="cs-CZ" sz="2000" dirty="0" smtClean="0"/>
              <a:t>. </a:t>
            </a:r>
            <a:r>
              <a:rPr lang="cs-CZ" sz="2000" dirty="0" smtClean="0"/>
              <a:t>Metodika práce             </a:t>
            </a:r>
          </a:p>
          <a:p>
            <a:r>
              <a:rPr lang="cs-CZ" sz="2000" dirty="0"/>
              <a:t>4</a:t>
            </a:r>
            <a:r>
              <a:rPr lang="cs-CZ" sz="2000" dirty="0" smtClean="0"/>
              <a:t>. </a:t>
            </a:r>
            <a:r>
              <a:rPr lang="cs-CZ" sz="2000" dirty="0" smtClean="0"/>
              <a:t>Aplikační část</a:t>
            </a:r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cs-CZ" sz="2000" dirty="0" smtClean="0"/>
              <a:t>       </a:t>
            </a:r>
            <a:r>
              <a:rPr lang="cs-CZ" sz="2000" dirty="0" smtClean="0"/>
              <a:t>4.1 </a:t>
            </a:r>
            <a:r>
              <a:rPr lang="cs-CZ" sz="2000" dirty="0" smtClean="0"/>
              <a:t>Vizualizace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</a:t>
            </a:r>
            <a:r>
              <a:rPr lang="cs-CZ" sz="2000" dirty="0" smtClean="0"/>
              <a:t>4.2 </a:t>
            </a:r>
            <a:r>
              <a:rPr lang="cs-CZ" sz="2000" dirty="0" smtClean="0"/>
              <a:t>Dispoziční členění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</a:t>
            </a:r>
            <a:r>
              <a:rPr lang="cs-CZ" sz="2000" dirty="0" smtClean="0"/>
              <a:t>4.3 </a:t>
            </a:r>
            <a:r>
              <a:rPr lang="cs-CZ" sz="2000" dirty="0" smtClean="0"/>
              <a:t>Stavebně-technické detaily </a:t>
            </a:r>
            <a:endParaRPr lang="cs-CZ" sz="2000" dirty="0"/>
          </a:p>
          <a:p>
            <a:r>
              <a:rPr lang="cs-CZ" sz="2000" dirty="0" smtClean="0"/>
              <a:t>5</a:t>
            </a:r>
            <a:r>
              <a:rPr lang="cs-CZ" sz="2000" dirty="0" smtClean="0"/>
              <a:t>. </a:t>
            </a:r>
            <a:r>
              <a:rPr lang="cs-CZ" sz="2000" dirty="0" smtClean="0"/>
              <a:t>Tepelně-technické posouzení navržených konstrukcí a budovy jako celku</a:t>
            </a:r>
          </a:p>
          <a:p>
            <a:pPr marL="0" indent="0">
              <a:buNone/>
            </a:pPr>
            <a:r>
              <a:rPr lang="cs-CZ" sz="2000" dirty="0" smtClean="0"/>
              <a:t>          </a:t>
            </a:r>
            <a:r>
              <a:rPr lang="cs-CZ" sz="2000" dirty="0" smtClean="0"/>
              <a:t>5.1 </a:t>
            </a:r>
            <a:r>
              <a:rPr lang="cs-CZ" sz="2000" dirty="0" smtClean="0"/>
              <a:t>Hranice vytápěného prostoru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</a:t>
            </a:r>
            <a:r>
              <a:rPr lang="cs-CZ" sz="2000" dirty="0" smtClean="0"/>
              <a:t>5.2 </a:t>
            </a:r>
            <a:r>
              <a:rPr lang="cs-CZ" sz="2000" dirty="0"/>
              <a:t>Tepelně-technické vyhodnocení výsledků</a:t>
            </a:r>
            <a:endParaRPr lang="cs-CZ" sz="2000" dirty="0" smtClean="0"/>
          </a:p>
          <a:p>
            <a:r>
              <a:rPr lang="cs-CZ" sz="2000" dirty="0"/>
              <a:t>6</a:t>
            </a:r>
            <a:r>
              <a:rPr lang="cs-CZ" sz="2000" dirty="0" smtClean="0"/>
              <a:t>. </a:t>
            </a:r>
            <a:r>
              <a:rPr lang="cs-CZ" sz="2000" dirty="0"/>
              <a:t>Otázky </a:t>
            </a:r>
            <a:r>
              <a:rPr lang="cs-CZ" sz="2000" dirty="0" smtClean="0"/>
              <a:t>vedoucího práce</a:t>
            </a:r>
          </a:p>
          <a:p>
            <a:r>
              <a:rPr lang="cs-CZ" sz="2000" dirty="0"/>
              <a:t>7</a:t>
            </a:r>
            <a:r>
              <a:rPr lang="cs-CZ" sz="2000" dirty="0" smtClean="0"/>
              <a:t>. </a:t>
            </a:r>
            <a:r>
              <a:rPr lang="cs-CZ" sz="2000" dirty="0"/>
              <a:t>Závěr a poděkování</a:t>
            </a: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11" y="332656"/>
            <a:ext cx="403244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Otázky </a:t>
            </a:r>
            <a:r>
              <a:rPr lang="cs-CZ" b="1" dirty="0" smtClean="0">
                <a:solidFill>
                  <a:schemeClr val="tx1"/>
                </a:solidFill>
              </a:rPr>
              <a:t>vedoucího </a:t>
            </a:r>
            <a:r>
              <a:rPr lang="cs-CZ" b="1" dirty="0">
                <a:solidFill>
                  <a:schemeClr val="tx1"/>
                </a:solidFill>
              </a:rPr>
              <a:t>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b="1" dirty="0" smtClean="0">
                <a:solidFill>
                  <a:srgbClr val="FF0000"/>
                </a:solidFill>
              </a:rPr>
              <a:t>1. </a:t>
            </a:r>
            <a:r>
              <a:rPr lang="cs-CZ" sz="9600" b="1" dirty="0">
                <a:solidFill>
                  <a:srgbClr val="FF0000"/>
                </a:solidFill>
              </a:rPr>
              <a:t>Čím se liší pasivní dům od nízkoenergetického? </a:t>
            </a:r>
            <a:endParaRPr lang="cs-CZ" sz="9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9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9600" b="1" dirty="0" smtClean="0">
                <a:solidFill>
                  <a:srgbClr val="00B050"/>
                </a:solidFill>
              </a:rPr>
              <a:t>Pasivní </a:t>
            </a:r>
            <a:r>
              <a:rPr lang="cs-CZ" sz="9600" b="1" dirty="0">
                <a:solidFill>
                  <a:srgbClr val="00B050"/>
                </a:solidFill>
              </a:rPr>
              <a:t>budovy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8800" dirty="0" smtClean="0"/>
              <a:t>Pasivní </a:t>
            </a:r>
            <a:r>
              <a:rPr lang="cs-CZ" sz="8800" dirty="0"/>
              <a:t>budovy se vyznačují minimalizovanou potřebou energie pro zajištění požadovaného stavu vnitřního prostředí a rovněž minimalizovanou potřebou primární energie z neobnovitelných zdrojů na provoz těchto </a:t>
            </a:r>
            <a:r>
              <a:rPr lang="cs-CZ" sz="8800" dirty="0" smtClean="0"/>
              <a:t>budov</a:t>
            </a:r>
          </a:p>
          <a:p>
            <a:r>
              <a:rPr lang="cs-CZ" sz="8800" dirty="0" smtClean="0"/>
              <a:t>Měrná </a:t>
            </a:r>
            <a:r>
              <a:rPr lang="cs-CZ" sz="8800" dirty="0"/>
              <a:t>roční potřeba tepla na vytápění je nižší než 1</a:t>
            </a:r>
            <a:r>
              <a:rPr lang="cs-CZ" sz="8800" b="1" dirty="0"/>
              <a:t>5kWh/(m</a:t>
            </a:r>
            <a:r>
              <a:rPr lang="cs-CZ" sz="8800" b="1" baseline="30000" dirty="0"/>
              <a:t>2</a:t>
            </a:r>
            <a:r>
              <a:rPr lang="cs-CZ" sz="8800" b="1" dirty="0"/>
              <a:t>. a)</a:t>
            </a:r>
            <a:r>
              <a:rPr lang="cs-CZ" sz="8800" dirty="0"/>
              <a:t>. Celkové množství dodané primární energie, u tohoto typu budov, nesmí překročit </a:t>
            </a:r>
            <a:r>
              <a:rPr lang="cs-CZ" sz="8800" b="1" dirty="0"/>
              <a:t>120</a:t>
            </a:r>
            <a:r>
              <a:rPr lang="cs-CZ" sz="8800" dirty="0"/>
              <a:t> </a:t>
            </a:r>
            <a:r>
              <a:rPr lang="cs-CZ" sz="8800" b="1" dirty="0"/>
              <a:t>kWh/(m</a:t>
            </a:r>
            <a:r>
              <a:rPr lang="cs-CZ" sz="8800" b="1" baseline="30000" dirty="0"/>
              <a:t>2</a:t>
            </a:r>
            <a:r>
              <a:rPr lang="cs-CZ" sz="8800" b="1" dirty="0"/>
              <a:t>. </a:t>
            </a:r>
            <a:r>
              <a:rPr lang="cs-CZ" sz="8800" b="1" dirty="0" smtClean="0"/>
              <a:t>a)</a:t>
            </a:r>
            <a:endParaRPr lang="cs-CZ" sz="8800" dirty="0"/>
          </a:p>
          <a:p>
            <a:r>
              <a:rPr lang="cs-CZ" sz="8800" dirty="0" smtClean="0"/>
              <a:t>Jednou </a:t>
            </a:r>
            <a:r>
              <a:rPr lang="cs-CZ" sz="8800" dirty="0"/>
              <a:t>z nejdůležitějších vlastností takto navrhovaných objektů je </a:t>
            </a:r>
            <a:r>
              <a:rPr lang="cs-CZ" sz="8800" b="1" dirty="0"/>
              <a:t>průvzdušnost</a:t>
            </a:r>
            <a:r>
              <a:rPr lang="cs-CZ" sz="8800" dirty="0"/>
              <a:t> respektive </a:t>
            </a:r>
            <a:r>
              <a:rPr lang="cs-CZ" sz="8800" b="1" dirty="0" smtClean="0"/>
              <a:t>neprůvzdušnost celkové </a:t>
            </a:r>
            <a:r>
              <a:rPr lang="cs-CZ" sz="8800" b="1" dirty="0"/>
              <a:t>obálky budovy</a:t>
            </a:r>
            <a:r>
              <a:rPr lang="cs-CZ" sz="8800" dirty="0"/>
              <a:t>. Jde o celkovou intenzitu výměny vzduchu ( n</a:t>
            </a:r>
            <a:r>
              <a:rPr lang="cs-CZ" sz="8800" baseline="-25000" dirty="0"/>
              <a:t>50 </a:t>
            </a:r>
            <a:r>
              <a:rPr lang="cs-CZ" sz="8800" dirty="0"/>
              <a:t>), která se zkoumá při tlakovém rozdílu 50Pa a nesmí překročit hodnotu n</a:t>
            </a:r>
            <a:r>
              <a:rPr lang="cs-CZ" sz="8800" baseline="-25000" dirty="0"/>
              <a:t>50</a:t>
            </a:r>
            <a:r>
              <a:rPr lang="cs-CZ" sz="8800" dirty="0"/>
              <a:t>= 0,6 h</a:t>
            </a:r>
            <a:r>
              <a:rPr lang="cs-CZ" sz="8800" baseline="30000" dirty="0"/>
              <a:t>-1</a:t>
            </a:r>
            <a:r>
              <a:rPr lang="cs-CZ" sz="8800" dirty="0"/>
              <a:t>. Tato vlastnost je zkoumána tzv. </a:t>
            </a:r>
            <a:r>
              <a:rPr lang="cs-CZ" sz="8800" b="1" dirty="0" err="1"/>
              <a:t>Blower</a:t>
            </a:r>
            <a:r>
              <a:rPr lang="cs-CZ" sz="8800" b="1" dirty="0"/>
              <a:t> </a:t>
            </a:r>
            <a:r>
              <a:rPr lang="cs-CZ" sz="8800" b="1" dirty="0" err="1"/>
              <a:t>door</a:t>
            </a:r>
            <a:r>
              <a:rPr lang="cs-CZ" sz="8800" b="1" dirty="0"/>
              <a:t> </a:t>
            </a:r>
            <a:r>
              <a:rPr lang="cs-CZ" sz="8800" b="1" dirty="0" smtClean="0"/>
              <a:t>testem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19597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Otázky vedoucího BP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2. Jak </a:t>
            </a:r>
            <a:r>
              <a:rPr lang="cs-CZ" sz="2600" b="1" dirty="0">
                <a:solidFill>
                  <a:srgbClr val="FF0000"/>
                </a:solidFill>
              </a:rPr>
              <a:t>je zajištěna vzduchotěsnost desek OSB ve skladbě střechy</a:t>
            </a:r>
            <a:r>
              <a:rPr lang="cs-CZ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cs-CZ" sz="2200" dirty="0" smtClean="0"/>
              <a:t>- bednění </a:t>
            </a:r>
            <a:r>
              <a:rPr lang="cs-CZ" sz="2200" dirty="0"/>
              <a:t>z desek </a:t>
            </a:r>
            <a:r>
              <a:rPr lang="cs-CZ" sz="2200" dirty="0" smtClean="0"/>
              <a:t>OSB se často používá jako </a:t>
            </a:r>
            <a:r>
              <a:rPr lang="cs-CZ" sz="2200" dirty="0"/>
              <a:t>hlavní </a:t>
            </a:r>
            <a:r>
              <a:rPr lang="cs-CZ" sz="2200" dirty="0" err="1" smtClean="0"/>
              <a:t>vzduchotěsnící</a:t>
            </a:r>
            <a:r>
              <a:rPr lang="cs-CZ" sz="2200" dirty="0" smtClean="0"/>
              <a:t> vrstva umístěná v konstrukci blízko </a:t>
            </a:r>
            <a:r>
              <a:rPr lang="cs-CZ" sz="2200" dirty="0"/>
              <a:t>vnitřního </a:t>
            </a:r>
            <a:r>
              <a:rPr lang="cs-CZ" sz="2200" dirty="0" smtClean="0"/>
              <a:t>líce</a:t>
            </a:r>
          </a:p>
          <a:p>
            <a:pPr marL="0" indent="0">
              <a:buNone/>
            </a:pPr>
            <a:r>
              <a:rPr lang="cs-CZ" sz="2200" dirty="0" smtClean="0"/>
              <a:t>- toto </a:t>
            </a:r>
            <a:r>
              <a:rPr lang="cs-CZ" sz="2200" dirty="0"/>
              <a:t>bednění </a:t>
            </a:r>
            <a:r>
              <a:rPr lang="cs-CZ" sz="2200" dirty="0" smtClean="0"/>
              <a:t>současně </a:t>
            </a:r>
            <a:r>
              <a:rPr lang="cs-CZ" sz="2200" dirty="0"/>
              <a:t>zajišťuje </a:t>
            </a:r>
            <a:r>
              <a:rPr lang="cs-CZ" sz="2200" dirty="0" smtClean="0"/>
              <a:t>i prostorovou </a:t>
            </a:r>
            <a:r>
              <a:rPr lang="cs-CZ" sz="2200" dirty="0"/>
              <a:t>tuhost konstrukce a při vhodné skladbě dalších vrstev může </a:t>
            </a:r>
            <a:r>
              <a:rPr lang="cs-CZ" sz="2200" dirty="0" smtClean="0"/>
              <a:t>rovněž </a:t>
            </a:r>
            <a:r>
              <a:rPr lang="cs-CZ" sz="2200" dirty="0"/>
              <a:t>plnit </a:t>
            </a:r>
            <a:r>
              <a:rPr lang="cs-CZ" sz="2200" b="1" dirty="0"/>
              <a:t>funkci parozábrany </a:t>
            </a:r>
            <a:r>
              <a:rPr lang="cs-CZ" sz="2200" dirty="0"/>
              <a:t>(jedna vrstva tedy plní tři funkce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r>
              <a:rPr lang="cs-CZ" sz="2200" dirty="0" smtClean="0"/>
              <a:t>-</a:t>
            </a:r>
            <a:r>
              <a:rPr lang="cs-CZ" sz="2200" b="1" dirty="0"/>
              <a:t>v</a:t>
            </a:r>
            <a:r>
              <a:rPr lang="cs-CZ" sz="2200" b="1" dirty="0" smtClean="0"/>
              <a:t>zduchotěsnost </a:t>
            </a:r>
            <a:r>
              <a:rPr lang="cs-CZ" sz="2200" b="1" dirty="0"/>
              <a:t>spár mezi </a:t>
            </a:r>
            <a:r>
              <a:rPr lang="cs-CZ" sz="2200" b="1" dirty="0" smtClean="0"/>
              <a:t>deskami </a:t>
            </a:r>
            <a:r>
              <a:rPr lang="cs-CZ" sz="2200" b="1" dirty="0"/>
              <a:t>se zpravidla zajišťuje přelepením speciální lepicí </a:t>
            </a:r>
            <a:r>
              <a:rPr lang="cs-CZ" sz="2200" b="1" dirty="0" smtClean="0"/>
              <a:t>páskou</a:t>
            </a:r>
            <a:r>
              <a:rPr lang="cs-CZ" sz="2200" dirty="0" smtClean="0"/>
              <a:t>, konkrétně páskou ISOCELL AIRSTOP š.50-60mm</a:t>
            </a:r>
          </a:p>
          <a:p>
            <a:pPr marL="0" indent="0">
              <a:buNone/>
            </a:pPr>
            <a:r>
              <a:rPr lang="cs-CZ" sz="2200" dirty="0" smtClean="0"/>
              <a:t>-použitím OSB desek se spojením na P+D a dodatečným přelepením spojů, je dosaženo velmi dobré úrovně vzduchotěsnosti, což vyplývá ze </a:t>
            </a:r>
            <a:r>
              <a:rPr lang="cs-CZ" sz="2200" dirty="0"/>
              <a:t>statistické analýzy měření </a:t>
            </a:r>
            <a:r>
              <a:rPr lang="cs-CZ" sz="2200" dirty="0" smtClean="0"/>
              <a:t>výsledků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306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7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Závěr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Navrhovaný rodinný dům je koncipován jako nízkoenergetický objekt </a:t>
            </a:r>
          </a:p>
          <a:p>
            <a:r>
              <a:rPr lang="cs-CZ" dirty="0" smtClean="0"/>
              <a:t>dosažená hodnota </a:t>
            </a:r>
            <a:r>
              <a:rPr lang="cs-CZ" dirty="0"/>
              <a:t>měrné potřeby tepla </a:t>
            </a:r>
            <a:r>
              <a:rPr lang="cs-CZ" dirty="0" smtClean="0"/>
              <a:t>≤ </a:t>
            </a:r>
            <a:r>
              <a:rPr lang="cs-CZ" dirty="0"/>
              <a:t>25 kWh/m</a:t>
            </a:r>
            <a:r>
              <a:rPr lang="cs-CZ" baseline="30000" dirty="0"/>
              <a:t>2</a:t>
            </a:r>
            <a:r>
              <a:rPr lang="cs-CZ" dirty="0"/>
              <a:t>.rok dle TNI 73 0331</a:t>
            </a:r>
            <a:r>
              <a:rPr lang="cs-CZ" dirty="0" smtClean="0"/>
              <a:t>.</a:t>
            </a:r>
          </a:p>
          <a:p>
            <a:r>
              <a:rPr lang="cs-CZ" dirty="0" smtClean="0"/>
              <a:t> Obvodové </a:t>
            </a:r>
            <a:r>
              <a:rPr lang="cs-CZ" dirty="0"/>
              <a:t>konstrukce </a:t>
            </a:r>
            <a:r>
              <a:rPr lang="cs-CZ" dirty="0" smtClean="0"/>
              <a:t>(stěny, stropy, střechy, podlahy na terénu) splňují </a:t>
            </a:r>
            <a:r>
              <a:rPr lang="cs-CZ" dirty="0"/>
              <a:t>s rezervou požadavky normy ČSN 73 0540:2011.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4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Děkuji za pozornost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3240360" cy="3168352"/>
          </a:xfrm>
        </p:spPr>
      </p:pic>
    </p:spTree>
    <p:extLst>
      <p:ext uri="{BB962C8B-B14F-4D97-AF65-F5344CB8AC3E}">
        <p14:creationId xmlns:p14="http://schemas.microsoft.com/office/powerpoint/2010/main" val="31781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</a:t>
            </a:r>
            <a:r>
              <a:rPr lang="cs-CZ" b="1" dirty="0" smtClean="0">
                <a:solidFill>
                  <a:schemeClr val="tx1"/>
                </a:solidFill>
              </a:rPr>
              <a:t>. Úvod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5500" dirty="0" smtClean="0">
                <a:solidFill>
                  <a:schemeClr val="tx1"/>
                </a:solidFill>
              </a:rPr>
              <a:t>energeticky nenáročné stavby </a:t>
            </a:r>
          </a:p>
          <a:p>
            <a:endParaRPr lang="cs-CZ" sz="5500" dirty="0" smtClean="0">
              <a:solidFill>
                <a:schemeClr val="tx1"/>
              </a:solidFill>
            </a:endParaRPr>
          </a:p>
          <a:p>
            <a:r>
              <a:rPr lang="cs-CZ" sz="5500" dirty="0" smtClean="0">
                <a:solidFill>
                  <a:schemeClr val="tx1"/>
                </a:solidFill>
              </a:rPr>
              <a:t>stavebnictví a jeho vliv na naše každodenní okolí</a:t>
            </a:r>
          </a:p>
          <a:p>
            <a:endParaRPr lang="cs-CZ" sz="5500" dirty="0" smtClean="0">
              <a:solidFill>
                <a:schemeClr val="tx1"/>
              </a:solidFill>
            </a:endParaRPr>
          </a:p>
          <a:p>
            <a:r>
              <a:rPr lang="cs-CZ" sz="5500" dirty="0" smtClean="0">
                <a:solidFill>
                  <a:schemeClr val="tx1"/>
                </a:solidFill>
              </a:rPr>
              <a:t>stavba není </a:t>
            </a:r>
            <a:r>
              <a:rPr lang="cs-CZ" sz="5500" i="1" dirty="0" smtClean="0">
                <a:solidFill>
                  <a:schemeClr val="tx1"/>
                </a:solidFill>
              </a:rPr>
              <a:t>,,výrobkem´´</a:t>
            </a:r>
            <a:r>
              <a:rPr lang="cs-CZ" sz="5500" dirty="0" smtClean="0">
                <a:solidFill>
                  <a:schemeClr val="tx1"/>
                </a:solidFill>
              </a:rPr>
              <a:t> na pár let</a:t>
            </a:r>
          </a:p>
          <a:p>
            <a:endParaRPr lang="cs-CZ" sz="5500" dirty="0" smtClean="0">
              <a:solidFill>
                <a:schemeClr val="tx1"/>
              </a:solidFill>
            </a:endParaRPr>
          </a:p>
          <a:p>
            <a:r>
              <a:rPr lang="cs-CZ" sz="5500" dirty="0" smtClean="0">
                <a:solidFill>
                  <a:schemeClr val="tx1"/>
                </a:solidFill>
              </a:rPr>
              <a:t>životní fáze stavby z dlouhodobého hlediska</a:t>
            </a:r>
          </a:p>
          <a:p>
            <a:pPr marL="0" indent="0">
              <a:buNone/>
            </a:pPr>
            <a:endParaRPr lang="cs-CZ" sz="5500" dirty="0" smtClean="0">
              <a:solidFill>
                <a:schemeClr val="tx1"/>
              </a:solidFill>
            </a:endParaRPr>
          </a:p>
          <a:p>
            <a:r>
              <a:rPr lang="cs-CZ" sz="5500" dirty="0" smtClean="0">
                <a:solidFill>
                  <a:schemeClr val="tx1"/>
                </a:solidFill>
              </a:rPr>
              <a:t>ekologie</a:t>
            </a:r>
            <a:endParaRPr lang="cs-CZ" sz="55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3816424" cy="26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760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2. Cíl práce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104455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Návrh </a:t>
            </a:r>
            <a:r>
              <a:rPr lang="cs-CZ" sz="2400" dirty="0"/>
              <a:t>konkrétního architektonického a stavebně-konstrukčního řešení objektu s nízkou spotřebou </a:t>
            </a:r>
            <a:r>
              <a:rPr lang="cs-CZ" sz="2400" dirty="0" smtClean="0"/>
              <a:t>energie</a:t>
            </a:r>
          </a:p>
          <a:p>
            <a:endParaRPr lang="cs-CZ" sz="2400" dirty="0" smtClean="0"/>
          </a:p>
          <a:p>
            <a:r>
              <a:rPr lang="cs-CZ" sz="2400" dirty="0" smtClean="0"/>
              <a:t>Projektová dokumentace  v rozsahu ke </a:t>
            </a:r>
            <a:r>
              <a:rPr lang="cs-CZ" sz="2400" dirty="0"/>
              <a:t>stavebnímu </a:t>
            </a:r>
            <a:r>
              <a:rPr lang="cs-CZ" sz="2400" dirty="0" smtClean="0"/>
              <a:t>povolení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</a:t>
            </a:r>
            <a:r>
              <a:rPr lang="cs-CZ" sz="2400" dirty="0" smtClean="0"/>
              <a:t>yhodnocení </a:t>
            </a:r>
            <a:r>
              <a:rPr lang="cs-CZ" sz="2400" dirty="0"/>
              <a:t>a posouzení tepelně-technických </a:t>
            </a:r>
            <a:r>
              <a:rPr lang="cs-CZ" sz="2400" dirty="0" smtClean="0"/>
              <a:t>charakteristik </a:t>
            </a:r>
            <a:r>
              <a:rPr lang="cs-CZ" sz="2400" dirty="0"/>
              <a:t>navržených konstrukcí i budovy jako </a:t>
            </a:r>
            <a:r>
              <a:rPr lang="cs-CZ" sz="2400" dirty="0" smtClean="0"/>
              <a:t>celku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6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3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Metodika práce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Metoda sběru informací</a:t>
            </a:r>
          </a:p>
          <a:p>
            <a:pPr marL="0" indent="0">
              <a:buNone/>
            </a:pPr>
            <a:r>
              <a:rPr lang="cs-CZ" dirty="0" smtClean="0"/>
              <a:t>     - Nastudování odborné a doporučené literatury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Volba vhodného pozemku s ohledem na orientaci vůči světovým stranám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Územní plán města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Radonový průzkum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Geologický a hydro-geologický průzkum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Místní šetření – vedení inženýrských sítí</a:t>
            </a:r>
            <a:endParaRPr lang="cs-CZ" dirty="0"/>
          </a:p>
          <a:p>
            <a:r>
              <a:rPr lang="cs-CZ" b="1" dirty="0" smtClean="0"/>
              <a:t>Metoda zpracování informací</a:t>
            </a:r>
          </a:p>
          <a:p>
            <a:pPr marL="0" indent="0">
              <a:buNone/>
            </a:pPr>
            <a:r>
              <a:rPr lang="cs-CZ" dirty="0" smtClean="0"/>
              <a:t>     - Zpracování textové části BP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Vypracování PD pro stavební povolení</a:t>
            </a:r>
            <a:endParaRPr lang="cs-CZ" dirty="0"/>
          </a:p>
          <a:p>
            <a:r>
              <a:rPr lang="cs-CZ" b="1" dirty="0" smtClean="0"/>
              <a:t>Metoda vyhodnocení informací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</a:t>
            </a:r>
            <a:r>
              <a:rPr lang="cs-CZ" dirty="0"/>
              <a:t>Teplo 2014 EDU</a:t>
            </a:r>
          </a:p>
          <a:p>
            <a:pPr marL="0" indent="0">
              <a:buNone/>
            </a:pPr>
            <a:r>
              <a:rPr lang="cs-CZ" dirty="0" smtClean="0"/>
              <a:t>     - Energie </a:t>
            </a:r>
            <a:r>
              <a:rPr lang="cs-CZ" dirty="0"/>
              <a:t>2015 EDU</a:t>
            </a:r>
          </a:p>
          <a:p>
            <a:pPr marL="0" indent="0">
              <a:buNone/>
            </a:pPr>
            <a:r>
              <a:rPr lang="cs-CZ" dirty="0" smtClean="0"/>
              <a:t>     - Ztráty </a:t>
            </a:r>
            <a:r>
              <a:rPr lang="cs-CZ" dirty="0"/>
              <a:t>, STOP 2009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Aplikační </a:t>
            </a:r>
            <a:r>
              <a:rPr lang="cs-CZ" b="1" dirty="0" smtClean="0">
                <a:solidFill>
                  <a:schemeClr val="tx1"/>
                </a:solidFill>
              </a:rPr>
              <a:t>část – Návrh rodinného 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sz="2400" b="1" dirty="0"/>
              <a:t>Hlavní zásady navrhování energeticky úsporných budov</a:t>
            </a:r>
            <a:r>
              <a:rPr lang="cs-CZ" sz="2400" b="1" dirty="0" smtClean="0"/>
              <a:t>:</a:t>
            </a:r>
            <a:endParaRPr lang="cs-CZ" sz="2200" dirty="0" smtClean="0"/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200" dirty="0"/>
              <a:t>Orientace budovy vůči světovým </a:t>
            </a:r>
            <a:r>
              <a:rPr lang="cs-CZ" sz="2200" dirty="0" smtClean="0"/>
              <a:t>stranám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200" dirty="0"/>
              <a:t>Faktor tvaru </a:t>
            </a:r>
            <a:r>
              <a:rPr lang="cs-CZ" sz="2200" dirty="0" smtClean="0"/>
              <a:t>budovy</a:t>
            </a:r>
            <a:endParaRPr lang="cs-CZ" sz="2200" dirty="0"/>
          </a:p>
          <a:p>
            <a:pPr algn="just"/>
            <a:r>
              <a:rPr lang="cs-CZ" sz="2200" dirty="0" smtClean="0"/>
              <a:t>Dispoziční </a:t>
            </a:r>
            <a:r>
              <a:rPr lang="cs-CZ" sz="2200" dirty="0" smtClean="0"/>
              <a:t>členění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Architektonické řešení </a:t>
            </a:r>
          </a:p>
          <a:p>
            <a:r>
              <a:rPr lang="cs-CZ" sz="2200" dirty="0" smtClean="0"/>
              <a:t>Územní plán města Třešť</a:t>
            </a:r>
          </a:p>
          <a:p>
            <a:pPr marL="0" indent="0">
              <a:buNone/>
            </a:pPr>
            <a:r>
              <a:rPr lang="cs-CZ" b="1" dirty="0" smtClean="0"/>
              <a:t>Konstrukční </a:t>
            </a:r>
            <a:r>
              <a:rPr lang="cs-CZ" b="1" dirty="0"/>
              <a:t>a materiálové </a:t>
            </a:r>
            <a:r>
              <a:rPr lang="cs-CZ" b="1" dirty="0" smtClean="0"/>
              <a:t>řešení</a:t>
            </a:r>
          </a:p>
          <a:p>
            <a:r>
              <a:rPr lang="cs-CZ" sz="2200" dirty="0" smtClean="0"/>
              <a:t>Stavebně-konstrukční řešení</a:t>
            </a:r>
          </a:p>
          <a:p>
            <a:r>
              <a:rPr lang="cs-CZ" sz="2200" dirty="0" smtClean="0"/>
              <a:t>Výběr </a:t>
            </a:r>
            <a:r>
              <a:rPr lang="cs-CZ" sz="2200" dirty="0"/>
              <a:t>a volba vhodných </a:t>
            </a:r>
            <a:r>
              <a:rPr lang="cs-CZ" sz="2200" dirty="0" smtClean="0"/>
              <a:t>materiálů dle technických vlastností</a:t>
            </a:r>
            <a:endParaRPr lang="cs-CZ" sz="2200" dirty="0"/>
          </a:p>
          <a:p>
            <a:pPr marL="0" indent="0">
              <a:buNone/>
            </a:pPr>
            <a:r>
              <a:rPr lang="cs-CZ" b="1" dirty="0" smtClean="0"/>
              <a:t>Technické </a:t>
            </a:r>
            <a:r>
              <a:rPr lang="cs-CZ" b="1" dirty="0"/>
              <a:t>zařízení </a:t>
            </a:r>
            <a:r>
              <a:rPr lang="cs-CZ" b="1" dirty="0" smtClean="0"/>
              <a:t>budovy</a:t>
            </a:r>
          </a:p>
          <a:p>
            <a:r>
              <a:rPr lang="cs-CZ" sz="2200" dirty="0" smtClean="0"/>
              <a:t>Vzduchotechnika</a:t>
            </a:r>
          </a:p>
          <a:p>
            <a:r>
              <a:rPr lang="cs-CZ" sz="2200" dirty="0" smtClean="0"/>
              <a:t>Zdroj vytápění</a:t>
            </a:r>
          </a:p>
          <a:p>
            <a:r>
              <a:rPr lang="cs-CZ" sz="2200" dirty="0" smtClean="0"/>
              <a:t>Využití přípojky vody z vrtané studny</a:t>
            </a:r>
          </a:p>
        </p:txBody>
      </p:sp>
    </p:spTree>
    <p:extLst>
      <p:ext uri="{BB962C8B-B14F-4D97-AF65-F5344CB8AC3E}">
        <p14:creationId xmlns:p14="http://schemas.microsoft.com/office/powerpoint/2010/main" val="36235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 smtClean="0">
                <a:solidFill>
                  <a:schemeClr val="tx1"/>
                </a:solidFill>
              </a:rPr>
              <a:t>Aplikační </a:t>
            </a:r>
            <a:r>
              <a:rPr lang="cs-CZ" b="1" dirty="0" smtClean="0">
                <a:solidFill>
                  <a:schemeClr val="tx1"/>
                </a:solidFill>
              </a:rPr>
              <a:t>část – Identifikační údaje stavby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sz="2100" dirty="0" smtClean="0"/>
              <a:t>Lokalita : město Třešť (Kraj Vysočina)</a:t>
            </a:r>
          </a:p>
          <a:p>
            <a:r>
              <a:rPr lang="cs-CZ" sz="2100" dirty="0" smtClean="0"/>
              <a:t>Počet podlaží : 2 nadzemní podlaží</a:t>
            </a:r>
          </a:p>
          <a:p>
            <a:r>
              <a:rPr lang="cs-CZ" sz="2100" dirty="0" smtClean="0"/>
              <a:t>Zastavěná plocha objektu : </a:t>
            </a:r>
            <a:r>
              <a:rPr lang="cs-CZ" sz="2100" dirty="0" smtClean="0"/>
              <a:t> 148,4m</a:t>
            </a:r>
            <a:r>
              <a:rPr lang="cs-CZ" sz="2100" baseline="30000" dirty="0" smtClean="0"/>
              <a:t>2</a:t>
            </a:r>
          </a:p>
          <a:p>
            <a:endParaRPr lang="cs-CZ" sz="2100" dirty="0" smtClean="0"/>
          </a:p>
          <a:p>
            <a:pPr marL="0" indent="0">
              <a:buNone/>
            </a:pPr>
            <a:endParaRPr lang="cs-CZ" sz="25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0" y="1772816"/>
            <a:ext cx="864983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.1 </a:t>
            </a:r>
            <a:r>
              <a:rPr lang="cs-CZ" b="1" dirty="0" smtClean="0">
                <a:solidFill>
                  <a:schemeClr val="tx1"/>
                </a:solidFill>
              </a:rPr>
              <a:t>Vizualizace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19930"/>
            <a:ext cx="3964070" cy="2108341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320480" cy="2095849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>
          <a:xfrm>
            <a:off x="424318" y="1052736"/>
            <a:ext cx="3106688" cy="50405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Jiho</a:t>
            </a:r>
            <a:r>
              <a:rPr lang="cs-CZ" dirty="0" smtClean="0">
                <a:solidFill>
                  <a:schemeClr val="tx1"/>
                </a:solidFill>
              </a:rPr>
              <a:t>-východ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5292080" y="1124744"/>
            <a:ext cx="2376264" cy="43204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Jiho</a:t>
            </a:r>
            <a:r>
              <a:rPr lang="cs-CZ" dirty="0" smtClean="0">
                <a:solidFill>
                  <a:schemeClr val="tx1"/>
                </a:solidFill>
              </a:rPr>
              <a:t>-západ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3960440" cy="1988840"/>
          </a:xfrm>
          <a:prstGeom prst="rect">
            <a:avLst/>
          </a:prstGeom>
        </p:spPr>
      </p:pic>
      <p:sp>
        <p:nvSpPr>
          <p:cNvPr id="9" name="Zástupný symbol pro text 7"/>
          <p:cNvSpPr txBox="1">
            <a:spLocks/>
          </p:cNvSpPr>
          <p:nvPr/>
        </p:nvSpPr>
        <p:spPr>
          <a:xfrm>
            <a:off x="438762" y="4056977"/>
            <a:ext cx="3106688" cy="58915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chemeClr val="tx1"/>
                </a:solidFill>
              </a:rPr>
              <a:t>Severo-západ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5076056" y="4038463"/>
            <a:ext cx="2746648" cy="58915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chemeClr val="tx1"/>
                </a:solidFill>
              </a:rPr>
              <a:t>Severo-východ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69160"/>
            <a:ext cx="424847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b="1" dirty="0" smtClean="0">
                <a:solidFill>
                  <a:schemeClr val="tx1"/>
                </a:solidFill>
              </a:rPr>
              <a:t>.2 </a:t>
            </a:r>
            <a:r>
              <a:rPr lang="cs-CZ" b="1" dirty="0" smtClean="0">
                <a:solidFill>
                  <a:schemeClr val="tx1"/>
                </a:solidFill>
              </a:rPr>
              <a:t>Dispoziční členění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Půdorys 1.NP – Denní (obytná) zóna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560841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4360</TotalTime>
  <Words>637</Words>
  <Application>Microsoft Office PowerPoint</Application>
  <PresentationFormat>Předvádění na obrazovce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Arkýř</vt:lpstr>
      <vt:lpstr>Vysoká škola technická a ekonomická v Českých Budějovicích  Novostavba RD s nízkou spotřebou energie</vt:lpstr>
      <vt:lpstr>Osnova</vt:lpstr>
      <vt:lpstr>1. Úvod</vt:lpstr>
      <vt:lpstr>2. Cíl práce</vt:lpstr>
      <vt:lpstr>3. Metodika práce</vt:lpstr>
      <vt:lpstr>4. Aplikační část – Návrh rodinného domu</vt:lpstr>
      <vt:lpstr>4. Aplikační část – Identifikační údaje stavby</vt:lpstr>
      <vt:lpstr>4.1 Vizualizace</vt:lpstr>
      <vt:lpstr>4.2 Dispoziční členění</vt:lpstr>
      <vt:lpstr>4.2 Dispoziční členění</vt:lpstr>
      <vt:lpstr>4.3 Stavebně-technické detaily</vt:lpstr>
      <vt:lpstr>4.3 Stavebně-technické detaily</vt:lpstr>
      <vt:lpstr>4.3 Stavebně-technické detaily</vt:lpstr>
      <vt:lpstr>4.3 Stavebně-technické detaily</vt:lpstr>
      <vt:lpstr>5. Tepelně-technické posouzení navržených konstrukcí a budovy jako celku  </vt:lpstr>
      <vt:lpstr>5.1 Hranice vytápěného prostoru</vt:lpstr>
      <vt:lpstr>5.1 Hranice vytápěného prostoru</vt:lpstr>
      <vt:lpstr>5.2 Tepelně-technické vyhodnocení výsledků</vt:lpstr>
      <vt:lpstr>6. Otázky vedoucího BP</vt:lpstr>
      <vt:lpstr>6. Otázky vedoucího BP</vt:lpstr>
      <vt:lpstr>6. Otázky vedoucího BP</vt:lpstr>
      <vt:lpstr>7. Závěr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Tomáš Pěnička</dc:creator>
  <cp:lastModifiedBy>Tomáš Pěnička</cp:lastModifiedBy>
  <cp:revision>69</cp:revision>
  <dcterms:created xsi:type="dcterms:W3CDTF">2018-06-10T06:35:04Z</dcterms:created>
  <dcterms:modified xsi:type="dcterms:W3CDTF">2018-06-13T15:20:03Z</dcterms:modified>
</cp:coreProperties>
</file>