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F6C709-4240-402D-BE1E-3519EF982547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6C6B16B-A516-41A8-8D89-6C047BD25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b="1" dirty="0" smtClean="0"/>
              <a:t>Problematika zavedení technologie BIM z pohledu projektantů konkrétní profese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j-lt"/>
                <a:cs typeface="Lucida Sans Unicode" panose="020B0602030504020204" pitchFamily="34" charset="0"/>
              </a:rPr>
              <a:t>Obhajoba bakalářské práce</a:t>
            </a:r>
            <a:endParaRPr lang="cs-CZ" sz="36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76788" y="4941167"/>
            <a:ext cx="72337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cs typeface="Lucida Sans Unicode" panose="020B0602030504020204" pitchFamily="34" charset="0"/>
              </a:rPr>
              <a:t>Autor bakalářské práce:</a:t>
            </a:r>
            <a:r>
              <a:rPr lang="cs-CZ" sz="2400" dirty="0">
                <a:cs typeface="Lucida Sans Unicode" panose="020B0602030504020204" pitchFamily="34" charset="0"/>
              </a:rPr>
              <a:t>	</a:t>
            </a:r>
            <a:r>
              <a:rPr lang="cs-CZ" sz="2400" b="1" dirty="0" smtClean="0">
                <a:cs typeface="Lucida Sans Unicode" panose="020B0602030504020204" pitchFamily="34" charset="0"/>
              </a:rPr>
              <a:t>Jiří </a:t>
            </a:r>
            <a:r>
              <a:rPr lang="cs-CZ" sz="2400" b="1" dirty="0" err="1" smtClean="0">
                <a:cs typeface="Lucida Sans Unicode" panose="020B0602030504020204" pitchFamily="34" charset="0"/>
              </a:rPr>
              <a:t>Menda</a:t>
            </a:r>
            <a:endParaRPr lang="cs-CZ" sz="2400" b="1" dirty="0" smtClean="0">
              <a:cs typeface="Lucida Sans Unicode" panose="020B0602030504020204" pitchFamily="34" charset="0"/>
            </a:endParaRPr>
          </a:p>
          <a:p>
            <a:r>
              <a:rPr lang="cs-CZ" sz="2400" dirty="0" smtClean="0">
                <a:cs typeface="Lucida Sans Unicode" panose="020B0602030504020204" pitchFamily="34" charset="0"/>
              </a:rPr>
              <a:t>Vedoucí bakalářské práce: </a:t>
            </a:r>
            <a:r>
              <a:rPr lang="cs-CZ" sz="2400" b="1" dirty="0" smtClean="0">
                <a:cs typeface="Lucida Sans Unicode" panose="020B0602030504020204" pitchFamily="34" charset="0"/>
              </a:rPr>
              <a:t>Ing. </a:t>
            </a:r>
            <a:r>
              <a:rPr lang="cs-CZ" sz="2400" b="1" dirty="0" smtClean="0">
                <a:cs typeface="Lucida Sans Unicode" panose="020B0602030504020204" pitchFamily="34" charset="0"/>
              </a:rPr>
              <a:t>Kristýna </a:t>
            </a:r>
            <a:r>
              <a:rPr lang="cs-CZ" sz="2400" b="1" dirty="0" err="1" smtClean="0">
                <a:cs typeface="Lucida Sans Unicode" panose="020B0602030504020204" pitchFamily="34" charset="0"/>
              </a:rPr>
              <a:t>Prušková</a:t>
            </a:r>
            <a:endParaRPr lang="cs-CZ" sz="2400" b="1" dirty="0"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9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63952"/>
          </a:xfrm>
        </p:spPr>
        <p:txBody>
          <a:bodyPr/>
          <a:lstStyle/>
          <a:p>
            <a:pPr algn="ctr"/>
            <a:r>
              <a:rPr lang="cs-CZ" sz="3600" dirty="0" smtClean="0">
                <a:cs typeface="Lucida Sans Unicode" panose="020B0602030504020204" pitchFamily="34" charset="0"/>
              </a:rPr>
              <a:t>Děkuji Vám </a:t>
            </a:r>
            <a:r>
              <a:rPr lang="cs-CZ" sz="3600" dirty="0" smtClean="0">
                <a:cs typeface="Lucida Sans Unicode" panose="020B0602030504020204" pitchFamily="34" charset="0"/>
              </a:rPr>
              <a:t>za pozornost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3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cs typeface="Lucida Sans Unicode" panose="020B0602030504020204" pitchFamily="34" charset="0"/>
              </a:rPr>
              <a:t>Motivace k řešení tématu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72136"/>
          </a:xfrm>
        </p:spPr>
        <p:txBody>
          <a:bodyPr/>
          <a:lstStyle/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Téma blízké mému zaměstnání</a:t>
            </a: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Aktuálnost tohoto tématu</a:t>
            </a: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Stále rostoucí požadavky na projektanty </a:t>
            </a:r>
            <a:endParaRPr lang="cs-CZ" dirty="0"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709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4184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cs typeface="Lucida Sans Unicode" panose="020B0602030504020204" pitchFamily="34" charset="0"/>
              </a:rPr>
              <a:t>Cíl práce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Zjištění současné metodiky práce projektantů v jejich každodenní praxi </a:t>
            </a:r>
            <a:endParaRPr lang="cs-CZ" dirty="0" smtClean="0">
              <a:cs typeface="Lucida Sans Unicode" panose="020B0602030504020204" pitchFamily="34" charset="0"/>
            </a:endParaRP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Seznámení projektantů </a:t>
            </a:r>
            <a:r>
              <a:rPr lang="cs-CZ" dirty="0" smtClean="0">
                <a:cs typeface="Lucida Sans Unicode" panose="020B0602030504020204" pitchFamily="34" charset="0"/>
              </a:rPr>
              <a:t>s možnostmi práce v technologii BIM</a:t>
            </a: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Prozkoumání konkrétních </a:t>
            </a:r>
            <a:r>
              <a:rPr lang="cs-CZ" dirty="0" smtClean="0">
                <a:cs typeface="Lucida Sans Unicode" panose="020B0602030504020204" pitchFamily="34" charset="0"/>
              </a:rPr>
              <a:t>přínosů a úskalí technologie BIM pro tuto profesi</a:t>
            </a: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Návrh řešení vybraných problémů</a:t>
            </a:r>
            <a:endParaRPr lang="cs-CZ" dirty="0" smtClean="0"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3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cs typeface="Lucida Sans Unicode" panose="020B0602030504020204" pitchFamily="34" charset="0"/>
              </a:rPr>
              <a:t>Výzkumné otázky použité v průzkumu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lnSpc>
                <a:spcPct val="170000"/>
              </a:lnSpc>
            </a:pPr>
            <a:r>
              <a:rPr lang="cs-CZ" sz="2200" b="1" dirty="0" smtClean="0"/>
              <a:t>Víte co je to BIM? 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Jste zvyklí (á) pracovat ve 3D programech?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Podílíte se na veřejných zakázkách?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Spatřujete výhodu v automatickém generování řezových rovin při tvorbě BIM modelu? 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Spatřujete výhodu v automatickém generování výkazů výměr?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Je pro Vás představitelné předkládat a prezentovat projektovou dokumentaci v digitální podobě a to i při provádění autorského dozoru?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Spatřujete výhodu v práci na jednom BIM modelu s ostatními profesemi?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Byl (a) byste ochotný(á) podstoupit školení na projektování v BIM?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Byl (a) byste ochotný(á) v dohledné době zakoupit příslušné softwarové vybavení?</a:t>
            </a:r>
          </a:p>
          <a:p>
            <a:pPr lvl="0">
              <a:lnSpc>
                <a:spcPct val="170000"/>
              </a:lnSpc>
            </a:pPr>
            <a:r>
              <a:rPr lang="cs-CZ" sz="2200" b="1" dirty="0" smtClean="0"/>
              <a:t>Myslíte si, že by Vaši dodavatelé a subdodavatelé profesí byli ochotni přejít na metodiku práce v BIM?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008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cs typeface="Lucida Sans Unicode" panose="020B0602030504020204" pitchFamily="34" charset="0"/>
              </a:rPr>
              <a:t>Použité metody 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cs typeface="Lucida Sans Unicode" panose="020B0602030504020204" pitchFamily="34" charset="0"/>
              </a:rPr>
              <a:t>Dotazníkové šetření</a:t>
            </a:r>
            <a:endParaRPr lang="cs-CZ" dirty="0" smtClean="0">
              <a:cs typeface="Lucida Sans Unicode" panose="020B0602030504020204" pitchFamily="34" charset="0"/>
            </a:endParaRPr>
          </a:p>
          <a:p>
            <a:r>
              <a:rPr lang="cs-CZ" dirty="0" smtClean="0">
                <a:cs typeface="Lucida Sans Unicode" panose="020B0602030504020204" pitchFamily="34" charset="0"/>
              </a:rPr>
              <a:t>Osobní rozprava s každým respondentem</a:t>
            </a:r>
            <a:endParaRPr lang="cs-CZ" dirty="0" smtClean="0">
              <a:cs typeface="Lucida Sans Unicode" panose="020B0602030504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16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cs typeface="Lucida Sans Unicode" panose="020B0602030504020204" pitchFamily="34" charset="0"/>
              </a:rPr>
              <a:t>Závěry z provedeného průzkumu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Nedostatečná informovanost o problematice BIM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Žádné nebo malé zkušenosti s prací ve 3D prostředí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Výhody v automaticky generovaných procesech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Nedůvěra k některým metodám BIM plynoucí ze současné praxe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Nedostatečná motivace k přechodu na BIM technologie</a:t>
            </a:r>
            <a:endParaRPr lang="cs-CZ" dirty="0" smtClean="0"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50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cs typeface="Lucida Sans Unicode" panose="020B0602030504020204" pitchFamily="34" charset="0"/>
              </a:rPr>
              <a:t>Návrh možných řešení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Zvýšení informovanosti projektantů o přínosech BIM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Zvýšení motivace projektantů k přechodu na BIM technologie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cs typeface="Lucida Sans Unicode" panose="020B0602030504020204" pitchFamily="34" charset="0"/>
              </a:rPr>
              <a:t>Nutnost úpravy současné legislativy a norem</a:t>
            </a:r>
          </a:p>
        </p:txBody>
      </p:sp>
    </p:spTree>
    <p:extLst>
      <p:ext uri="{BB962C8B-B14F-4D97-AF65-F5344CB8AC3E}">
        <p14:creationId xmlns="" xmlns:p14="http://schemas.microsoft.com/office/powerpoint/2010/main" val="223902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cs typeface="Lucida Sans Unicode" panose="020B0602030504020204" pitchFamily="34" charset="0"/>
              </a:rPr>
              <a:t>Závěrečné shrnutí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1200"/>
            <a:ext cx="8229600" cy="4876800"/>
          </a:xfrm>
        </p:spPr>
        <p:txBody>
          <a:bodyPr vert="horz" lIns="91440" tIns="45720" rIns="91440" bIns="45720" rtlCol="0">
            <a:normAutofit/>
          </a:bodyPr>
          <a:lstStyle/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Cíl práce splněn</a:t>
            </a: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Rozšíření znalostí o </a:t>
            </a:r>
            <a:r>
              <a:rPr lang="cs-CZ" dirty="0" smtClean="0">
                <a:cs typeface="Lucida Sans Unicode" panose="020B0602030504020204" pitchFamily="34" charset="0"/>
              </a:rPr>
              <a:t>dané </a:t>
            </a:r>
            <a:r>
              <a:rPr lang="cs-CZ" dirty="0" smtClean="0">
                <a:cs typeface="Lucida Sans Unicode" panose="020B0602030504020204" pitchFamily="34" charset="0"/>
              </a:rPr>
              <a:t>problematice</a:t>
            </a: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Motivace projektantů k přechodu na BIM technologie</a:t>
            </a:r>
            <a:endParaRPr lang="cs-CZ" dirty="0" smtClean="0">
              <a:cs typeface="Lucida Sans Unicode" panose="020B0602030504020204" pitchFamily="34" charset="0"/>
            </a:endParaRPr>
          </a:p>
          <a:p>
            <a:pPr marL="360000" indent="-360000">
              <a:spcBef>
                <a:spcPts val="3000"/>
              </a:spcBef>
            </a:pPr>
            <a:r>
              <a:rPr lang="cs-CZ" dirty="0" smtClean="0">
                <a:cs typeface="Lucida Sans Unicode" panose="020B0602030504020204" pitchFamily="34" charset="0"/>
              </a:rPr>
              <a:t>Návrh řešení bariér k přechodu na BIM technologie</a:t>
            </a:r>
            <a:endParaRPr lang="cs-CZ" dirty="0" smtClean="0">
              <a:cs typeface="Lucida Sans Unicode" panose="020B0602030504020204" pitchFamily="34" charset="0"/>
            </a:endParaRPr>
          </a:p>
          <a:p>
            <a:pPr marL="360000" indent="-360000">
              <a:spcBef>
                <a:spcPts val="3000"/>
              </a:spcBef>
            </a:pPr>
            <a:endParaRPr lang="cs-CZ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39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cs typeface="Lucida Sans Unicode" panose="020B0602030504020204" pitchFamily="34" charset="0"/>
              </a:rPr>
              <a:t>Doplňující dotazy</a:t>
            </a:r>
            <a:endParaRPr lang="cs-CZ" sz="3600" dirty="0">
              <a:cs typeface="Lucida Sans Unicode" panose="020B06020305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 vert="horz" lIns="91440" tIns="45720" rIns="91440" bIns="45720" rtlCol="0">
            <a:noAutofit/>
          </a:bodyPr>
          <a:lstStyle/>
          <a:p>
            <a:pPr marL="360000" indent="-360000">
              <a:spcBef>
                <a:spcPts val="3000"/>
              </a:spcBef>
            </a:pPr>
            <a:r>
              <a:rPr lang="cs-CZ" sz="2000" dirty="0" smtClean="0">
                <a:cs typeface="Lucida Sans Unicode" panose="020B0602030504020204" pitchFamily="34" charset="0"/>
              </a:rPr>
              <a:t>Spatřujete vy osobně nějaké další bariéry, které přímo nevyplynuly z Vašeho průzkumu? Myslíte si, že by BIM technologie pro takto malé firmy a OSVČ měla pozitivní přínos? A z jakých důvodů?</a:t>
            </a:r>
            <a:endParaRPr lang="cs-CZ" sz="2000" dirty="0" smtClean="0">
              <a:cs typeface="Lucida Sans Unicode" panose="020B0602030504020204" pitchFamily="34" charset="0"/>
            </a:endParaRPr>
          </a:p>
          <a:p>
            <a:pPr marL="360000" indent="-360000">
              <a:spcBef>
                <a:spcPts val="3000"/>
              </a:spcBef>
            </a:pPr>
            <a:r>
              <a:rPr lang="cs-CZ" sz="2000" dirty="0" smtClean="0"/>
              <a:t>Pro sdílení 3D modelu napříč různými BIM aplikacemi, nezávisle na jejich výrobci, existuje formát, který takové sdílení umožňuje. Tento formát je také součástí všech koncepcí a zákonů zavádějících BIM v ČR i v zahraničí. O který </a:t>
            </a:r>
            <a:r>
              <a:rPr lang="cs-CZ" sz="2000" dirty="0" smtClean="0"/>
              <a:t>formát </a:t>
            </a:r>
            <a:r>
              <a:rPr lang="cs-CZ" sz="2000" dirty="0" smtClean="0"/>
              <a:t>se jedná</a:t>
            </a:r>
            <a:r>
              <a:rPr lang="cs-CZ" sz="2000" dirty="0" smtClean="0"/>
              <a:t>?</a:t>
            </a:r>
          </a:p>
          <a:p>
            <a:pPr marL="360000" indent="-360000">
              <a:spcBef>
                <a:spcPts val="3000"/>
              </a:spcBef>
            </a:pPr>
            <a:r>
              <a:rPr lang="cs-CZ" sz="2000" dirty="0" smtClean="0"/>
              <a:t>V teoretické části je zmíněna povinnost používání BIM v UK od roku 2016. Jaká úroveň (</a:t>
            </a:r>
            <a:r>
              <a:rPr lang="cs-CZ" sz="2000" dirty="0" err="1" smtClean="0"/>
              <a:t>level</a:t>
            </a:r>
            <a:r>
              <a:rPr lang="cs-CZ" sz="2000" dirty="0" smtClean="0"/>
              <a:t>) BIM je touto povinností požadována a co by měla tato dokumentace splňovat?</a:t>
            </a:r>
            <a:endParaRPr lang="cs-CZ" sz="2000" dirty="0"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289</TotalTime>
  <Words>306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Přehlednost</vt:lpstr>
      <vt:lpstr>Problematika zavedení technologie BIM z pohledu projektantů konkrétní profese</vt:lpstr>
      <vt:lpstr>Motivace k řešení tématu</vt:lpstr>
      <vt:lpstr>Cíl práce</vt:lpstr>
      <vt:lpstr>Výzkumné otázky použité v průzkumu</vt:lpstr>
      <vt:lpstr>Použité metody </vt:lpstr>
      <vt:lpstr>Závěry z provedeného průzkumu</vt:lpstr>
      <vt:lpstr>Návrh možných řešení </vt:lpstr>
      <vt:lpstr>Závěrečné shrnutí</vt:lpstr>
      <vt:lpstr>Doplňující dotazy</vt:lpstr>
      <vt:lpstr>Děkuji Vám za pozornost</vt:lpstr>
    </vt:vector>
  </TitlesOfParts>
  <Company>Swietelsky stavební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Kutac Simon</dc:creator>
  <cp:lastModifiedBy>Mandak</cp:lastModifiedBy>
  <cp:revision>17</cp:revision>
  <dcterms:created xsi:type="dcterms:W3CDTF">2018-01-21T20:00:43Z</dcterms:created>
  <dcterms:modified xsi:type="dcterms:W3CDTF">2018-06-13T14:47:39Z</dcterms:modified>
</cp:coreProperties>
</file>