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1B05CE3-ED2A-43A9-A38C-786CD2281EE6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0931F50-0F55-4D3B-AA02-DC7C093C2D0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5CE3-ED2A-43A9-A38C-786CD2281EE6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1F50-0F55-4D3B-AA02-DC7C093C2D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5CE3-ED2A-43A9-A38C-786CD2281EE6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1F50-0F55-4D3B-AA02-DC7C093C2D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5CE3-ED2A-43A9-A38C-786CD2281EE6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1F50-0F55-4D3B-AA02-DC7C093C2D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5CE3-ED2A-43A9-A38C-786CD2281EE6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1F50-0F55-4D3B-AA02-DC7C093C2D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5CE3-ED2A-43A9-A38C-786CD2281EE6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1F50-0F55-4D3B-AA02-DC7C093C2D0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5CE3-ED2A-43A9-A38C-786CD2281EE6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1F50-0F55-4D3B-AA02-DC7C093C2D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5CE3-ED2A-43A9-A38C-786CD2281EE6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1F50-0F55-4D3B-AA02-DC7C093C2D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5CE3-ED2A-43A9-A38C-786CD2281EE6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1F50-0F55-4D3B-AA02-DC7C093C2D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5CE3-ED2A-43A9-A38C-786CD2281EE6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1F50-0F55-4D3B-AA02-DC7C093C2D0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5CE3-ED2A-43A9-A38C-786CD2281EE6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1F50-0F55-4D3B-AA02-DC7C093C2D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1B05CE3-ED2A-43A9-A38C-786CD2281EE6}" type="datetimeFigureOut">
              <a:rPr lang="cs-CZ" smtClean="0"/>
              <a:t>12.06.2018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0931F50-0F55-4D3B-AA02-DC7C093C2D0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16016" y="116632"/>
            <a:ext cx="3313355" cy="1656184"/>
          </a:xfrm>
        </p:spPr>
        <p:txBody>
          <a:bodyPr>
            <a:noAutofit/>
          </a:bodyPr>
          <a:lstStyle/>
          <a:p>
            <a:pPr algn="ctr"/>
            <a:r>
              <a:rPr lang="cs-CZ" sz="4400" b="1" dirty="0" smtClean="0">
                <a:latin typeface="Arial" pitchFamily="34" charset="0"/>
                <a:cs typeface="Arial" pitchFamily="34" charset="0"/>
              </a:rPr>
              <a:t>Bakalářská práce</a:t>
            </a:r>
            <a:endParaRPr lang="cs-CZ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16016" y="2420888"/>
            <a:ext cx="3309803" cy="174865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3000" u="sng" dirty="0">
                <a:latin typeface="Arial" pitchFamily="34" charset="0"/>
                <a:cs typeface="Arial" pitchFamily="34" charset="0"/>
              </a:rPr>
              <a:t>Novostavba rodinného domu s nízkou spotřebou energie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4716016" y="4321941"/>
            <a:ext cx="3309803" cy="17486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cs-CZ" sz="1600" dirty="0" smtClean="0">
                <a:latin typeface="Arial" pitchFamily="34" charset="0"/>
                <a:cs typeface="Arial" pitchFamily="34" charset="0"/>
              </a:rPr>
              <a:t>Student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r"/>
            <a:r>
              <a:rPr lang="cs-CZ" sz="2000" dirty="0" smtClean="0">
                <a:latin typeface="Arial" pitchFamily="34" charset="0"/>
                <a:cs typeface="Arial" pitchFamily="34" charset="0"/>
              </a:rPr>
              <a:t>Gazdová Barbora</a:t>
            </a:r>
          </a:p>
          <a:p>
            <a:pPr algn="r"/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cs-CZ" sz="1600" dirty="0" smtClean="0">
                <a:latin typeface="Arial" pitchFamily="34" charset="0"/>
                <a:cs typeface="Arial" pitchFamily="34" charset="0"/>
              </a:rPr>
              <a:t>Vedoucí práce: </a:t>
            </a:r>
          </a:p>
          <a:p>
            <a:pPr algn="r"/>
            <a:r>
              <a:rPr lang="cs-CZ" sz="2000" dirty="0" smtClean="0">
                <a:latin typeface="Arial" pitchFamily="34" charset="0"/>
                <a:cs typeface="Arial" pitchFamily="34" charset="0"/>
              </a:rPr>
              <a:t>Ing. Blanka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Pelánková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2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/>
          </a:bodyPr>
          <a:lstStyle/>
          <a:p>
            <a:r>
              <a:rPr lang="cs-CZ" sz="29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Doplňující dotazy od ing. B. </a:t>
            </a:r>
            <a:r>
              <a:rPr lang="cs-CZ" sz="29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Pelánkové</a:t>
            </a:r>
            <a:r>
              <a:rPr lang="cs-CZ" sz="29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2" indent="0">
              <a:buNone/>
            </a:pPr>
            <a:r>
              <a:rPr lang="cs-CZ" sz="2400" b="1" u="sng" dirty="0">
                <a:latin typeface="Arial" pitchFamily="34" charset="0"/>
                <a:cs typeface="Arial" pitchFamily="34" charset="0"/>
              </a:rPr>
              <a:t>Doplňující dotaz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č.2:</a:t>
            </a:r>
            <a:endParaRPr lang="cs-CZ" sz="2400" b="1" u="sng" dirty="0">
              <a:latin typeface="Arial" pitchFamily="34" charset="0"/>
              <a:cs typeface="Arial" pitchFamily="34" charset="0"/>
            </a:endParaRPr>
          </a:p>
          <a:p>
            <a:pPr marL="68580" lvl="2" indent="0">
              <a:buNone/>
            </a:pPr>
            <a:endParaRPr lang="cs-CZ" sz="2400" b="1" u="sng" dirty="0">
              <a:latin typeface="Arial" pitchFamily="34" charset="0"/>
              <a:cs typeface="Arial" pitchFamily="34" charset="0"/>
            </a:endParaRPr>
          </a:p>
          <a:p>
            <a:pPr marL="342900" lvl="2" indent="-274320"/>
            <a:r>
              <a:rPr lang="cs-CZ" sz="2400" dirty="0">
                <a:latin typeface="Arial" pitchFamily="34" charset="0"/>
                <a:cs typeface="Arial" pitchFamily="34" charset="0"/>
              </a:rPr>
              <a:t>Jak vyřešíte přepad z retenční nádrže v období dešťů?</a:t>
            </a:r>
          </a:p>
        </p:txBody>
      </p:sp>
    </p:spTree>
    <p:extLst>
      <p:ext uri="{BB962C8B-B14F-4D97-AF65-F5344CB8AC3E}">
        <p14:creationId xmlns:p14="http://schemas.microsoft.com/office/powerpoint/2010/main" val="17608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564904"/>
            <a:ext cx="7128792" cy="175342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cs-CZ" sz="6000" dirty="0">
                <a:latin typeface="Arial" pitchFamily="34" charset="0"/>
                <a:cs typeface="Arial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6635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936104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cs-CZ" sz="3200" u="sng" dirty="0">
                <a:latin typeface="Arial" pitchFamily="34" charset="0"/>
                <a:cs typeface="Arial" pitchFamily="34" charset="0"/>
              </a:rPr>
              <a:t>Kategorie energeticky úsporných </a:t>
            </a:r>
            <a:r>
              <a:rPr lang="cs-CZ" sz="3200" u="sng" dirty="0" smtClean="0">
                <a:latin typeface="Arial" pitchFamily="34" charset="0"/>
                <a:cs typeface="Arial" pitchFamily="34" charset="0"/>
              </a:rPr>
              <a:t>staveb: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276872"/>
            <a:ext cx="6777317" cy="3555757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Běžný dům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Nízkoenergetický dům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Pasivní dům 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Dům s nulovou potřebou tepla na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vytápění 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Energeticky nulový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dům 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Dům s energetickým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přebytkem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Energeticky nezávislý dům</a:t>
            </a:r>
          </a:p>
        </p:txBody>
      </p:sp>
    </p:spTree>
    <p:extLst>
      <p:ext uri="{BB962C8B-B14F-4D97-AF65-F5344CB8AC3E}">
        <p14:creationId xmlns:p14="http://schemas.microsoft.com/office/powerpoint/2010/main" val="25058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3200" u="sng" dirty="0">
                <a:latin typeface="Arial" pitchFamily="34" charset="0"/>
                <a:cs typeface="Arial" pitchFamily="34" charset="0"/>
              </a:rPr>
              <a:t>Výhody nízkoenergetických </a:t>
            </a:r>
            <a:r>
              <a:rPr lang="cs-CZ" sz="3200" u="sng" dirty="0" smtClean="0">
                <a:latin typeface="Arial" pitchFamily="34" charset="0"/>
                <a:cs typeface="Arial" pitchFamily="34" charset="0"/>
              </a:rPr>
              <a:t>budov: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132856"/>
            <a:ext cx="6777317" cy="3508977"/>
          </a:xfrm>
        </p:spPr>
        <p:txBody>
          <a:bodyPr/>
          <a:lstStyle/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vyšší komfort bydlení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extrémně nízké náklady na vytápění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přínos pro životní prostředí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ochrana proti hluku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stálý přívod čerstvého vzduchu bez průvanu (u pasivních domů)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žádné teplotní rozdíly v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místnosti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6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cs-CZ" sz="3200" u="sng" dirty="0">
                <a:latin typeface="Arial" pitchFamily="34" charset="0"/>
                <a:cs typeface="Arial" pitchFamily="34" charset="0"/>
              </a:rPr>
              <a:t>Zásady </a:t>
            </a:r>
            <a:r>
              <a:rPr lang="cs-CZ" sz="3200" u="sng" dirty="0" smtClean="0">
                <a:latin typeface="Arial" pitchFamily="34" charset="0"/>
                <a:cs typeface="Arial" pitchFamily="34" charset="0"/>
              </a:rPr>
              <a:t>výstavby: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132856"/>
            <a:ext cx="6777317" cy="350897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Orientace </a:t>
            </a:r>
            <a:r>
              <a:rPr lang="cs-CZ" dirty="0">
                <a:latin typeface="Arial" pitchFamily="34" charset="0"/>
                <a:cs typeface="Arial" pitchFamily="34" charset="0"/>
              </a:rPr>
              <a:t>budovy ke světovým stranám 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Zastínění budovy v důsledku okolní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výstavby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Převládající </a:t>
            </a:r>
            <a:r>
              <a:rPr lang="cs-CZ" dirty="0">
                <a:latin typeface="Arial" pitchFamily="34" charset="0"/>
                <a:cs typeface="Arial" pitchFamily="34" charset="0"/>
              </a:rPr>
              <a:t>směr větru 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Tvarové řešení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budovy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Vyloučení tepelných mostů 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Uspořádání </a:t>
            </a:r>
            <a:r>
              <a:rPr lang="cs-CZ" dirty="0">
                <a:latin typeface="Arial" pitchFamily="34" charset="0"/>
                <a:cs typeface="Arial" pitchFamily="34" charset="0"/>
              </a:rPr>
              <a:t>vnitřní dispozice objektu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Velikost </a:t>
            </a:r>
            <a:r>
              <a:rPr lang="cs-CZ" dirty="0">
                <a:latin typeface="Arial" pitchFamily="34" charset="0"/>
                <a:cs typeface="Arial" pitchFamily="34" charset="0"/>
              </a:rPr>
              <a:t>prosklených ploch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Tepelné </a:t>
            </a:r>
            <a:r>
              <a:rPr lang="cs-CZ" dirty="0">
                <a:latin typeface="Arial" pitchFamily="34" charset="0"/>
                <a:cs typeface="Arial" pitchFamily="34" charset="0"/>
              </a:rPr>
              <a:t>zisky od vnitřních zdrojů </a:t>
            </a:r>
          </a:p>
          <a:p>
            <a:r>
              <a:rPr lang="cs-CZ" dirty="0">
                <a:latin typeface="Arial" pitchFamily="34" charset="0"/>
                <a:cs typeface="Arial" pitchFamily="34" charset="0"/>
              </a:rPr>
              <a:t>Hodnota součinitele prostupu tepla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U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553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cs-CZ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Novostavba Křeslice: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628800"/>
            <a:ext cx="6777317" cy="40324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sz="2800" i="1" dirty="0" smtClean="0">
                <a:latin typeface="Arial" pitchFamily="34" charset="0"/>
                <a:cs typeface="Arial" pitchFamily="34" charset="0"/>
              </a:rPr>
              <a:t>Identifikační údaje stavby:</a:t>
            </a:r>
          </a:p>
          <a:p>
            <a:r>
              <a:rPr lang="cs-CZ" sz="2000" i="1" dirty="0">
                <a:latin typeface="Arial" pitchFamily="34" charset="0"/>
                <a:cs typeface="Arial" pitchFamily="34" charset="0"/>
              </a:rPr>
              <a:t>Charakteristika stavby: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	novostavba</a:t>
            </a:r>
          </a:p>
          <a:p>
            <a:r>
              <a:rPr lang="cs-CZ" sz="2000" i="1" dirty="0">
                <a:latin typeface="Arial" pitchFamily="34" charset="0"/>
                <a:cs typeface="Arial" pitchFamily="34" charset="0"/>
              </a:rPr>
              <a:t>Stavební pozemek: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		1088 m²</a:t>
            </a:r>
          </a:p>
          <a:p>
            <a:r>
              <a:rPr lang="cs-CZ" sz="2000" i="1" dirty="0">
                <a:latin typeface="Arial" pitchFamily="34" charset="0"/>
                <a:cs typeface="Arial" pitchFamily="34" charset="0"/>
              </a:rPr>
              <a:t>Dispoziční řešení: 	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	4+kk</a:t>
            </a:r>
          </a:p>
          <a:p>
            <a:r>
              <a:rPr lang="cs-CZ" sz="2000" i="1" dirty="0">
                <a:latin typeface="Arial" pitchFamily="34" charset="0"/>
                <a:cs typeface="Arial" pitchFamily="34" charset="0"/>
              </a:rPr>
              <a:t>Počet podlaží:	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2NP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, nepodsklepený</a:t>
            </a:r>
          </a:p>
          <a:p>
            <a:r>
              <a:rPr lang="cs-CZ" sz="2000" i="1" dirty="0">
                <a:latin typeface="Arial" pitchFamily="34" charset="0"/>
                <a:cs typeface="Arial" pitchFamily="34" charset="0"/>
              </a:rPr>
              <a:t>Zastavěná plocha: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		169 m2</a:t>
            </a:r>
          </a:p>
          <a:p>
            <a:r>
              <a:rPr lang="cs-CZ" sz="2000" i="1" dirty="0">
                <a:latin typeface="Arial" pitchFamily="34" charset="0"/>
                <a:cs typeface="Arial" pitchFamily="34" charset="0"/>
              </a:rPr>
              <a:t>Užitná plocha pozemku: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	1088 m2</a:t>
            </a:r>
          </a:p>
          <a:p>
            <a:r>
              <a:rPr lang="cs-CZ" sz="2000" i="1" dirty="0">
                <a:latin typeface="Arial" pitchFamily="34" charset="0"/>
                <a:cs typeface="Arial" pitchFamily="34" charset="0"/>
              </a:rPr>
              <a:t>Počet bytových jednotek: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	1 jednotka</a:t>
            </a:r>
          </a:p>
          <a:p>
            <a:r>
              <a:rPr lang="cs-CZ" sz="2000" i="1" dirty="0">
                <a:latin typeface="Arial" pitchFamily="34" charset="0"/>
                <a:cs typeface="Arial" pitchFamily="34" charset="0"/>
              </a:rPr>
              <a:t>Počet uživatelů: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osoby</a:t>
            </a:r>
          </a:p>
          <a:p>
            <a:pPr marL="900113" indent="265113"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042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541864"/>
          </a:xfrm>
        </p:spPr>
        <p:txBody>
          <a:bodyPr>
            <a:normAutofit/>
          </a:bodyPr>
          <a:lstStyle/>
          <a:p>
            <a:r>
              <a:rPr lang="cs-CZ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Dispoziční řešení – 1.NP:</a:t>
            </a:r>
            <a:endParaRPr lang="cs-CZ" sz="2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/>
          <a:srcRect l="20006" t="7829" r="32577" b="10940"/>
          <a:stretch/>
        </p:blipFill>
        <p:spPr bwMode="auto">
          <a:xfrm>
            <a:off x="1115616" y="908720"/>
            <a:ext cx="6930330" cy="54726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08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024744" cy="541864"/>
          </a:xfrm>
        </p:spPr>
        <p:txBody>
          <a:bodyPr>
            <a:normAutofit/>
          </a:bodyPr>
          <a:lstStyle/>
          <a:p>
            <a:r>
              <a:rPr lang="cs-CZ" sz="2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Dispoziční </a:t>
            </a:r>
            <a:r>
              <a:rPr lang="cs-CZ" sz="24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řešení – 2.NP:</a:t>
            </a:r>
            <a:endParaRPr lang="cs-CZ" sz="2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bsah 4"/>
          <p:cNvPicPr>
            <a:picLocks noGrp="1"/>
          </p:cNvPicPr>
          <p:nvPr>
            <p:ph idx="1"/>
          </p:nvPr>
        </p:nvPicPr>
        <p:blipFill rotWithShape="1">
          <a:blip r:embed="rId2"/>
          <a:srcRect l="34812" t="22420" r="36578" b="26690"/>
          <a:stretch/>
        </p:blipFill>
        <p:spPr bwMode="auto">
          <a:xfrm>
            <a:off x="1547664" y="908720"/>
            <a:ext cx="6120680" cy="5616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7223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cs-CZ" sz="3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Konstrukční </a:t>
            </a:r>
            <a:r>
              <a:rPr lang="cs-CZ" sz="36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řešení:</a:t>
            </a:r>
            <a:endParaRPr lang="cs-CZ" sz="36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/>
          </a:bodyPr>
          <a:lstStyle/>
          <a:p>
            <a:pPr marL="342900" lvl="2" indent="-274320"/>
            <a:r>
              <a:rPr lang="cs-CZ" sz="2400" dirty="0">
                <a:latin typeface="Arial" pitchFamily="34" charset="0"/>
                <a:cs typeface="Arial" pitchFamily="34" charset="0"/>
              </a:rPr>
              <a:t>Zemní práce</a:t>
            </a:r>
          </a:p>
          <a:p>
            <a:pPr marL="342900" lvl="2" indent="-274320"/>
            <a:r>
              <a:rPr lang="cs-CZ" sz="2400" dirty="0">
                <a:latin typeface="Arial" pitchFamily="34" charset="0"/>
                <a:cs typeface="Arial" pitchFamily="34" charset="0"/>
              </a:rPr>
              <a:t>Základové konstrukce</a:t>
            </a:r>
          </a:p>
          <a:p>
            <a:pPr marL="342900" lvl="2" indent="-274320"/>
            <a:r>
              <a:rPr lang="cs-CZ" sz="2400" dirty="0">
                <a:latin typeface="Arial" pitchFamily="34" charset="0"/>
                <a:cs typeface="Arial" pitchFamily="34" charset="0"/>
              </a:rPr>
              <a:t>Svislé nosné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konstrukce</a:t>
            </a:r>
          </a:p>
          <a:p>
            <a:pPr marL="342900" lvl="2" indent="-274320"/>
            <a:r>
              <a:rPr lang="cs-CZ" sz="2400" dirty="0">
                <a:latin typeface="Arial" pitchFamily="34" charset="0"/>
                <a:cs typeface="Arial" pitchFamily="34" charset="0"/>
              </a:rPr>
              <a:t>Dělící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konstrukce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342900" lvl="2" indent="-274320"/>
            <a:r>
              <a:rPr lang="cs-CZ" sz="2400" dirty="0">
                <a:latin typeface="Arial" pitchFamily="34" charset="0"/>
                <a:cs typeface="Arial" pitchFamily="34" charset="0"/>
              </a:rPr>
              <a:t>Vodorovné nosné konstrukce</a:t>
            </a:r>
          </a:p>
          <a:p>
            <a:pPr marL="342900" lvl="2" indent="-274320"/>
            <a:r>
              <a:rPr lang="cs-CZ" sz="2400" dirty="0">
                <a:latin typeface="Arial" pitchFamily="34" charset="0"/>
                <a:cs typeface="Arial" pitchFamily="34" charset="0"/>
              </a:rPr>
              <a:t>Střecha</a:t>
            </a:r>
          </a:p>
          <a:p>
            <a:pPr marL="342900" lvl="2" indent="-274320"/>
            <a:r>
              <a:rPr lang="cs-CZ" sz="2400" dirty="0">
                <a:latin typeface="Arial" pitchFamily="34" charset="0"/>
                <a:cs typeface="Arial" pitchFamily="34" charset="0"/>
              </a:rPr>
              <a:t>Klempířské výrobky</a:t>
            </a:r>
          </a:p>
          <a:p>
            <a:pPr marL="342900" lvl="2" indent="-274320"/>
            <a:r>
              <a:rPr lang="cs-CZ" sz="2400" dirty="0" smtClean="0">
                <a:latin typeface="Arial" pitchFamily="34" charset="0"/>
                <a:cs typeface="Arial" pitchFamily="34" charset="0"/>
              </a:rPr>
              <a:t>Venkovní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zpevněné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plochy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685880"/>
          </a:xfrm>
        </p:spPr>
        <p:txBody>
          <a:bodyPr>
            <a:normAutofit fontScale="90000"/>
          </a:bodyPr>
          <a:lstStyle/>
          <a:p>
            <a:r>
              <a:rPr lang="cs-CZ" sz="32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Doplňující </a:t>
            </a:r>
            <a:r>
              <a:rPr lang="cs-CZ" sz="32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dotazy od ing. B. </a:t>
            </a:r>
            <a:r>
              <a:rPr lang="cs-CZ" sz="3200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Pelánkové</a:t>
            </a:r>
            <a:r>
              <a:rPr lang="cs-CZ" sz="32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cs-CZ" sz="32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3843789"/>
          </a:xfrm>
        </p:spPr>
        <p:txBody>
          <a:bodyPr>
            <a:normAutofit/>
          </a:bodyPr>
          <a:lstStyle/>
          <a:p>
            <a:pPr marL="68580" lvl="2" indent="0">
              <a:buNone/>
            </a:pP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Doplňující dotaz č.1:</a:t>
            </a:r>
          </a:p>
          <a:p>
            <a:pPr marL="68580" lvl="2" indent="0">
              <a:buNone/>
            </a:pPr>
            <a:endParaRPr lang="cs-CZ" sz="2400" b="1" u="sng" dirty="0" smtClean="0">
              <a:latin typeface="Arial" pitchFamily="34" charset="0"/>
              <a:cs typeface="Arial" pitchFamily="34" charset="0"/>
            </a:endParaRPr>
          </a:p>
          <a:p>
            <a:pPr marL="342900" lvl="2" indent="-274320"/>
            <a:r>
              <a:rPr lang="cs-CZ" sz="2400" dirty="0" smtClean="0">
                <a:latin typeface="Arial" pitchFamily="34" charset="0"/>
                <a:cs typeface="Arial" pitchFamily="34" charset="0"/>
              </a:rPr>
              <a:t>Nízkoenergetické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objekty jsou obvykle řešeny jako zděné systémy se zateplením. Proč jste si vybrala variantu bez zateplení?</a:t>
            </a:r>
          </a:p>
        </p:txBody>
      </p:sp>
    </p:spTree>
    <p:extLst>
      <p:ext uri="{BB962C8B-B14F-4D97-AF65-F5344CB8AC3E}">
        <p14:creationId xmlns:p14="http://schemas.microsoft.com/office/powerpoint/2010/main" val="42748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</TotalTime>
  <Words>207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Austin</vt:lpstr>
      <vt:lpstr>Bakalářská práce</vt:lpstr>
      <vt:lpstr>Kategorie energeticky úsporných staveb:</vt:lpstr>
      <vt:lpstr>Výhody nízkoenergetických budov: </vt:lpstr>
      <vt:lpstr>Zásady výstavby: </vt:lpstr>
      <vt:lpstr>Novostavba Křeslice:</vt:lpstr>
      <vt:lpstr>Dispoziční řešení – 1.NP:</vt:lpstr>
      <vt:lpstr>Dispoziční řešení – 2.NP:</vt:lpstr>
      <vt:lpstr>Konstrukční řešení:</vt:lpstr>
      <vt:lpstr>Doplňující dotazy od ing. B. Pelánkové:</vt:lpstr>
      <vt:lpstr>Doplňující dotazy od ing. B. Pelánkové: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Bakalářská práce</dc:title>
  <dc:creator>Barbora</dc:creator>
  <cp:lastModifiedBy>Barbora</cp:lastModifiedBy>
  <cp:revision>8</cp:revision>
  <dcterms:created xsi:type="dcterms:W3CDTF">2018-05-21T12:44:14Z</dcterms:created>
  <dcterms:modified xsi:type="dcterms:W3CDTF">2018-06-12T14:56:39Z</dcterms:modified>
</cp:coreProperties>
</file>