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69" r:id="rId5"/>
    <p:sldId id="271" r:id="rId6"/>
    <p:sldId id="272" r:id="rId7"/>
    <p:sldId id="274" r:id="rId8"/>
    <p:sldId id="275" r:id="rId9"/>
    <p:sldId id="276" r:id="rId10"/>
    <p:sldId id="277" r:id="rId11"/>
    <p:sldId id="278" r:id="rId12"/>
    <p:sldId id="281" r:id="rId13"/>
    <p:sldId id="279" r:id="rId14"/>
    <p:sldId id="28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B29166-2610-48CF-A3E7-E4EE64B2BD55}" type="datetimeFigureOut">
              <a:rPr lang="cs-CZ" smtClean="0"/>
              <a:pPr/>
              <a:t>28.05.2018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166-2610-48CF-A3E7-E4EE64B2BD55}" type="datetimeFigureOut">
              <a:rPr lang="cs-CZ" smtClean="0"/>
              <a:pPr/>
              <a:t>28.05.2018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166-2610-48CF-A3E7-E4EE64B2BD55}" type="datetimeFigureOut">
              <a:rPr lang="cs-CZ" smtClean="0"/>
              <a:pPr/>
              <a:t>28.05.2018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166-2610-48CF-A3E7-E4EE64B2BD55}" type="datetimeFigureOut">
              <a:rPr lang="cs-CZ" smtClean="0"/>
              <a:pPr/>
              <a:t>28.05.2018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166-2610-48CF-A3E7-E4EE64B2BD55}" type="datetimeFigureOut">
              <a:rPr lang="cs-CZ" smtClean="0"/>
              <a:pPr/>
              <a:t>28.05.2018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166-2610-48CF-A3E7-E4EE64B2BD55}" type="datetimeFigureOut">
              <a:rPr lang="cs-CZ" smtClean="0"/>
              <a:pPr/>
              <a:t>28.05.2018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29166-2610-48CF-A3E7-E4EE64B2BD55}" type="datetimeFigureOut">
              <a:rPr lang="cs-CZ" smtClean="0"/>
              <a:pPr/>
              <a:t>28.05.2018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B29166-2610-48CF-A3E7-E4EE64B2BD55}" type="datetimeFigureOut">
              <a:rPr lang="cs-CZ" smtClean="0"/>
              <a:pPr/>
              <a:t>28.05.2018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166-2610-48CF-A3E7-E4EE64B2BD55}" type="datetimeFigureOut">
              <a:rPr lang="cs-CZ" smtClean="0"/>
              <a:pPr/>
              <a:t>28.05.2018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166-2610-48CF-A3E7-E4EE64B2BD55}" type="datetimeFigureOut">
              <a:rPr lang="cs-CZ" smtClean="0"/>
              <a:pPr/>
              <a:t>28.05.2018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166-2610-48CF-A3E7-E4EE64B2BD55}" type="datetimeFigureOut">
              <a:rPr lang="cs-CZ" smtClean="0"/>
              <a:pPr/>
              <a:t>28.05.2018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B29166-2610-48CF-A3E7-E4EE64B2BD55}" type="datetimeFigureOut">
              <a:rPr lang="cs-CZ" smtClean="0"/>
              <a:pPr/>
              <a:t>28.05.2018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458200" cy="2262113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Řešení vnitřního prostředí nízkoenergetického bytového domu</a:t>
            </a:r>
            <a:endParaRPr lang="cs-CZ" sz="40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581128"/>
            <a:ext cx="8136904" cy="1872208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Autor práce: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	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Pavel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Putz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práce: 	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Ing. Pavlína Charvátová</a:t>
            </a:r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práce: 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Ing. Andrea Šandová</a:t>
            </a:r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České Budějovice,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červen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xmlns="" val="314590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Energetické zhodnocení celkového návrhu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068960"/>
            <a:ext cx="7560840" cy="331236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Objekt po stavebních úpravách splňuje kritéria nízkoenergetického domu</a:t>
            </a:r>
          </a:p>
          <a:p>
            <a:pPr algn="just">
              <a:lnSpc>
                <a:spcPct val="200000"/>
              </a:lnSpc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Měrná potřeba tepla na vytápění budovy: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33 kWh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/(m2.a)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783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Přínos práce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331236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Bohaté rozšíření znalostí o nízkoenergetických domech</a:t>
            </a:r>
          </a:p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Získání zájmu o tuto problematiku</a:t>
            </a:r>
          </a:p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Zvýšení kvalifikace pro budoucí zaměstnání</a:t>
            </a:r>
          </a:p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Rozšíření znalostí v programech stavební fyziky</a:t>
            </a:r>
          </a:p>
        </p:txBody>
      </p:sp>
    </p:spTree>
    <p:extLst>
      <p:ext uri="{BB962C8B-B14F-4D97-AF65-F5344CB8AC3E}">
        <p14:creationId xmlns:p14="http://schemas.microsoft.com/office/powerpoint/2010/main" xmlns="" val="181833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Otázka vedoucí bakalářské práce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3312368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Proč je zvoleno nucené větrání lokálně pro jednotlivé byty a není zvoleno centrálně pro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celý objekt?</a:t>
            </a: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/>
              <a:t>Proč nebyl navržen žádný solární systém popsaný v teoretické části?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690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Otázky oponenta bakalářské práce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331236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Diplomant uvádí, že základní parametrem při výběru TČ je topný faktor, jaký je rozdíl mezi jím </a:t>
            </a:r>
            <a:r>
              <a:rPr lang="cs-CZ" sz="2000" dirty="0" smtClean="0"/>
              <a:t>a SCOP</a:t>
            </a:r>
            <a:r>
              <a:rPr lang="cs-CZ" sz="2000" dirty="0" smtClean="0"/>
              <a:t>? </a:t>
            </a:r>
            <a:endParaRPr lang="cs-CZ" sz="2000" dirty="0" smtClean="0"/>
          </a:p>
          <a:p>
            <a:r>
              <a:rPr lang="cs-CZ" sz="2000" dirty="0" smtClean="0"/>
              <a:t>Pokud </a:t>
            </a:r>
            <a:r>
              <a:rPr lang="cs-CZ" sz="2000" dirty="0" smtClean="0"/>
              <a:t>by byl navržen plynový kondenzační kotel, měl by vliv výběru tohoto zdroje </a:t>
            </a:r>
            <a:r>
              <a:rPr lang="cs-CZ" sz="2000" dirty="0" smtClean="0"/>
              <a:t>tepla na </a:t>
            </a:r>
            <a:r>
              <a:rPr lang="cs-CZ" sz="2000" dirty="0" smtClean="0"/>
              <a:t>typ a výkon větrací jednotky?</a:t>
            </a:r>
          </a:p>
          <a:p>
            <a:pPr algn="just">
              <a:lnSpc>
                <a:spcPct val="200000"/>
              </a:lnSpc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472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0668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Děkuji za pozornost.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230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sz="4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429000"/>
            <a:ext cx="8229600" cy="223224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Aktuální a pro mne velmi zajímavé téma</a:t>
            </a:r>
          </a:p>
          <a:p>
            <a:pPr algn="just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Rozšíření vlastních znalostí a zkušeností na toto téma</a:t>
            </a:r>
          </a:p>
        </p:txBody>
      </p:sp>
    </p:spTree>
    <p:extLst>
      <p:ext uri="{BB962C8B-B14F-4D97-AF65-F5344CB8AC3E}">
        <p14:creationId xmlns:p14="http://schemas.microsoft.com/office/powerpoint/2010/main" xmlns="" val="326331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4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3312368"/>
          </a:xfrm>
        </p:spPr>
        <p:txBody>
          <a:bodyPr>
            <a:normAutofit/>
          </a:bodyPr>
          <a:lstStyle/>
          <a:p>
            <a:pPr marL="109728" indent="0">
              <a:lnSpc>
                <a:spcPct val="200000"/>
              </a:lnSpc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Cílem práce je návrh a cenová kalkulace optimálního způsobu řešení vnitřního prostředí nízkoenergetického bytového domu.</a:t>
            </a:r>
          </a:p>
          <a:p>
            <a:pPr marL="109728" indent="0" algn="just">
              <a:lnSpc>
                <a:spcPct val="200000"/>
              </a:lnSpc>
              <a:buNone/>
            </a:pPr>
            <a:endParaRPr lang="cs-CZ" sz="2400" dirty="0" smtClean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755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Výzkumný problém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888432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Platná legislativa</a:t>
            </a:r>
          </a:p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Nízkoenergetické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domy</a:t>
            </a:r>
          </a:p>
          <a:p>
            <a:pPr algn="just">
              <a:lnSpc>
                <a:spcPct val="200000"/>
              </a:lnSpc>
            </a:pPr>
            <a:r>
              <a:rPr lang="cs-CZ" sz="2000" dirty="0" smtClean="0"/>
              <a:t>Volba energetického zdroje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996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Aplikační část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331236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Jednoduchý čtyřpodlažní bytový dům s pravidelným půdorysem,</a:t>
            </a:r>
          </a:p>
          <a:p>
            <a:pPr algn="just">
              <a:lnSpc>
                <a:spcPct val="200000"/>
              </a:lnSpc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nacházející se v Konstantinových Lázních, a 11 byty.</a:t>
            </a:r>
          </a:p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Je nepodsklepený s plochou střechou ve vlastnictví Společnosti vlastníků,</a:t>
            </a:r>
          </a:p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zastavěná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plocha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243 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obestavěný prostor 3208m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830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73459" y="980728"/>
            <a:ext cx="33778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>
                <a:latin typeface="Arial" pitchFamily="34" charset="0"/>
                <a:cs typeface="Arial" pitchFamily="34" charset="0"/>
              </a:rPr>
              <a:t>S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távající stav 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Zástupný symbol pro obsah 7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060848"/>
            <a:ext cx="3846677" cy="232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060848"/>
            <a:ext cx="3832721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ázek 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4293096"/>
            <a:ext cx="2209031" cy="215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5977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Zateplení konstrukcí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3068960"/>
            <a:ext cx="8640960" cy="331236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Podlaha v 1.NP: 		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Isover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EPS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Grey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100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. 100mm,</a:t>
            </a:r>
          </a:p>
          <a:p>
            <a:pPr algn="just">
              <a:lnSpc>
                <a:spcPct val="200000"/>
              </a:lnSpc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obvodové stěny podélné:	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Isover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Greywall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Plus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. 100mm,</a:t>
            </a:r>
          </a:p>
          <a:p>
            <a:pPr algn="just">
              <a:lnSpc>
                <a:spcPct val="200000"/>
              </a:lnSpc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obvodové stěny příčné: 	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Isover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Greywall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Plus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. 150mm,</a:t>
            </a:r>
          </a:p>
          <a:p>
            <a:pPr algn="just">
              <a:lnSpc>
                <a:spcPct val="200000"/>
              </a:lnSpc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střešní konstrukce:		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Isover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EPS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Grey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100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. 120mm.</a:t>
            </a:r>
          </a:p>
        </p:txBody>
      </p:sp>
    </p:spTree>
    <p:extLst>
      <p:ext uri="{BB962C8B-B14F-4D97-AF65-F5344CB8AC3E}">
        <p14:creationId xmlns:p14="http://schemas.microsoft.com/office/powerpoint/2010/main" xmlns="" val="83538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Návrh nového tepelného zdroje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464496"/>
          </a:xfrm>
        </p:spPr>
        <p:txBody>
          <a:bodyPr>
            <a:normAutofit/>
          </a:bodyPr>
          <a:lstStyle/>
          <a:p>
            <a:pPr marL="358775" lvl="1" indent="-268288" algn="just">
              <a:lnSpc>
                <a:spcPct val="200000"/>
              </a:lnSpc>
              <a:buClr>
                <a:schemeClr val="accent3"/>
              </a:buCl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varianta: plynový kondenzační kotel pro bytovou jednotku</a:t>
            </a:r>
          </a:p>
          <a:p>
            <a:pPr marL="358775" lvl="2" indent="-268288" algn="just">
              <a:lnSpc>
                <a:spcPct val="200000"/>
              </a:lnSpc>
              <a:buClr>
                <a:schemeClr val="accent3"/>
              </a:buClr>
              <a:buNone/>
            </a:pPr>
            <a:r>
              <a:rPr lang="cs-CZ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Pořizovací cena: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577 390 Kč</a:t>
            </a:r>
            <a:r>
              <a:rPr lang="cs-CZ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Provozní náklady: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206 074,88 Kč/rok</a:t>
            </a:r>
          </a:p>
          <a:p>
            <a:pPr marL="358775" lvl="1" indent="-268288" algn="just">
              <a:lnSpc>
                <a:spcPct val="200000"/>
              </a:lnSpc>
              <a:buClr>
                <a:schemeClr val="accent3"/>
              </a:buCl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varianta: centrální plynový kotel</a:t>
            </a:r>
          </a:p>
          <a:p>
            <a:pPr marL="358775" lvl="2" indent="-268288" algn="just">
              <a:lnSpc>
                <a:spcPct val="200000"/>
              </a:lnSpc>
              <a:buNone/>
            </a:pPr>
            <a:r>
              <a:rPr lang="cs-CZ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Pořizovací cena: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616 907 Kč</a:t>
            </a:r>
            <a:r>
              <a:rPr lang="cs-CZ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Provozní náklady: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156 598,5 Kč/rok</a:t>
            </a:r>
          </a:p>
          <a:p>
            <a:pPr marL="358775" lvl="2" indent="-268288" algn="just">
              <a:lnSpc>
                <a:spcPct val="200000"/>
              </a:lnSpc>
              <a:buClr>
                <a:schemeClr val="accent3"/>
              </a:buCl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varianta: tepelné čerpadlo vzduch/voda s </a:t>
            </a:r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elektrokotlem</a:t>
            </a:r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58775" lvl="2" indent="-268288" algn="just">
              <a:lnSpc>
                <a:spcPct val="200000"/>
              </a:lnSpc>
              <a:buClr>
                <a:schemeClr val="accent3"/>
              </a:buClr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Pořizovací cena: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1 333 149 Kč</a:t>
            </a:r>
            <a:r>
              <a:rPr lang="cs-CZ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Provozní náklady: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123 511,05 Kč/rok</a:t>
            </a:r>
          </a:p>
          <a:p>
            <a:pPr marL="715963" lvl="2" indent="-268288" algn="just">
              <a:lnSpc>
                <a:spcPct val="200000"/>
              </a:lnSpc>
              <a:buClr>
                <a:schemeClr val="accent3"/>
              </a:buClr>
              <a:buNone/>
            </a:pPr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32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Vyhodnocení výsledků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816424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Tepelné ztráty budovy sníženy na 59,5kW což je 47% úspora. </a:t>
            </a:r>
          </a:p>
          <a:p>
            <a:pPr marL="109728" indent="0" algn="just">
              <a:lnSpc>
                <a:spcPct val="200000"/>
              </a:lnSpc>
            </a:pPr>
            <a:r>
              <a:rPr lang="cs-CZ" sz="2200" dirty="0" smtClean="0">
                <a:latin typeface="Calibri" panose="020F0502020204030204" pitchFamily="34" charset="0"/>
              </a:rPr>
              <a:t>Nejvhodnější variantou je centrální plynový kotel (varianta č.2).</a:t>
            </a:r>
          </a:p>
          <a:p>
            <a:pPr marL="109728" indent="0" algn="just">
              <a:lnSpc>
                <a:spcPct val="200000"/>
              </a:lnSpc>
            </a:pPr>
            <a:r>
              <a:rPr lang="cs-CZ" sz="2200" dirty="0" smtClean="0">
                <a:latin typeface="Calibri" panose="020F0502020204030204" pitchFamily="34" charset="0"/>
              </a:rPr>
              <a:t>Úspora financí → možná další vylepšení</a:t>
            </a:r>
          </a:p>
          <a:p>
            <a:pPr marL="109728" indent="0" algn="just">
              <a:lnSpc>
                <a:spcPct val="200000"/>
              </a:lnSpc>
              <a:buNone/>
            </a:pPr>
            <a:endParaRPr lang="cs-CZ" sz="2200" dirty="0" smtClean="0">
              <a:latin typeface="Calibri" panose="020F0502020204030204" pitchFamily="34" charset="0"/>
            </a:endParaRPr>
          </a:p>
          <a:p>
            <a:pPr marL="109728" indent="0" algn="just">
              <a:lnSpc>
                <a:spcPct val="200000"/>
              </a:lnSpc>
              <a:buNone/>
            </a:pPr>
            <a:endParaRPr lang="cs-CZ" sz="2200" dirty="0" smtClean="0">
              <a:latin typeface="Calibri" panose="020F0502020204030204" pitchFamily="34" charset="0"/>
            </a:endParaRPr>
          </a:p>
          <a:p>
            <a:pPr marL="109728" indent="0" algn="just">
              <a:lnSpc>
                <a:spcPct val="200000"/>
              </a:lnSpc>
              <a:buNone/>
            </a:pPr>
            <a:endParaRPr lang="cs-CZ" sz="2200" dirty="0" smtClean="0">
              <a:latin typeface="Calibri" panose="020F0502020204030204" pitchFamily="34" charset="0"/>
            </a:endParaRPr>
          </a:p>
          <a:p>
            <a:pPr marL="109728" indent="0" algn="just">
              <a:lnSpc>
                <a:spcPct val="200000"/>
              </a:lnSpc>
              <a:buNone/>
            </a:pPr>
            <a:endParaRPr lang="cs-CZ" sz="22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131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556</TotalTime>
  <Words>248</Words>
  <Application>Microsoft Office PowerPoint</Application>
  <PresentationFormat>Předvádění na obrazovce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Urbanistický</vt:lpstr>
      <vt:lpstr>Řešení vnitřního prostředí nízkoenergetického bytového domu</vt:lpstr>
      <vt:lpstr>Motivace a důvody k řešení daného problému</vt:lpstr>
      <vt:lpstr>Cíl práce</vt:lpstr>
      <vt:lpstr>Výzkumný problém</vt:lpstr>
      <vt:lpstr>Aplikační část</vt:lpstr>
      <vt:lpstr>Snímek 6</vt:lpstr>
      <vt:lpstr>Zateplení konstrukcí</vt:lpstr>
      <vt:lpstr>Návrh nového tepelného zdroje</vt:lpstr>
      <vt:lpstr>Vyhodnocení výsledků</vt:lpstr>
      <vt:lpstr>Energetické zhodnocení celkového návrhu</vt:lpstr>
      <vt:lpstr>Přínos práce</vt:lpstr>
      <vt:lpstr>Otázka vedoucí bakalářské práce</vt:lpstr>
      <vt:lpstr>Otázky oponenta bakalářské práce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Modelování ohně pro výzkum požárů, požární ochrany a složek požární ochrany</dc:title>
  <dc:creator>Filip Stropnický</dc:creator>
  <cp:lastModifiedBy>Uživatel systému Windows</cp:lastModifiedBy>
  <cp:revision>37</cp:revision>
  <dcterms:created xsi:type="dcterms:W3CDTF">2014-12-06T16:07:39Z</dcterms:created>
  <dcterms:modified xsi:type="dcterms:W3CDTF">2018-05-28T17:59:30Z</dcterms:modified>
</cp:coreProperties>
</file>