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EA777-A560-405A-BE15-90547EEF29B7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BA4F8-F432-4477-8589-C694045DD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61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3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25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66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05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8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1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41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82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68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15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032A-FCC5-4D8D-B8E9-AC692F681811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A14A57-0D3A-49C8-A568-1009D37AF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83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7DB1BB2-8BF2-4FE7-AAE9-286AEA368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9" y="4735356"/>
            <a:ext cx="1306006" cy="1306006"/>
          </a:xfrm>
          <a:prstGeom prst="roundRect">
            <a:avLst>
              <a:gd name="adj" fmla="val 8594"/>
            </a:avLst>
          </a:prstGeom>
          <a:blipFill dpi="0" rotWithShape="1">
            <a:blip r:embed="rId4">
              <a:alphaModFix amt="12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FCFE4D-CAC2-4853-9EE2-C72AA1D4A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17" y="1820410"/>
            <a:ext cx="7914986" cy="2230427"/>
          </a:xfrm>
        </p:spPr>
        <p:txBody>
          <a:bodyPr/>
          <a:lstStyle/>
          <a:p>
            <a:r>
              <a:rPr lang="cs-CZ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Bakalářská práce novostavba objektu </a:t>
            </a:r>
            <a:br>
              <a:rPr lang="cs-CZ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 nízkou spotřebou energie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A9BC6D-E31D-40D4-8B1C-08A9640AB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7766937" cy="1276176"/>
          </a:xfrm>
        </p:spPr>
        <p:txBody>
          <a:bodyPr>
            <a:normAutofit fontScale="32500" lnSpcReduction="20000"/>
          </a:bodyPr>
          <a:lstStyle/>
          <a:p>
            <a:r>
              <a:rPr lang="cs-CZ" sz="5000" dirty="0"/>
              <a:t>Autor bakalářské práce: Radim Ploub, UČO 15855</a:t>
            </a:r>
          </a:p>
          <a:p>
            <a:r>
              <a:rPr lang="cs-CZ" sz="5000" dirty="0"/>
              <a:t>Vedoucí bakalářské práce: Ing. Michal Kraus, </a:t>
            </a:r>
            <a:r>
              <a:rPr lang="cs-CZ" sz="5000" dirty="0" err="1"/>
              <a:t>Ph.D</a:t>
            </a:r>
            <a:endParaRPr lang="cs-CZ" sz="5000" dirty="0"/>
          </a:p>
          <a:p>
            <a:r>
              <a:rPr lang="cs-CZ" sz="5000" dirty="0"/>
              <a:t>České Budějovice, duben 2018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1C8FC7-E703-41F6-8E0F-6804A399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2782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80D6-89DF-4D3C-B213-B36792D5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Odpovědi na otázky oponenta Ing. Tomáše Hrdličky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D1B0DC-DE81-4B82-892F-79ECE772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9685"/>
            <a:ext cx="8596668" cy="458167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Jak si stojí jednovrstvé zdivo z hlediska vzduchotěsnosti ?</a:t>
            </a:r>
          </a:p>
          <a:p>
            <a:pPr lvl="1"/>
            <a:r>
              <a:rPr lang="cs-CZ" dirty="0"/>
              <a:t>Oboustranně omítnuté jednovrstvé obvodové zdivo není tím nejslabším článkem novostaveb z hlediska vzduchotěsnosti</a:t>
            </a:r>
          </a:p>
          <a:p>
            <a:r>
              <a:rPr lang="cs-CZ" b="1" dirty="0"/>
              <a:t>Jakým způsobem je možné vzduchotěsnost zvýšit u jednovrstvých konstrukcí?</a:t>
            </a:r>
          </a:p>
          <a:p>
            <a:pPr lvl="1"/>
            <a:r>
              <a:rPr lang="cs-CZ" dirty="0"/>
              <a:t>Po oboustranném omítnutí zdiva jej lze považovat za vzduchotěsné, je nutno pouze sádrou důkladně vymazat otvory pro krabice zásuvek a vypínačů v obvodovém zdivu (čili všechny prostupy vnitřní omítkou obvodového zdiva)</a:t>
            </a:r>
          </a:p>
          <a:p>
            <a:r>
              <a:rPr lang="cs-CZ" b="1" dirty="0"/>
              <a:t>U varianty “NED” uvádíte poměrně dlouhou dobu návratnosti, domníváte se, že to může být zapříčiněno nevhodně zvoleným přízemním domem?</a:t>
            </a:r>
          </a:p>
          <a:p>
            <a:pPr lvl="1"/>
            <a:r>
              <a:rPr lang="cs-CZ" dirty="0"/>
              <a:t>Porovnám-li dvoupodlažní RD půdorysu 10,0 x 6,0 m s KV každého podlaží 3,0 m s jednopodlažním RD půdorysu 12,0 x 10,0 m s KV 3,0 m (oba domy mají tedy stejnou vztažnou vytápěnou plochu 120 m2), vychází u dvoupodlažního RD 2,6 m2 plochy obálky na 1 m2 vytápěné plochy, u přízemního RD je to 3,1 m2 plochy obálky na 1 m2 vytápěné plochy</a:t>
            </a:r>
          </a:p>
          <a:p>
            <a:r>
              <a:rPr lang="cs-CZ" b="1" dirty="0"/>
              <a:t>Jaké návratnosti bude dosaženo v případě, že by se vytápělo pouze elektřinou (samozřejmě ve variantě bez dotace)?</a:t>
            </a:r>
          </a:p>
          <a:p>
            <a:pPr lvl="1"/>
            <a:r>
              <a:rPr lang="cs-CZ" dirty="0"/>
              <a:t>Standartní RD (4201 kWh + 5182 kWh) x 2,70 = 25 334 Kč</a:t>
            </a:r>
          </a:p>
          <a:p>
            <a:pPr lvl="1"/>
            <a:r>
              <a:rPr lang="cs-CZ" dirty="0"/>
              <a:t>NED (1769,1 kWh + 1997,1 kWh) x 2,70 = 10 169 Kč</a:t>
            </a:r>
          </a:p>
          <a:p>
            <a:pPr lvl="1"/>
            <a:r>
              <a:rPr lang="cs-CZ" dirty="0"/>
              <a:t>Roční úspora: 25 334 – 10 169 = 15 165 Kč</a:t>
            </a:r>
          </a:p>
          <a:p>
            <a:pPr lvl="1"/>
            <a:r>
              <a:rPr lang="cs-CZ" dirty="0"/>
              <a:t>Vícenáklady na NED bez  dotace: 420 262 Kč</a:t>
            </a:r>
          </a:p>
          <a:p>
            <a:pPr lvl="1"/>
            <a:r>
              <a:rPr lang="cs-CZ" dirty="0"/>
              <a:t>Doba návratnosti bez dotace: 420 262 / 15 165 = </a:t>
            </a:r>
            <a:r>
              <a:rPr lang="cs-CZ" b="1" dirty="0"/>
              <a:t>27,7 roku</a:t>
            </a:r>
          </a:p>
          <a:p>
            <a:pPr lvl="1"/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D0B3EF-198A-4CD5-8968-E2E03F3C2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11" y="4576536"/>
            <a:ext cx="2077340" cy="15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70C9953-3EC4-4FA2-B216-2CEEF8406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70" y="1724593"/>
            <a:ext cx="5001323" cy="322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254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857B3-2A18-4F47-B4C6-571B3E1E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Motivace a důvody k řešení daného problému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C5842A-DDB7-4203-B8AE-4D01AE1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Zájem o nové moderní směry nejen co se stavebnictví týče</a:t>
            </a:r>
          </a:p>
          <a:p>
            <a:r>
              <a:rPr lang="cs-CZ" sz="2000" dirty="0"/>
              <a:t>Zvýšení úrovně svých znalostí v dané problematice s možností využití v budoucnu – např. při výstavbě vlastního rodinného domu</a:t>
            </a:r>
          </a:p>
          <a:p>
            <a:r>
              <a:rPr lang="cs-CZ" sz="2000" dirty="0"/>
              <a:t>Zájem o ochranu životního prostředí</a:t>
            </a:r>
          </a:p>
          <a:p>
            <a:r>
              <a:rPr lang="cs-CZ" sz="2000" dirty="0"/>
              <a:t>Zájem o posouzení ekonomické stránky dané problematiky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BD6FDF-A62D-4144-B7C4-CA6F4380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466867"/>
            <a:ext cx="2748772" cy="18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6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BFFA2-1345-41B3-9C77-5B2434BF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9F51E5-3261-483E-896B-87D0C895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Návrh konkrétního architektonického a stavebně – konstrukčního řešení objektu s nízkou spotřebou energie</a:t>
            </a:r>
          </a:p>
          <a:p>
            <a:r>
              <a:rPr lang="cs-CZ" sz="2000" dirty="0"/>
              <a:t>Architektonická a stavebně konstrukční studie spolu s výkresovou dokumentací ve stupni „Projekt pro stavební povolení.“</a:t>
            </a:r>
          </a:p>
          <a:p>
            <a:r>
              <a:rPr lang="cs-CZ" sz="2000" dirty="0"/>
              <a:t>Vyhodnocení a posouzení tepelně – technických charakteristik navržených konstrukcí i budovy jako celku</a:t>
            </a:r>
          </a:p>
          <a:p>
            <a:r>
              <a:rPr lang="cs-CZ" sz="2000" dirty="0"/>
              <a:t>Ekonomické posouzení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7BDBC9-2560-463D-9356-06E8BDAC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328932"/>
            <a:ext cx="2361236" cy="23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2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09D01-BA5D-46EC-8B1B-CDE91809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Hypotézy nebo výzkumné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FA81ED-2AB6-44D3-92A0-7752E75E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Vypracování návrhu objektu s nízkou spotřebou energie</a:t>
            </a:r>
          </a:p>
          <a:p>
            <a:r>
              <a:rPr lang="cs-CZ" sz="2000" dirty="0"/>
              <a:t>Jaká je doba návratnosti vložených vícenákladů na dosažení nízkoenergetického případně pasivního standartu novostavby rodinného domu oproti v současnosti běžně realizovaným novostavbám při započítání státní dotace a bez 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D4E175-96E7-4C4E-819C-A9F504F91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8" y="3852947"/>
            <a:ext cx="2188415" cy="21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7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DFF15-56BD-4E7F-8DCD-3292CAED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Použité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02A557-E7A1-4519-8C7C-12F7F849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Metoda sběru dat</a:t>
            </a:r>
          </a:p>
          <a:p>
            <a:r>
              <a:rPr lang="cs-CZ" sz="2000" dirty="0"/>
              <a:t>Metoda zpracování dat</a:t>
            </a:r>
          </a:p>
          <a:p>
            <a:r>
              <a:rPr lang="cs-CZ" sz="2000" dirty="0"/>
              <a:t>Metoda vyhodnocení dat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701906-24BB-425E-8CF4-98CC4005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6" y="3639366"/>
            <a:ext cx="1636035" cy="24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0625805-F3D8-4E1B-8224-C3AEB7C2A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58" y="245392"/>
            <a:ext cx="3132015" cy="187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BEA622F-E122-4BDD-9FCD-948CBFE8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Dosažené výsledky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symbol pro obsah 3">
                <a:extLst>
                  <a:ext uri="{FF2B5EF4-FFF2-40B4-BE49-F238E27FC236}">
                    <a16:creationId xmlns:a16="http://schemas.microsoft.com/office/drawing/2014/main" id="{3A9804BE-7D6D-4EB7-B120-4BEBE594B04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9126360"/>
                  </p:ext>
                </p:extLst>
              </p:nvPr>
            </p:nvGraphicFramePr>
            <p:xfrm>
              <a:off x="780176" y="2896998"/>
              <a:ext cx="8596312" cy="256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9078">
                      <a:extLst>
                        <a:ext uri="{9D8B030D-6E8A-4147-A177-3AD203B41FA5}">
                          <a16:colId xmlns:a16="http://schemas.microsoft.com/office/drawing/2014/main" val="1906319597"/>
                        </a:ext>
                      </a:extLst>
                    </a:gridCol>
                    <a:gridCol w="2149078">
                      <a:extLst>
                        <a:ext uri="{9D8B030D-6E8A-4147-A177-3AD203B41FA5}">
                          <a16:colId xmlns:a16="http://schemas.microsoft.com/office/drawing/2014/main" val="811406199"/>
                        </a:ext>
                      </a:extLst>
                    </a:gridCol>
                    <a:gridCol w="2149078">
                      <a:extLst>
                        <a:ext uri="{9D8B030D-6E8A-4147-A177-3AD203B41FA5}">
                          <a16:colId xmlns:a16="http://schemas.microsoft.com/office/drawing/2014/main" val="1288975063"/>
                        </a:ext>
                      </a:extLst>
                    </a:gridCol>
                    <a:gridCol w="2149078">
                      <a:extLst>
                        <a:ext uri="{9D8B030D-6E8A-4147-A177-3AD203B41FA5}">
                          <a16:colId xmlns:a16="http://schemas.microsoft.com/office/drawing/2014/main" val="30447785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Typ domu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Dosažená potřeba tepla na vytápění (kWh/m2 x rok)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Doba návratnosti </a:t>
                          </a:r>
                        </a:p>
                        <a:p>
                          <a:r>
                            <a:rPr lang="cs-CZ" dirty="0"/>
                            <a:t>bez dotace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Doba návratnosti </a:t>
                          </a:r>
                        </a:p>
                        <a:p>
                          <a:r>
                            <a:rPr lang="cs-CZ" dirty="0"/>
                            <a:t>s dotací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2059061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Současný běžný STANDARD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cca 50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 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 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1643475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Nízkoenergetický dům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/>
                            <a:t> 20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67,6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19,3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2467128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Pasivní dům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76,2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12,7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709106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Zástupný symbol pro obsah 3">
                <a:extLst>
                  <a:ext uri="{FF2B5EF4-FFF2-40B4-BE49-F238E27FC236}">
                    <a16:creationId xmlns:a16="http://schemas.microsoft.com/office/drawing/2014/main" id="{3A9804BE-7D6D-4EB7-B120-4BEBE594B04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9126360"/>
                  </p:ext>
                </p:extLst>
              </p:nvPr>
            </p:nvGraphicFramePr>
            <p:xfrm>
              <a:off x="780176" y="2896998"/>
              <a:ext cx="8596312" cy="256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9078">
                      <a:extLst>
                        <a:ext uri="{9D8B030D-6E8A-4147-A177-3AD203B41FA5}">
                          <a16:colId xmlns:a16="http://schemas.microsoft.com/office/drawing/2014/main" val="1906319597"/>
                        </a:ext>
                      </a:extLst>
                    </a:gridCol>
                    <a:gridCol w="2149078">
                      <a:extLst>
                        <a:ext uri="{9D8B030D-6E8A-4147-A177-3AD203B41FA5}">
                          <a16:colId xmlns:a16="http://schemas.microsoft.com/office/drawing/2014/main" val="811406199"/>
                        </a:ext>
                      </a:extLst>
                    </a:gridCol>
                    <a:gridCol w="2149078">
                      <a:extLst>
                        <a:ext uri="{9D8B030D-6E8A-4147-A177-3AD203B41FA5}">
                          <a16:colId xmlns:a16="http://schemas.microsoft.com/office/drawing/2014/main" val="1288975063"/>
                        </a:ext>
                      </a:extLst>
                    </a:gridCol>
                    <a:gridCol w="2149078">
                      <a:extLst>
                        <a:ext uri="{9D8B030D-6E8A-4147-A177-3AD203B41FA5}">
                          <a16:colId xmlns:a16="http://schemas.microsoft.com/office/drawing/2014/main" val="3044778575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Typ domu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Dosažená potřeba tepla na vytápění (kWh/m2 x rok)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Doba návratnosti </a:t>
                          </a:r>
                        </a:p>
                        <a:p>
                          <a:r>
                            <a:rPr lang="cs-CZ" dirty="0"/>
                            <a:t>bez dotace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Doba návratnosti </a:t>
                          </a:r>
                        </a:p>
                        <a:p>
                          <a:r>
                            <a:rPr lang="cs-CZ" dirty="0"/>
                            <a:t>s dotací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20590615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Současný běžný STANDARD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cca 50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 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 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164347585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Nízkoenergetický dům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/>
                            <a:t> 20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67,6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19,3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2467128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Pasivní dům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4751" marR="74751">
                        <a:blipFill>
                          <a:blip r:embed="rId3"/>
                          <a:stretch>
                            <a:fillRect l="-100283" t="-601639" r="-201133" b="-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76,2</a:t>
                          </a:r>
                        </a:p>
                      </a:txBody>
                      <a:tcPr marL="74751" marR="74751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12,7</a:t>
                          </a:r>
                        </a:p>
                      </a:txBody>
                      <a:tcPr marL="74751" marR="74751"/>
                    </a:tc>
                    <a:extLst>
                      <a:ext uri="{0D108BD9-81ED-4DB2-BD59-A6C34878D82A}">
                        <a16:rowId xmlns:a16="http://schemas.microsoft.com/office/drawing/2014/main" val="7091063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07E85741-81AB-4B8B-923C-DE3A3E5AEC26}"/>
              </a:ext>
            </a:extLst>
          </p:cNvPr>
          <p:cNvSpPr txBox="1"/>
          <p:nvPr/>
        </p:nvSpPr>
        <p:spPr>
          <a:xfrm>
            <a:off x="780176" y="1989123"/>
            <a:ext cx="669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navrženého RD bylo dosaženo nízkoenergetického standardu a při ekonomickém posouzení byly dosaženy hodnoty:</a:t>
            </a:r>
          </a:p>
        </p:txBody>
      </p:sp>
    </p:spTree>
    <p:extLst>
      <p:ext uri="{BB962C8B-B14F-4D97-AF65-F5344CB8AC3E}">
        <p14:creationId xmlns:p14="http://schemas.microsoft.com/office/powerpoint/2010/main" val="12885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02183-6B80-4008-9987-5AB500FB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C0C2BB-4BA9-4CBF-BE23-A50891E65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8585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Zjištěné doby návratnosti vícenákladů mohou sloužit jako podklad pro rozhodování stavebníků RD vytápěných tepelným čerpadlem (v současnosti většina novostaveb RD), zda usilovat za každou cenu o dosažení nízkoenergetického, případně pasivního standardu nebo pouze splnit současné legislativní požadavky na energetickou náročnost budov</a:t>
            </a:r>
          </a:p>
          <a:p>
            <a:pPr algn="just"/>
            <a:r>
              <a:rPr lang="cs-CZ" sz="2000" dirty="0"/>
              <a:t>Vypočítané náklady státu vynaložené v rámci dotačního titulu „Nová zelená úsporám“ v oblasti B.1 na jednu ušetřenou kilowatthodinu ročně a náklady na snížení produkce CO2 o jednu tunu/rok by mohly sloužit jako podklad Státnímu fondu životního prostředí pro přehodnocení efektivnosti dotace udělované v oblasti podpory B.1 (výstavba rodinných domů v nízkoenergetickém standardu)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EC4E94-5F00-48E2-8051-631E4068E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72" y="348848"/>
            <a:ext cx="1581552" cy="158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0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AB4F0-C841-4DEA-A3F2-B5052CB2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Stručné a závěrečné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B8AA15-CA5A-4630-8C0A-48C66EAF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Návratnost vícenákladů na dosažení nízkoenergetického standardu vynaložených stavebníky RD je dle mého názoru částečně přijatelná pouze při využití státní dotace</a:t>
            </a:r>
          </a:p>
          <a:p>
            <a:r>
              <a:rPr lang="cs-CZ" sz="2000" dirty="0"/>
              <a:t>Naopak efektivnost státem vynaložených prostředků na dosažení nízkoenergetického standardu novostaveb RD v rámci dotace NZÚ v oblasti B.1 je přinejmenším diskutabilní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DF6BF4-8764-490F-83A8-267F59EC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39" y="3988443"/>
            <a:ext cx="2869557" cy="28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8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1DA384-D6FC-4E80-83E6-AF91002C4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5839062"/>
            <a:ext cx="1361727" cy="102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BC1C2C-149F-4914-ABFD-A23C71EE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918"/>
          </a:xfrm>
        </p:spPr>
        <p:txBody>
          <a:bodyPr>
            <a:normAutofit fontScale="90000"/>
          </a:bodyPr>
          <a:lstStyle/>
          <a:p>
            <a:r>
              <a:rPr lang="cs-CZ" sz="2900" dirty="0"/>
              <a:t>Odpovědi na otázky vedoucího Ing. Michala Krause, </a:t>
            </a:r>
            <a:r>
              <a:rPr lang="cs-CZ" sz="2900" dirty="0" err="1"/>
              <a:t>Ph.D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37DC5E-01F4-447F-AAE2-3805152E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4518"/>
            <a:ext cx="9028728" cy="4915948"/>
          </a:xfrm>
        </p:spPr>
        <p:txBody>
          <a:bodyPr>
            <a:normAutofit fontScale="85000" lnSpcReduction="20000"/>
          </a:bodyPr>
          <a:lstStyle/>
          <a:p>
            <a:r>
              <a:rPr lang="cs-CZ" sz="1700" b="1" dirty="0"/>
              <a:t>Jakými způsoby je možné využívat dešťovou vodu?</a:t>
            </a:r>
          </a:p>
          <a:p>
            <a:pPr lvl="1"/>
            <a:r>
              <a:rPr lang="cs-CZ" sz="1700" dirty="0"/>
              <a:t>Akumulovanou dešťovou vodu lze využívat na zálivku zahrady nebo na splachování WC</a:t>
            </a:r>
          </a:p>
          <a:p>
            <a:r>
              <a:rPr lang="cs-CZ" sz="1700" b="1" dirty="0"/>
              <a:t>Jaké opatření by bylo potřeba přijmout, aby objekt splňoval požadavky pro pasivní standard?</a:t>
            </a:r>
          </a:p>
          <a:p>
            <a:pPr lvl="1"/>
            <a:r>
              <a:rPr lang="cs-CZ" sz="1700" dirty="0"/>
              <a:t>Zateplení obvodového zdiva izolantem z polystyrenu s příměsí grafitu </a:t>
            </a:r>
            <a:r>
              <a:rPr lang="cs-CZ" sz="1700" dirty="0" err="1"/>
              <a:t>tl</a:t>
            </a:r>
            <a:r>
              <a:rPr lang="cs-CZ" sz="1700" dirty="0"/>
              <a:t>. 200 mm</a:t>
            </a:r>
          </a:p>
          <a:p>
            <a:pPr lvl="1"/>
            <a:r>
              <a:rPr lang="cs-CZ" sz="1700" dirty="0"/>
              <a:t>Zvýšení izolace stropu rohoží z minerální vlny (s nízkou hodnotou tepelné vodivosti </a:t>
            </a:r>
            <a:r>
              <a:rPr lang="el-GR" sz="1700" dirty="0"/>
              <a:t>λ</a:t>
            </a:r>
            <a:r>
              <a:rPr lang="cs-CZ" sz="1700" dirty="0"/>
              <a:t>) o 50 mm na celkových 650 mm </a:t>
            </a:r>
          </a:p>
          <a:p>
            <a:r>
              <a:rPr lang="cs-CZ" sz="1700" b="1" dirty="0"/>
              <a:t>Vysvětlete pojem nákladově optimální úroveň. Jaký je autorův názor na dotační programy typů NZÚ nebo Dešťovka?</a:t>
            </a:r>
          </a:p>
          <a:p>
            <a:pPr lvl="1"/>
            <a:r>
              <a:rPr lang="cs-CZ" sz="1700" dirty="0"/>
              <a:t>Nákladově optimální úroveň vede k nejnižším nákladům na investice v oblasti užití energií, na výstavbu, údržbu, provoz a likvidaci budov nebo jejich prvků v průběhu odhadovaného ekonomického životního cyklu. (Zákon č. 406/2000 Sb., o hospodaření energií v aktuálním znění).</a:t>
            </a:r>
          </a:p>
          <a:p>
            <a:pPr lvl="1"/>
            <a:r>
              <a:rPr lang="cs-CZ" sz="1700" dirty="0"/>
              <a:t>Dotační titul NZÚ oblast B.1 (výstavba rodinných domů v nízkoenergetickém standardu) vzhledem k současným cenám energií a vzhledem ke skutečnosti, že většina novostaveb RD je v současnosti vytápěna tepelnými čerpadly považuji za neefektivní</a:t>
            </a:r>
          </a:p>
          <a:p>
            <a:pPr lvl="1"/>
            <a:r>
              <a:rPr lang="cs-CZ" sz="1700" dirty="0"/>
              <a:t>Co se týče dotačního programu dešťovka (po orientačním výpočtu doby návratnosti vložené části investice z vlastních prostředků stavebníků nebo vlastníků RD), má dle mého názoru nejkratší dobu návratnosti druhá oblast – využití akumulované dešťové vody pro splachování WC a zálivku zahrady. Využití dešťové vody pouze pro zálivku zahrady je běžná věc a myslím, že by nemuselo být dotováno. Dešťovou vodu pro zalévání využívá každý zahrádkář i většina vlastníků RD. Není to kvůli dotaci, ale proto, že chtějí jednak ušetřit náklady na vodu a také proto, že obce stále častěji vyhlašují zákaz zalévání zahrádek pitnou vodou z vodovodního řadu.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65405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</TotalTime>
  <Words>750</Words>
  <Application>Microsoft Office PowerPoint</Application>
  <PresentationFormat>Širokoúhlá obrazovka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Trebuchet MS</vt:lpstr>
      <vt:lpstr>Wingdings 3</vt:lpstr>
      <vt:lpstr>Fazeta</vt:lpstr>
      <vt:lpstr>Bakalářská práce novostavba objektu  s nízkou spotřebou energie</vt:lpstr>
      <vt:lpstr>Motivace a důvody k řešení daného problému</vt:lpstr>
      <vt:lpstr>Cíl práce</vt:lpstr>
      <vt:lpstr>Hypotézy nebo výzkumné otázky</vt:lpstr>
      <vt:lpstr>Použité metody</vt:lpstr>
      <vt:lpstr>Dosažené výsledky</vt:lpstr>
      <vt:lpstr>Přínos práce</vt:lpstr>
      <vt:lpstr>Stručné a závěrečné shrnutí</vt:lpstr>
      <vt:lpstr>Odpovědi na otázky vedoucího Ing. Michala Krause, Ph.D </vt:lpstr>
      <vt:lpstr>Odpovědi na otázky oponenta Ing. Tomáše Hrdličky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s nízkou spotřebou energie</dc:title>
  <dc:creator>Radim Ploub</dc:creator>
  <cp:lastModifiedBy>Radim Ploub</cp:lastModifiedBy>
  <cp:revision>122</cp:revision>
  <dcterms:created xsi:type="dcterms:W3CDTF">2018-06-12T18:29:40Z</dcterms:created>
  <dcterms:modified xsi:type="dcterms:W3CDTF">2018-06-13T18:30:18Z</dcterms:modified>
</cp:coreProperties>
</file>