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9" r:id="rId6"/>
    <p:sldId id="261" r:id="rId7"/>
    <p:sldId id="270" r:id="rId8"/>
    <p:sldId id="262" r:id="rId9"/>
    <p:sldId id="263" r:id="rId10"/>
    <p:sldId id="264" r:id="rId11"/>
    <p:sldId id="265" r:id="rId12"/>
    <p:sldId id="266" r:id="rId13"/>
    <p:sldId id="267" r:id="rId14"/>
    <p:sldId id="273" r:id="rId15"/>
    <p:sldId id="271" r:id="rId16"/>
    <p:sldId id="272" r:id="rId17"/>
    <p:sldId id="274" r:id="rId18"/>
    <p:sldId id="275" r:id="rId19"/>
    <p:sldId id="276" r:id="rId20"/>
    <p:sldId id="277" r:id="rId21"/>
    <p:sldId id="26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75962607-01E7-4398-A4B4-B7239192D5AA}">
          <p14:sldIdLst>
            <p14:sldId id="256"/>
            <p14:sldId id="257"/>
            <p14:sldId id="258"/>
            <p14:sldId id="259"/>
            <p14:sldId id="269"/>
            <p14:sldId id="261"/>
            <p14:sldId id="270"/>
            <p14:sldId id="262"/>
            <p14:sldId id="263"/>
            <p14:sldId id="264"/>
            <p14:sldId id="265"/>
            <p14:sldId id="266"/>
            <p14:sldId id="267"/>
            <p14:sldId id="273"/>
            <p14:sldId id="271"/>
            <p14:sldId id="272"/>
            <p14:sldId id="274"/>
            <p14:sldId id="275"/>
            <p14:sldId id="276"/>
            <p14:sldId id="277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 Sasková" initials="MS" lastIdx="1" clrIdx="0">
    <p:extLst>
      <p:ext uri="{19B8F6BF-5375-455C-9EA6-DF929625EA0E}">
        <p15:presenceInfo xmlns:p15="http://schemas.microsoft.com/office/powerpoint/2012/main" userId="9a32b96d27e1c01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08" autoAdjust="0"/>
  </p:normalViewPr>
  <p:slideViewPr>
    <p:cSldViewPr snapToGrid="0">
      <p:cViewPr varScale="1">
        <p:scale>
          <a:sx n="80" d="100"/>
          <a:sy n="80" d="100"/>
        </p:scale>
        <p:origin x="14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1800" dirty="0"/>
              <a:t>Součinitel prostupu tepla pro obvodové zdivo</a:t>
            </a:r>
            <a:endParaRPr lang="en-US" sz="1800" dirty="0"/>
          </a:p>
        </c:rich>
      </c:tx>
      <c:layout>
        <c:manualLayout>
          <c:xMode val="edge"/>
          <c:yMode val="edge"/>
          <c:x val="4.9707134587086983E-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Varianty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List1!$A$2:$A$9</c:f>
              <c:strCache>
                <c:ptCount val="8"/>
                <c:pt idx="0">
                  <c:v>A 01</c:v>
                </c:pt>
                <c:pt idx="1">
                  <c:v>A 02</c:v>
                </c:pt>
                <c:pt idx="2">
                  <c:v>B 01</c:v>
                </c:pt>
                <c:pt idx="3">
                  <c:v>B 02</c:v>
                </c:pt>
                <c:pt idx="4">
                  <c:v>C 01</c:v>
                </c:pt>
                <c:pt idx="5">
                  <c:v>C 02</c:v>
                </c:pt>
                <c:pt idx="6">
                  <c:v>D 01</c:v>
                </c:pt>
                <c:pt idx="7">
                  <c:v>D 02</c:v>
                </c:pt>
              </c:strCache>
            </c:strRef>
          </c:cat>
          <c:val>
            <c:numRef>
              <c:f>List1!$B$2:$B$9</c:f>
              <c:numCache>
                <c:formatCode>General</c:formatCode>
                <c:ptCount val="8"/>
                <c:pt idx="0">
                  <c:v>0.14899999999999999</c:v>
                </c:pt>
                <c:pt idx="1">
                  <c:v>0.158</c:v>
                </c:pt>
                <c:pt idx="2">
                  <c:v>1.903</c:v>
                </c:pt>
                <c:pt idx="3">
                  <c:v>0.221</c:v>
                </c:pt>
                <c:pt idx="4">
                  <c:v>0.25</c:v>
                </c:pt>
                <c:pt idx="5">
                  <c:v>0.19600000000000001</c:v>
                </c:pt>
                <c:pt idx="6">
                  <c:v>1.36</c:v>
                </c:pt>
                <c:pt idx="7">
                  <c:v>0.20300000000000001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6B-439D-A48B-9B54B50FD1C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23550360"/>
        <c:axId val="423544456"/>
      </c:barChart>
      <c:dateAx>
        <c:axId val="423550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23544456"/>
        <c:crossesAt val="0"/>
        <c:auto val="0"/>
        <c:lblOffset val="100"/>
        <c:baseTimeUnit val="days"/>
      </c:dateAx>
      <c:valAx>
        <c:axId val="423544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cs-CZ" sz="1600" b="1"/>
                  <a:t>U [(W/(m².K)]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23550360"/>
        <c:crosses val="autoZero"/>
        <c:crossBetween val="between"/>
        <c:majorUnit val="0.1500000000000000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Měrná ztráta prostupem tepla H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Varianty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ln>
                      <a:solidFill>
                        <a:schemeClr val="tx1"/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List1!$A$2:$A$9</c:f>
              <c:strCache>
                <c:ptCount val="8"/>
                <c:pt idx="0">
                  <c:v>A 01</c:v>
                </c:pt>
                <c:pt idx="1">
                  <c:v>A 02</c:v>
                </c:pt>
                <c:pt idx="2">
                  <c:v>B 01</c:v>
                </c:pt>
                <c:pt idx="3">
                  <c:v>B 02</c:v>
                </c:pt>
                <c:pt idx="4">
                  <c:v>C 01</c:v>
                </c:pt>
                <c:pt idx="5">
                  <c:v>C 02</c:v>
                </c:pt>
                <c:pt idx="6">
                  <c:v>D 01</c:v>
                </c:pt>
                <c:pt idx="7">
                  <c:v>D 02</c:v>
                </c:pt>
              </c:strCache>
            </c:strRef>
          </c:cat>
          <c:val>
            <c:numRef>
              <c:f>List1!$B$2:$B$9</c:f>
              <c:numCache>
                <c:formatCode>General</c:formatCode>
                <c:ptCount val="8"/>
                <c:pt idx="0">
                  <c:v>407.7</c:v>
                </c:pt>
                <c:pt idx="1">
                  <c:v>415.1</c:v>
                </c:pt>
                <c:pt idx="2">
                  <c:v>1772.4</c:v>
                </c:pt>
                <c:pt idx="3">
                  <c:v>464</c:v>
                </c:pt>
                <c:pt idx="4">
                  <c:v>487.1</c:v>
                </c:pt>
                <c:pt idx="5">
                  <c:v>444.4</c:v>
                </c:pt>
                <c:pt idx="6">
                  <c:v>1350.4</c:v>
                </c:pt>
                <c:pt idx="7">
                  <c:v>450.1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A5-4AF9-A530-0DB5CA75799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23550360"/>
        <c:axId val="423544456"/>
      </c:barChart>
      <c:dateAx>
        <c:axId val="423550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23544456"/>
        <c:crossesAt val="0"/>
        <c:auto val="0"/>
        <c:lblOffset val="100"/>
        <c:baseTimeUnit val="days"/>
      </c:dateAx>
      <c:valAx>
        <c:axId val="4235444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 sz="2000" b="1">
                    <a:latin typeface="Arial" panose="020B0604020202020204" pitchFamily="34" charset="0"/>
                    <a:cs typeface="Arial" panose="020B0604020202020204" pitchFamily="34" charset="0"/>
                  </a:rPr>
                  <a:t>W/K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crossAx val="423550360"/>
        <c:crosses val="autoZero"/>
        <c:crossBetween val="between"/>
        <c:majorUnit val="0.1500000000000000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Laboratorní</a:t>
            </a:r>
            <a:r>
              <a:rPr lang="cs-CZ" sz="2000" baseline="0" dirty="0">
                <a:latin typeface="Arial" panose="020B0604020202020204" pitchFamily="34" charset="0"/>
                <a:cs typeface="Arial" panose="020B0604020202020204" pitchFamily="34" charset="0"/>
              </a:rPr>
              <a:t> neprůzvučnost obvodového pláště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7564433189483358"/>
          <c:y val="3.96826186256680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dB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List1!$A$2:$A$9</c:f>
              <c:strCache>
                <c:ptCount val="8"/>
                <c:pt idx="0">
                  <c:v>A 01</c:v>
                </c:pt>
                <c:pt idx="1">
                  <c:v>A 02</c:v>
                </c:pt>
                <c:pt idx="2">
                  <c:v>B 01</c:v>
                </c:pt>
                <c:pt idx="3">
                  <c:v>B 02</c:v>
                </c:pt>
                <c:pt idx="4">
                  <c:v>C 01</c:v>
                </c:pt>
                <c:pt idx="5">
                  <c:v>C 02</c:v>
                </c:pt>
                <c:pt idx="6">
                  <c:v>D 01</c:v>
                </c:pt>
                <c:pt idx="7">
                  <c:v>D 02</c:v>
                </c:pt>
              </c:strCache>
            </c:strRef>
          </c:cat>
          <c:val>
            <c:numRef>
              <c:f>List1!$B$2:$B$9</c:f>
              <c:numCache>
                <c:formatCode>General</c:formatCode>
                <c:ptCount val="8"/>
                <c:pt idx="0">
                  <c:v>43</c:v>
                </c:pt>
                <c:pt idx="1">
                  <c:v>38</c:v>
                </c:pt>
                <c:pt idx="2">
                  <c:v>52</c:v>
                </c:pt>
                <c:pt idx="3">
                  <c:v>52</c:v>
                </c:pt>
                <c:pt idx="4">
                  <c:v>47</c:v>
                </c:pt>
                <c:pt idx="5">
                  <c:v>47</c:v>
                </c:pt>
                <c:pt idx="6">
                  <c:v>54</c:v>
                </c:pt>
                <c:pt idx="7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D0-4788-9F43-53F08897430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27521728"/>
        <c:axId val="627522712"/>
      </c:barChart>
      <c:catAx>
        <c:axId val="627521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627522712"/>
        <c:crosses val="autoZero"/>
        <c:auto val="1"/>
        <c:lblAlgn val="ctr"/>
        <c:lblOffset val="100"/>
        <c:noMultiLvlLbl val="0"/>
      </c:catAx>
      <c:valAx>
        <c:axId val="627522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 sz="1800" b="1">
                    <a:latin typeface="Arial" panose="020B0604020202020204" pitchFamily="34" charset="0"/>
                    <a:cs typeface="Arial" panose="020B0604020202020204" pitchFamily="34" charset="0"/>
                  </a:rPr>
                  <a:t>dB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6275217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Laboratorní neprůzvučnost vnitřního zdiva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>
        <c:manualLayout>
          <c:layoutTarget val="inner"/>
          <c:xMode val="edge"/>
          <c:yMode val="edge"/>
          <c:x val="2.2553140418173204E-2"/>
          <c:y val="0.14765671449957604"/>
          <c:w val="0.95842383779353912"/>
          <c:h val="0.661344064992838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03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List1!$B$2:$B$5</c:f>
              <c:numCache>
                <c:formatCode>General</c:formatCode>
                <c:ptCount val="4"/>
                <c:pt idx="0">
                  <c:v>53</c:v>
                </c:pt>
                <c:pt idx="1">
                  <c:v>54</c:v>
                </c:pt>
                <c:pt idx="2">
                  <c:v>54</c:v>
                </c:pt>
                <c:pt idx="3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90-498B-B10E-CDDBEC2002E2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04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List1!$C$2:$C$5</c:f>
              <c:numCache>
                <c:formatCode>General</c:formatCode>
                <c:ptCount val="4"/>
                <c:pt idx="0">
                  <c:v>44</c:v>
                </c:pt>
                <c:pt idx="1">
                  <c:v>44</c:v>
                </c:pt>
                <c:pt idx="2">
                  <c:v>42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90-498B-B10E-CDDBEC2002E2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05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List1!$D$2:$D$5</c:f>
              <c:numCache>
                <c:formatCode>General</c:formatCode>
                <c:ptCount val="4"/>
                <c:pt idx="0">
                  <c:v>61</c:v>
                </c:pt>
                <c:pt idx="1">
                  <c:v>64</c:v>
                </c:pt>
                <c:pt idx="2">
                  <c:v>60</c:v>
                </c:pt>
                <c:pt idx="3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90-498B-B10E-CDDBEC2002E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634378896"/>
        <c:axId val="634370696"/>
      </c:barChart>
      <c:catAx>
        <c:axId val="6343788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 sz="2000">
                    <a:latin typeface="Arial" panose="020B0604020202020204" pitchFamily="34" charset="0"/>
                    <a:cs typeface="Arial" panose="020B0604020202020204" pitchFamily="34" charset="0"/>
                  </a:rPr>
                  <a:t>Varianty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34370696"/>
        <c:crosses val="autoZero"/>
        <c:auto val="1"/>
        <c:lblAlgn val="ctr"/>
        <c:lblOffset val="100"/>
        <c:noMultiLvlLbl val="0"/>
      </c:catAx>
      <c:valAx>
        <c:axId val="634370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634378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2268122751665126"/>
          <c:y val="0.9056973683115529"/>
          <c:w val="0.18131074237155295"/>
          <c:h val="8.25593889075362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Shrnutí finanční náročnosti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Varianty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0">
                <a:spAutoFit/>
              </a:bodyPr>
              <a:lstStyle/>
              <a:p>
                <a:pPr>
                  <a:defRPr sz="1600" b="0" i="0" u="none" strike="noStrike" kern="1200" baseline="0">
                    <a:ln cmpd="dbl"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List1!$A$2:$A$9</c:f>
              <c:strCache>
                <c:ptCount val="8"/>
                <c:pt idx="0">
                  <c:v>A 01</c:v>
                </c:pt>
                <c:pt idx="1">
                  <c:v>A 02</c:v>
                </c:pt>
                <c:pt idx="2">
                  <c:v>B 01</c:v>
                </c:pt>
                <c:pt idx="3">
                  <c:v>B 02</c:v>
                </c:pt>
                <c:pt idx="4">
                  <c:v>C 01</c:v>
                </c:pt>
                <c:pt idx="5">
                  <c:v>C 02</c:v>
                </c:pt>
                <c:pt idx="6">
                  <c:v>D 01</c:v>
                </c:pt>
                <c:pt idx="7">
                  <c:v>D 02</c:v>
                </c:pt>
              </c:strCache>
            </c:strRef>
          </c:cat>
          <c:val>
            <c:numRef>
              <c:f>List1!$B$2:$B$9</c:f>
              <c:numCache>
                <c:formatCode>General</c:formatCode>
                <c:ptCount val="8"/>
                <c:pt idx="0">
                  <c:v>4102.6099999999997</c:v>
                </c:pt>
                <c:pt idx="1">
                  <c:v>2482.75</c:v>
                </c:pt>
                <c:pt idx="2">
                  <c:v>1821.9</c:v>
                </c:pt>
                <c:pt idx="3">
                  <c:v>3589.9</c:v>
                </c:pt>
                <c:pt idx="4">
                  <c:v>4416.4399999999996</c:v>
                </c:pt>
                <c:pt idx="5">
                  <c:v>4185.51</c:v>
                </c:pt>
                <c:pt idx="6">
                  <c:v>1872.91</c:v>
                </c:pt>
                <c:pt idx="7">
                  <c:v>2555.83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18-4F28-805F-0ADD308BDAF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59946936"/>
        <c:axId val="459942672"/>
      </c:barChart>
      <c:catAx>
        <c:axId val="459946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59942672"/>
        <c:crosses val="autoZero"/>
        <c:auto val="1"/>
        <c:lblAlgn val="ctr"/>
        <c:lblOffset val="100"/>
        <c:noMultiLvlLbl val="0"/>
      </c:catAx>
      <c:valAx>
        <c:axId val="459942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cs-CZ" sz="2000" b="1">
                    <a:latin typeface="Arial" panose="020B0604020202020204" pitchFamily="34" charset="0"/>
                    <a:cs typeface="Arial" panose="020B0604020202020204" pitchFamily="34" charset="0"/>
                  </a:rPr>
                  <a:t>Kč bez DPH / m²</a:t>
                </a:r>
              </a:p>
            </c:rich>
          </c:tx>
          <c:layout>
            <c:manualLayout>
              <c:xMode val="edge"/>
              <c:yMode val="edge"/>
              <c:x val="6.5355258395414072E-3"/>
              <c:y val="0.1932086735196549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cs-CZ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cs-CZ"/>
          </a:p>
        </c:txPr>
        <c:crossAx val="459946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3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3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3E1E4-D635-4EDC-88B0-E8557E934A4B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EA15C-A52E-4A6A-960E-AB404E9F397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7972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0EA15C-A52E-4A6A-960E-AB404E9F397B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384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60F4-2E38-4652-86BD-BC4C94C6B6F8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F6C9-79B9-4FF7-B648-5326D35D8932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86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60F4-2E38-4652-86BD-BC4C94C6B6F8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F6C9-79B9-4FF7-B648-5326D35D8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8513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60F4-2E38-4652-86BD-BC4C94C6B6F8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F6C9-79B9-4FF7-B648-5326D35D8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4776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60F4-2E38-4652-86BD-BC4C94C6B6F8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F6C9-79B9-4FF7-B648-5326D35D8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9250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60F4-2E38-4652-86BD-BC4C94C6B6F8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F6C9-79B9-4FF7-B648-5326D35D8932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4919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60F4-2E38-4652-86BD-BC4C94C6B6F8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F6C9-79B9-4FF7-B648-5326D35D8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1502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60F4-2E38-4652-86BD-BC4C94C6B6F8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F6C9-79B9-4FF7-B648-5326D35D8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3778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60F4-2E38-4652-86BD-BC4C94C6B6F8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F6C9-79B9-4FF7-B648-5326D35D8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15142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60F4-2E38-4652-86BD-BC4C94C6B6F8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F6C9-79B9-4FF7-B648-5326D35D8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478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15660F4-2E38-4652-86BD-BC4C94C6B6F8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3DF6C9-79B9-4FF7-B648-5326D35D8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3602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5660F4-2E38-4652-86BD-BC4C94C6B6F8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DF6C9-79B9-4FF7-B648-5326D35D893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477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15660F4-2E38-4652-86BD-BC4C94C6B6F8}" type="datetimeFigureOut">
              <a:rPr lang="cs-CZ" smtClean="0"/>
              <a:t>13.06.2018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693DF6C9-79B9-4FF7-B648-5326D35D8932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87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chart" Target="../charts/chart2.xml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90AAC1-8B2F-4E13-8FFB-8980F6EDE8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1258" y="130629"/>
            <a:ext cx="9888582" cy="1541417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Vysoká škola technická a ekonomická v Českých Budějovicích  Katedra stavebnictví</a:t>
            </a:r>
            <a:br>
              <a:rPr lang="cs-CZ" sz="3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endParaRPr lang="cs-CZ" sz="3400" dirty="0">
              <a:solidFill>
                <a:srgbClr val="FFFFFF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2C7F1BF-15A3-402D-AE5A-81F9C97BC7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775" y="4481711"/>
            <a:ext cx="10920449" cy="1843000"/>
          </a:xfrm>
        </p:spPr>
        <p:txBody>
          <a:bodyPr>
            <a:normAutofit/>
          </a:bodyPr>
          <a:lstStyle/>
          <a:p>
            <a:pPr algn="l"/>
            <a:r>
              <a:rPr lang="cs-CZ" sz="2000" dirty="0">
                <a:latin typeface="Arial" pitchFamily="34" charset="0"/>
                <a:cs typeface="Arial" pitchFamily="34" charset="0"/>
              </a:rPr>
              <a:t>Autor bakalářské práce:		Marie Sasková</a:t>
            </a:r>
          </a:p>
          <a:p>
            <a:pPr algn="l"/>
            <a:r>
              <a:rPr lang="cs-CZ" sz="2000" dirty="0">
                <a:latin typeface="Arial" pitchFamily="34" charset="0"/>
                <a:cs typeface="Arial" pitchFamily="34" charset="0"/>
              </a:rPr>
              <a:t>Vedoucí bakalářské práce:		doc. Dr. Ing. Luboš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Podolka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algn="l"/>
            <a:r>
              <a:rPr lang="cs-CZ" sz="2000" dirty="0">
                <a:latin typeface="Arial" pitchFamily="34" charset="0"/>
                <a:cs typeface="Arial" pitchFamily="34" charset="0"/>
              </a:rPr>
              <a:t>Oponent bakalářské práce:	Ing. Jiří Šál</a:t>
            </a:r>
          </a:p>
          <a:p>
            <a:pPr algn="l"/>
            <a:r>
              <a:rPr lang="cs-CZ" sz="2000" dirty="0">
                <a:latin typeface="Arial" pitchFamily="34" charset="0"/>
                <a:cs typeface="Arial" pitchFamily="34" charset="0"/>
              </a:rPr>
              <a:t>České Budějovice, červen 2018</a:t>
            </a:r>
          </a:p>
          <a:p>
            <a:pPr algn="l"/>
            <a:endParaRPr lang="cs-CZ" sz="1700" dirty="0">
              <a:solidFill>
                <a:srgbClr val="FFFFFF"/>
              </a:solidFill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ABCD74B-0095-4020-94B6-5881B685D9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" r="2350"/>
          <a:stretch/>
        </p:blipFill>
        <p:spPr>
          <a:xfrm>
            <a:off x="1392169" y="1295758"/>
            <a:ext cx="1883664" cy="2020824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17771643-592B-43AF-A27B-3287492EB37D}"/>
              </a:ext>
            </a:extLst>
          </p:cNvPr>
          <p:cNvSpPr txBox="1">
            <a:spLocks/>
          </p:cNvSpPr>
          <p:nvPr/>
        </p:nvSpPr>
        <p:spPr>
          <a:xfrm>
            <a:off x="4310743" y="1123405"/>
            <a:ext cx="6489088" cy="30044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Bytový dům – porovnání zděných prvků použitelných pro jeho výstavbu</a:t>
            </a:r>
          </a:p>
          <a:p>
            <a:br>
              <a:rPr lang="cs-CZ" sz="34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</a:br>
            <a:endParaRPr lang="cs-CZ" sz="3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39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id="{87008D65-4C48-4CAB-8600-9F4C427CE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9D286FC8-DD5D-4402-A2C0-8739BDAFEF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CC23917-FA20-4DBD-BA3C-868A3EA84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173B002-A774-402E-8E9D-73E09523F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7"/>
            <a:ext cx="4813072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Energetický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štítek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obálky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budovy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6" name="Obrázek 19" descr="Obsah obrázku snímek obrazovky&#10;&#10;Popis vygenerován s velmi vysokou mírou spolehlivosti">
            <a:extLst>
              <a:ext uri="{FF2B5EF4-FFF2-40B4-BE49-F238E27FC236}">
                <a16:creationId xmlns:a16="http://schemas.microsoft.com/office/drawing/2014/main" id="{41872BB1-00D3-4465-B38F-FA1123896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25"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343400"/>
            <a:ext cx="43891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Obrázek 20">
            <a:extLst>
              <a:ext uri="{FF2B5EF4-FFF2-40B4-BE49-F238E27FC236}">
                <a16:creationId xmlns:a16="http://schemas.microsoft.com/office/drawing/2014/main" id="{2D3C8373-4F69-4D58-BDBC-A4BB2B7CD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6081071" cy="6891880"/>
          </a:xfrm>
          <a:prstGeom prst="rect">
            <a:avLst/>
          </a:prstGeom>
        </p:spPr>
      </p:pic>
      <p:sp>
        <p:nvSpPr>
          <p:cNvPr id="78" name="Zástupný symbol pro obsah 2">
            <a:extLst>
              <a:ext uri="{FF2B5EF4-FFF2-40B4-BE49-F238E27FC236}">
                <a16:creationId xmlns:a16="http://schemas.microsoft.com/office/drawing/2014/main" id="{581CB78C-919D-4B25-8C5E-DA55E23EDEF6}"/>
              </a:ext>
            </a:extLst>
          </p:cNvPr>
          <p:cNvSpPr txBox="1">
            <a:spLocks/>
          </p:cNvSpPr>
          <p:nvPr/>
        </p:nvSpPr>
        <p:spPr>
          <a:xfrm>
            <a:off x="5677676" y="6479173"/>
            <a:ext cx="3013789" cy="4127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Zdroj: vlastní zpracování</a:t>
            </a: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0E040FC9-07BC-4C95-98B1-AFAD1F5683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6081070" cy="6943633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EB815DA0-A4A0-4A30-AE70-8A9EA7C779D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6081070" cy="6911287"/>
          </a:xfrm>
          <a:prstGeom prst="rect">
            <a:avLst/>
          </a:prstGeom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id="{BDADA067-E215-4E2B-B488-3E375BD5D1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" y="0"/>
            <a:ext cx="6081069" cy="6886864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62D60A0F-9171-4757-AACE-311EE13379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7236" y="2538"/>
            <a:ext cx="6125398" cy="6911257"/>
          </a:xfrm>
          <a:prstGeom prst="rect">
            <a:avLst/>
          </a:prstGeom>
        </p:spPr>
      </p:pic>
      <p:pic>
        <p:nvPicPr>
          <p:cNvPr id="52" name="Obrázek 51">
            <a:extLst>
              <a:ext uri="{FF2B5EF4-FFF2-40B4-BE49-F238E27FC236}">
                <a16:creationId xmlns:a16="http://schemas.microsoft.com/office/drawing/2014/main" id="{BCD42902-0575-4B6E-B60E-BA5A8139C35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67234" y="2538"/>
            <a:ext cx="6178166" cy="6995384"/>
          </a:xfrm>
          <a:prstGeom prst="rect">
            <a:avLst/>
          </a:prstGeom>
        </p:spPr>
      </p:pic>
      <p:pic>
        <p:nvPicPr>
          <p:cNvPr id="60" name="Obrázek 59">
            <a:extLst>
              <a:ext uri="{FF2B5EF4-FFF2-40B4-BE49-F238E27FC236}">
                <a16:creationId xmlns:a16="http://schemas.microsoft.com/office/drawing/2014/main" id="{6A14F32C-0685-477F-B11A-B01C956C8F1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70395" y="18651"/>
            <a:ext cx="6153122" cy="6941153"/>
          </a:xfrm>
          <a:prstGeom prst="rect">
            <a:avLst/>
          </a:prstGeom>
        </p:spPr>
      </p:pic>
      <p:graphicFrame>
        <p:nvGraphicFramePr>
          <p:cNvPr id="85" name="Graf 84">
            <a:extLst>
              <a:ext uri="{FF2B5EF4-FFF2-40B4-BE49-F238E27FC236}">
                <a16:creationId xmlns:a16="http://schemas.microsoft.com/office/drawing/2014/main" id="{A92860A8-458C-44D8-A1E7-BA4FC105B3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954257"/>
              </p:ext>
            </p:extLst>
          </p:nvPr>
        </p:nvGraphicFramePr>
        <p:xfrm>
          <a:off x="0" y="1047972"/>
          <a:ext cx="6879311" cy="5330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316929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7F117FFB-7D4E-4D52-B166-D05F95533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703EC7C-6902-4F27-A200-527BA6DDA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181D586-81A0-4798-9D53-7C95E62EC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5252936"/>
            <a:ext cx="10058400" cy="1028715"/>
          </a:xfrm>
        </p:spPr>
        <p:txBody>
          <a:bodyPr>
            <a:normAutofit/>
          </a:bodyPr>
          <a:lstStyle/>
          <a:p>
            <a:pPr algn="ctr"/>
            <a:r>
              <a:rPr lang="cs-CZ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Akustické parametry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4B1C72-351A-4E50-ADCF-6CA38D439A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4906176"/>
            <a:ext cx="12188952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131A31AB-406C-4274-A3A1-245964B0AE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670067"/>
              </p:ext>
            </p:extLst>
          </p:nvPr>
        </p:nvGraphicFramePr>
        <p:xfrm>
          <a:off x="760283" y="289014"/>
          <a:ext cx="11218357" cy="41048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Graf 18">
            <a:extLst>
              <a:ext uri="{FF2B5EF4-FFF2-40B4-BE49-F238E27FC236}">
                <a16:creationId xmlns:a16="http://schemas.microsoft.com/office/drawing/2014/main" id="{D185F6BA-FCC8-4B38-8A54-4419C9ED3F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5018134"/>
              </p:ext>
            </p:extLst>
          </p:nvPr>
        </p:nvGraphicFramePr>
        <p:xfrm>
          <a:off x="1162176" y="409794"/>
          <a:ext cx="10681794" cy="4325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Zástupný symbol pro obsah 2">
            <a:extLst>
              <a:ext uri="{FF2B5EF4-FFF2-40B4-BE49-F238E27FC236}">
                <a16:creationId xmlns:a16="http://schemas.microsoft.com/office/drawing/2014/main" id="{302352E9-5E69-4731-83DF-76B898D7DF49}"/>
              </a:ext>
            </a:extLst>
          </p:cNvPr>
          <p:cNvSpPr txBox="1">
            <a:spLocks/>
          </p:cNvSpPr>
          <p:nvPr/>
        </p:nvSpPr>
        <p:spPr>
          <a:xfrm>
            <a:off x="167055" y="4986059"/>
            <a:ext cx="3013789" cy="4127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Zdroj: vlastní zpracování</a:t>
            </a:r>
          </a:p>
        </p:txBody>
      </p:sp>
      <p:sp>
        <p:nvSpPr>
          <p:cNvPr id="21" name="Zástupný symbol pro obsah 2">
            <a:extLst>
              <a:ext uri="{FF2B5EF4-FFF2-40B4-BE49-F238E27FC236}">
                <a16:creationId xmlns:a16="http://schemas.microsoft.com/office/drawing/2014/main" id="{54CCD611-FEB0-4301-BE2B-4B2BD090B629}"/>
              </a:ext>
            </a:extLst>
          </p:cNvPr>
          <p:cNvSpPr txBox="1">
            <a:spLocks/>
          </p:cNvSpPr>
          <p:nvPr/>
        </p:nvSpPr>
        <p:spPr>
          <a:xfrm>
            <a:off x="8477794" y="4970185"/>
            <a:ext cx="3712665" cy="188781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Dle normy ČSN 730532  obvodový plášť </a:t>
            </a:r>
          </a:p>
          <a:p>
            <a:pPr lvl="3"/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R´w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40 dB</a:t>
            </a: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Zástupný symbol pro obsah 2">
            <a:extLst>
              <a:ext uri="{FF2B5EF4-FFF2-40B4-BE49-F238E27FC236}">
                <a16:creationId xmlns:a16="http://schemas.microsoft.com/office/drawing/2014/main" id="{31E8DB8A-1E7E-4B24-BD0C-0387923FE2C4}"/>
              </a:ext>
            </a:extLst>
          </p:cNvPr>
          <p:cNvSpPr txBox="1">
            <a:spLocks/>
          </p:cNvSpPr>
          <p:nvPr/>
        </p:nvSpPr>
        <p:spPr>
          <a:xfrm>
            <a:off x="8123556" y="4937125"/>
            <a:ext cx="4066903" cy="21856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Dle normy ČSN 730532 – </a:t>
            </a:r>
          </a:p>
          <a:p>
            <a:pPr lvl="3"/>
            <a:r>
              <a:rPr lang="cs-CZ" sz="2000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Mezibytové</a:t>
            </a:r>
            <a:r>
              <a:rPr lang="cs-CZ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dělící stěny 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pPr marL="566928" lvl="3" indent="0">
              <a:buNone/>
            </a:pP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R´w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53 dB,</a:t>
            </a:r>
          </a:p>
          <a:p>
            <a:pPr lvl="3"/>
            <a:r>
              <a:rPr lang="cs-CZ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příčky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R´w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42 dB </a:t>
            </a:r>
          </a:p>
          <a:p>
            <a:pPr lvl="3"/>
            <a:r>
              <a:rPr lang="cs-CZ" sz="20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dvojité stěny </a:t>
            </a:r>
            <a:r>
              <a:rPr lang="cs-CZ" sz="2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R´w</a:t>
            </a:r>
            <a:r>
              <a:rPr lang="cs-CZ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62 dB</a:t>
            </a:r>
            <a:r>
              <a:rPr lang="cs-CZ" dirty="0"/>
              <a:t>. </a:t>
            </a:r>
            <a:endParaRPr lang="cs-CZ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744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19" grpId="0">
        <p:bldAsOne/>
      </p:bldGraphic>
      <p:bldP spid="21" grpId="0"/>
      <p:bldP spid="2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CF5D18-DAEE-4C1D-8BE2-21DBCC43B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Finanční náročnost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0D573E2B-2581-4D34-A0D8-0878E7BFB5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8749761"/>
              </p:ext>
            </p:extLst>
          </p:nvPr>
        </p:nvGraphicFramePr>
        <p:xfrm>
          <a:off x="496389" y="2037806"/>
          <a:ext cx="10658974" cy="3846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8D2D8C8A-91DA-4835-89AE-728EC750DD1E}"/>
              </a:ext>
            </a:extLst>
          </p:cNvPr>
          <p:cNvSpPr txBox="1">
            <a:spLocks/>
          </p:cNvSpPr>
          <p:nvPr/>
        </p:nvSpPr>
        <p:spPr>
          <a:xfrm>
            <a:off x="95754" y="6365043"/>
            <a:ext cx="3013789" cy="4127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Zdroj: vlastní zpracování</a:t>
            </a:r>
          </a:p>
        </p:txBody>
      </p:sp>
    </p:spTree>
    <p:extLst>
      <p:ext uri="{BB962C8B-B14F-4D97-AF65-F5344CB8AC3E}">
        <p14:creationId xmlns:p14="http://schemas.microsoft.com/office/powerpoint/2010/main" val="26036620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BFC61B-1AE4-48B9-8F65-490D8EB59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Vyhodnocení obvodového pláště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6103ED79-66AA-42AB-88AD-43BD0A71BF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8904019"/>
              </p:ext>
            </p:extLst>
          </p:nvPr>
        </p:nvGraphicFramePr>
        <p:xfrm>
          <a:off x="838200" y="1916061"/>
          <a:ext cx="10996749" cy="285188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217126">
                  <a:extLst>
                    <a:ext uri="{9D8B030D-6E8A-4147-A177-3AD203B41FA5}">
                      <a16:colId xmlns:a16="http://schemas.microsoft.com/office/drawing/2014/main" val="2712910232"/>
                    </a:ext>
                  </a:extLst>
                </a:gridCol>
                <a:gridCol w="966651">
                  <a:extLst>
                    <a:ext uri="{9D8B030D-6E8A-4147-A177-3AD203B41FA5}">
                      <a16:colId xmlns:a16="http://schemas.microsoft.com/office/drawing/2014/main" val="3542355278"/>
                    </a:ext>
                  </a:extLst>
                </a:gridCol>
                <a:gridCol w="809897">
                  <a:extLst>
                    <a:ext uri="{9D8B030D-6E8A-4147-A177-3AD203B41FA5}">
                      <a16:colId xmlns:a16="http://schemas.microsoft.com/office/drawing/2014/main" val="1352954905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3249993518"/>
                    </a:ext>
                  </a:extLst>
                </a:gridCol>
                <a:gridCol w="857803">
                  <a:extLst>
                    <a:ext uri="{9D8B030D-6E8A-4147-A177-3AD203B41FA5}">
                      <a16:colId xmlns:a16="http://schemas.microsoft.com/office/drawing/2014/main" val="3501202293"/>
                    </a:ext>
                  </a:extLst>
                </a:gridCol>
                <a:gridCol w="815350">
                  <a:extLst>
                    <a:ext uri="{9D8B030D-6E8A-4147-A177-3AD203B41FA5}">
                      <a16:colId xmlns:a16="http://schemas.microsoft.com/office/drawing/2014/main" val="1876360342"/>
                    </a:ext>
                  </a:extLst>
                </a:gridCol>
                <a:gridCol w="794708">
                  <a:extLst>
                    <a:ext uri="{9D8B030D-6E8A-4147-A177-3AD203B41FA5}">
                      <a16:colId xmlns:a16="http://schemas.microsoft.com/office/drawing/2014/main" val="1883766109"/>
                    </a:ext>
                  </a:extLst>
                </a:gridCol>
                <a:gridCol w="774066">
                  <a:extLst>
                    <a:ext uri="{9D8B030D-6E8A-4147-A177-3AD203B41FA5}">
                      <a16:colId xmlns:a16="http://schemas.microsoft.com/office/drawing/2014/main" val="1363654626"/>
                    </a:ext>
                  </a:extLst>
                </a:gridCol>
                <a:gridCol w="938188">
                  <a:extLst>
                    <a:ext uri="{9D8B030D-6E8A-4147-A177-3AD203B41FA5}">
                      <a16:colId xmlns:a16="http://schemas.microsoft.com/office/drawing/2014/main" val="90768810"/>
                    </a:ext>
                  </a:extLst>
                </a:gridCol>
              </a:tblGrid>
              <a:tr h="540746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solidFill>
                            <a:srgbClr val="92D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 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01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 02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 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 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276404"/>
                  </a:ext>
                </a:extLst>
              </a:tr>
              <a:tr h="577784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Tepelně-technické parametry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8017597"/>
                  </a:ext>
                </a:extLst>
              </a:tr>
              <a:tr h="577784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Energetický štítek obálky budovy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7382878"/>
                  </a:ext>
                </a:extLst>
              </a:tr>
              <a:tr h="577784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Akustické parametry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409453"/>
                  </a:ext>
                </a:extLst>
              </a:tr>
              <a:tr h="577784">
                <a:tc>
                  <a:txBody>
                    <a:bodyPr/>
                    <a:lstStyle/>
                    <a:p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Finanční náročnost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7323257"/>
                  </a:ext>
                </a:extLst>
              </a:tr>
            </a:tbl>
          </a:graphicData>
        </a:graphic>
      </p:graphicFrame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60A531F4-93C4-44BA-BD9C-AE0376FB1FF1}"/>
              </a:ext>
            </a:extLst>
          </p:cNvPr>
          <p:cNvSpPr txBox="1">
            <a:spLocks/>
          </p:cNvSpPr>
          <p:nvPr/>
        </p:nvSpPr>
        <p:spPr>
          <a:xfrm>
            <a:off x="-117334" y="6365043"/>
            <a:ext cx="3013789" cy="4127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Zdroj: vlastní zpracování</a:t>
            </a:r>
          </a:p>
        </p:txBody>
      </p:sp>
    </p:spTree>
    <p:extLst>
      <p:ext uri="{BB962C8B-B14F-4D97-AF65-F5344CB8AC3E}">
        <p14:creationId xmlns:p14="http://schemas.microsoft.com/office/powerpoint/2010/main" val="1208669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368449-C490-4554-9CBE-D592F6F9F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Vyhodnocení vnitřních dělících stěn</a:t>
            </a:r>
            <a:endParaRPr lang="cs-CZ" sz="4000" dirty="0"/>
          </a:p>
        </p:txBody>
      </p:sp>
      <p:graphicFrame>
        <p:nvGraphicFramePr>
          <p:cNvPr id="6" name="Zástupný symbol pro obsah 5">
            <a:extLst>
              <a:ext uri="{FF2B5EF4-FFF2-40B4-BE49-F238E27FC236}">
                <a16:creationId xmlns:a16="http://schemas.microsoft.com/office/drawing/2014/main" id="{B93091E5-265C-4B19-96C8-A125B3C664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9665138"/>
              </p:ext>
            </p:extLst>
          </p:nvPr>
        </p:nvGraphicFramePr>
        <p:xfrm>
          <a:off x="431073" y="1846265"/>
          <a:ext cx="11469188" cy="22498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828581">
                  <a:extLst>
                    <a:ext uri="{9D8B030D-6E8A-4147-A177-3AD203B41FA5}">
                      <a16:colId xmlns:a16="http://schemas.microsoft.com/office/drawing/2014/main" val="4272593417"/>
                    </a:ext>
                  </a:extLst>
                </a:gridCol>
                <a:gridCol w="1669571">
                  <a:extLst>
                    <a:ext uri="{9D8B030D-6E8A-4147-A177-3AD203B41FA5}">
                      <a16:colId xmlns:a16="http://schemas.microsoft.com/office/drawing/2014/main" val="1119070995"/>
                    </a:ext>
                  </a:extLst>
                </a:gridCol>
                <a:gridCol w="1714694">
                  <a:extLst>
                    <a:ext uri="{9D8B030D-6E8A-4147-A177-3AD203B41FA5}">
                      <a16:colId xmlns:a16="http://schemas.microsoft.com/office/drawing/2014/main" val="2434266159"/>
                    </a:ext>
                  </a:extLst>
                </a:gridCol>
                <a:gridCol w="1684612">
                  <a:extLst>
                    <a:ext uri="{9D8B030D-6E8A-4147-A177-3AD203B41FA5}">
                      <a16:colId xmlns:a16="http://schemas.microsoft.com/office/drawing/2014/main" val="811667353"/>
                    </a:ext>
                  </a:extLst>
                </a:gridCol>
                <a:gridCol w="1571730">
                  <a:extLst>
                    <a:ext uri="{9D8B030D-6E8A-4147-A177-3AD203B41FA5}">
                      <a16:colId xmlns:a16="http://schemas.microsoft.com/office/drawing/2014/main" val="3096333229"/>
                    </a:ext>
                  </a:extLst>
                </a:gridCol>
              </a:tblGrid>
              <a:tr h="377234">
                <a:tc>
                  <a:txBody>
                    <a:bodyPr/>
                    <a:lstStyle/>
                    <a:p>
                      <a:endParaRPr lang="cs-CZ" sz="2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2358752"/>
                  </a:ext>
                </a:extLst>
              </a:tr>
              <a:tr h="538295">
                <a:tc>
                  <a:txBody>
                    <a:bodyPr/>
                    <a:lstStyle/>
                    <a:p>
                      <a:r>
                        <a:rPr lang="cs-CZ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03 - </a:t>
                      </a:r>
                      <a:r>
                        <a:rPr lang="cs-CZ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Mezibytová</a:t>
                      </a:r>
                      <a:r>
                        <a:rPr lang="cs-CZ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dělící stěna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5601763"/>
                  </a:ext>
                </a:extLst>
              </a:tr>
              <a:tr h="631324">
                <a:tc>
                  <a:txBody>
                    <a:bodyPr/>
                    <a:lstStyle/>
                    <a:p>
                      <a:r>
                        <a:rPr lang="cs-CZ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04 - Příčka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2711026"/>
                  </a:ext>
                </a:extLst>
              </a:tr>
              <a:tr h="653509">
                <a:tc>
                  <a:txBody>
                    <a:bodyPr/>
                    <a:lstStyle/>
                    <a:p>
                      <a:r>
                        <a:rPr lang="cs-CZ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05 - Dvojitá stěna určena pro výtah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0323587"/>
                  </a:ext>
                </a:extLst>
              </a:tr>
            </a:tbl>
          </a:graphicData>
        </a:graphic>
      </p:graphicFrame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9EFE59FB-9425-4A2F-9158-E531C46C6244}"/>
              </a:ext>
            </a:extLst>
          </p:cNvPr>
          <p:cNvSpPr txBox="1">
            <a:spLocks/>
          </p:cNvSpPr>
          <p:nvPr/>
        </p:nvSpPr>
        <p:spPr>
          <a:xfrm>
            <a:off x="-203059" y="6365043"/>
            <a:ext cx="3013789" cy="4127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Zdroj: vlastní zpracování</a:t>
            </a:r>
          </a:p>
        </p:txBody>
      </p:sp>
    </p:spTree>
    <p:extLst>
      <p:ext uri="{BB962C8B-B14F-4D97-AF65-F5344CB8AC3E}">
        <p14:creationId xmlns:p14="http://schemas.microsoft.com/office/powerpoint/2010/main" val="34805580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1D1210-3BD3-4C6E-AD1B-07BFB5ABD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4947F56-9DBB-4FF9-ABF2-5B7B3C7B5F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6E21A4B-9996-44C9-AE8B-9B156A6CD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AA95A4F-6851-483E-8C86-31AA85F75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DCD6188-1BFA-45CF-A157-CB7C5DC446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2855548"/>
            <a:ext cx="3401961" cy="14695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>
                <a:solidFill>
                  <a:schemeClr val="tx1">
                    <a:lumMod val="85000"/>
                    <a:lumOff val="15000"/>
                  </a:schemeClr>
                </a:solidFill>
              </a:rPr>
              <a:t>Studie BD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E67B80F-DC96-4AB3-BCAC-07B698F6F6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D102C23A-5B68-4151-A35E-69055BD51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16C535E-8900-4C12-9B34-681C17AD54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084588F-66B9-4FF7-A327-39F885D846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11" y="789432"/>
            <a:ext cx="7390505" cy="4755452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4041C34-7485-4EC7-9043-EC3A0438C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8" y="336181"/>
            <a:ext cx="7984969" cy="562957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989886E-C607-4AE7-A438-620CF7BE15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14" y="379124"/>
            <a:ext cx="7961788" cy="585425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4CD3CD7-F86D-45A2-A942-B8BEA3A2E4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8" y="321992"/>
            <a:ext cx="7965211" cy="614381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61FE1867-F4DB-4144-984E-25D4FA7233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01" y="325751"/>
            <a:ext cx="8073350" cy="5961992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1EA13621-711C-429C-AB11-A245F6C697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537" y="420867"/>
            <a:ext cx="5325406" cy="4324390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4E5A9C68-37E7-4265-BE5A-5472953F529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9794" y="1515772"/>
            <a:ext cx="7390505" cy="4770981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13C623E1-4E01-4266-88D1-FD1147D40F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58138" y="200025"/>
            <a:ext cx="10210800" cy="6457950"/>
          </a:xfrm>
          <a:prstGeom prst="rect">
            <a:avLst/>
          </a:prstGeom>
        </p:spPr>
      </p:pic>
      <p:sp>
        <p:nvSpPr>
          <p:cNvPr id="20" name="Zástupný symbol pro obsah 2">
            <a:extLst>
              <a:ext uri="{FF2B5EF4-FFF2-40B4-BE49-F238E27FC236}">
                <a16:creationId xmlns:a16="http://schemas.microsoft.com/office/drawing/2014/main" id="{495D7D63-9F82-43B9-8172-44A4F10C1A5F}"/>
              </a:ext>
            </a:extLst>
          </p:cNvPr>
          <p:cNvSpPr txBox="1">
            <a:spLocks/>
          </p:cNvSpPr>
          <p:nvPr/>
        </p:nvSpPr>
        <p:spPr>
          <a:xfrm>
            <a:off x="7657659" y="466248"/>
            <a:ext cx="3013789" cy="4127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928" lvl="3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1. NP</a:t>
            </a:r>
          </a:p>
        </p:txBody>
      </p:sp>
      <p:sp>
        <p:nvSpPr>
          <p:cNvPr id="22" name="Zástupný symbol pro obsah 2">
            <a:extLst>
              <a:ext uri="{FF2B5EF4-FFF2-40B4-BE49-F238E27FC236}">
                <a16:creationId xmlns:a16="http://schemas.microsoft.com/office/drawing/2014/main" id="{A589078B-E137-4C62-BE6B-3A1AEDCB4767}"/>
              </a:ext>
            </a:extLst>
          </p:cNvPr>
          <p:cNvSpPr txBox="1">
            <a:spLocks/>
          </p:cNvSpPr>
          <p:nvPr/>
        </p:nvSpPr>
        <p:spPr>
          <a:xfrm>
            <a:off x="7657659" y="480897"/>
            <a:ext cx="3013789" cy="4127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928" lvl="3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2. NP</a:t>
            </a:r>
          </a:p>
        </p:txBody>
      </p:sp>
      <p:sp>
        <p:nvSpPr>
          <p:cNvPr id="23" name="Zástupný symbol pro obsah 2">
            <a:extLst>
              <a:ext uri="{FF2B5EF4-FFF2-40B4-BE49-F238E27FC236}">
                <a16:creationId xmlns:a16="http://schemas.microsoft.com/office/drawing/2014/main" id="{46905020-5F6A-469D-AB6C-FFE3C657A32C}"/>
              </a:ext>
            </a:extLst>
          </p:cNvPr>
          <p:cNvSpPr txBox="1">
            <a:spLocks/>
          </p:cNvSpPr>
          <p:nvPr/>
        </p:nvSpPr>
        <p:spPr>
          <a:xfrm>
            <a:off x="7682777" y="489534"/>
            <a:ext cx="3013789" cy="4127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928" lvl="3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3. NP</a:t>
            </a:r>
          </a:p>
        </p:txBody>
      </p:sp>
      <p:sp>
        <p:nvSpPr>
          <p:cNvPr id="24" name="Zástupný symbol pro obsah 2">
            <a:extLst>
              <a:ext uri="{FF2B5EF4-FFF2-40B4-BE49-F238E27FC236}">
                <a16:creationId xmlns:a16="http://schemas.microsoft.com/office/drawing/2014/main" id="{4669BEAA-3832-4568-AEE5-10488F9F3567}"/>
              </a:ext>
            </a:extLst>
          </p:cNvPr>
          <p:cNvSpPr txBox="1">
            <a:spLocks/>
          </p:cNvSpPr>
          <p:nvPr/>
        </p:nvSpPr>
        <p:spPr>
          <a:xfrm>
            <a:off x="7675005" y="459676"/>
            <a:ext cx="3013789" cy="4127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928" lvl="3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4. NP</a:t>
            </a:r>
          </a:p>
        </p:txBody>
      </p:sp>
      <p:sp>
        <p:nvSpPr>
          <p:cNvPr id="25" name="Zástupný symbol pro obsah 2">
            <a:extLst>
              <a:ext uri="{FF2B5EF4-FFF2-40B4-BE49-F238E27FC236}">
                <a16:creationId xmlns:a16="http://schemas.microsoft.com/office/drawing/2014/main" id="{20CA00EF-403E-4791-A707-F5C69A085D87}"/>
              </a:ext>
            </a:extLst>
          </p:cNvPr>
          <p:cNvSpPr txBox="1">
            <a:spLocks/>
          </p:cNvSpPr>
          <p:nvPr/>
        </p:nvSpPr>
        <p:spPr>
          <a:xfrm>
            <a:off x="5373312" y="739085"/>
            <a:ext cx="3013789" cy="4127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928" lvl="3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ŘEZ A-A</a:t>
            </a:r>
          </a:p>
        </p:txBody>
      </p:sp>
      <p:sp>
        <p:nvSpPr>
          <p:cNvPr id="26" name="Zástupný symbol pro obsah 2">
            <a:extLst>
              <a:ext uri="{FF2B5EF4-FFF2-40B4-BE49-F238E27FC236}">
                <a16:creationId xmlns:a16="http://schemas.microsoft.com/office/drawing/2014/main" id="{0561BBD3-B870-4E67-90ED-36691E567DC3}"/>
              </a:ext>
            </a:extLst>
          </p:cNvPr>
          <p:cNvSpPr txBox="1">
            <a:spLocks/>
          </p:cNvSpPr>
          <p:nvPr/>
        </p:nvSpPr>
        <p:spPr>
          <a:xfrm>
            <a:off x="492667" y="1987341"/>
            <a:ext cx="3013789" cy="4127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6928" lvl="3" indent="0">
              <a:buNone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ŘEZ B-B</a:t>
            </a:r>
          </a:p>
        </p:txBody>
      </p:sp>
    </p:spTree>
    <p:extLst>
      <p:ext uri="{BB962C8B-B14F-4D97-AF65-F5344CB8AC3E}">
        <p14:creationId xmlns:p14="http://schemas.microsoft.com/office/powerpoint/2010/main" val="221715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F66FFF-3E43-4E85-BDBA-5ABD2A80E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Doplňující dotazy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E3F33CD-1E42-4EE6-8369-6D4ED2EED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Jaké detaily by bylo vhodné doplnit, aby potenciální zhotovitel měl      představu o navrženém řešení obvodových stěn, vnitřních stěn a dělících stěn mezi pokoji v bytě.</a:t>
            </a:r>
          </a:p>
        </p:txBody>
      </p:sp>
    </p:spTree>
    <p:extLst>
      <p:ext uri="{BB962C8B-B14F-4D97-AF65-F5344CB8AC3E}">
        <p14:creationId xmlns:p14="http://schemas.microsoft.com/office/powerpoint/2010/main" val="1890531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0D40CB-5825-4F53-BA16-B05D8FB64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8810" y="513584"/>
            <a:ext cx="10058400" cy="725378"/>
          </a:xfrm>
        </p:spPr>
        <p:txBody>
          <a:bodyPr/>
          <a:lstStyle/>
          <a:p>
            <a:r>
              <a:rPr lang="cs-CZ" dirty="0"/>
              <a:t>Obvodová stěna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9072EA7-6B6E-4F15-803B-6ED3EA07B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339968"/>
            <a:ext cx="10058400" cy="440266"/>
          </a:xfrm>
        </p:spPr>
        <p:txBody>
          <a:bodyPr/>
          <a:lstStyle/>
          <a:p>
            <a:r>
              <a:rPr lang="cs-CZ" dirty="0" err="1"/>
              <a:t>Porotherm</a:t>
            </a:r>
            <a:r>
              <a:rPr lang="cs-CZ" dirty="0"/>
              <a:t> 50 T </a:t>
            </a:r>
            <a:r>
              <a:rPr lang="cs-CZ" dirty="0" err="1"/>
              <a:t>Profi</a:t>
            </a:r>
            <a:r>
              <a:rPr lang="cs-CZ" dirty="0"/>
              <a:t> </a:t>
            </a:r>
            <a:r>
              <a:rPr lang="cs-CZ" dirty="0" err="1"/>
              <a:t>Dryfix</a:t>
            </a:r>
            <a:endParaRPr lang="cs-CZ" dirty="0"/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D54D22EB-57EC-49F2-9DBB-F233817785B8}"/>
              </a:ext>
            </a:extLst>
          </p:cNvPr>
          <p:cNvSpPr txBox="1">
            <a:spLocks/>
          </p:cNvSpPr>
          <p:nvPr/>
        </p:nvSpPr>
        <p:spPr>
          <a:xfrm>
            <a:off x="1097280" y="2286000"/>
            <a:ext cx="10058400" cy="7429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Rozměry (248x500x249)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FDFF2C59-258D-4B0C-9886-951239E56543}"/>
              </a:ext>
            </a:extLst>
          </p:cNvPr>
          <p:cNvSpPr txBox="1">
            <a:spLocks/>
          </p:cNvSpPr>
          <p:nvPr/>
        </p:nvSpPr>
        <p:spPr>
          <a:xfrm>
            <a:off x="143379" y="6445293"/>
            <a:ext cx="3013789" cy="4127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Zdroj: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Wienerberer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2017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7EC83FA5-5F10-4F2D-96CC-98F3667FA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407" y="2836885"/>
            <a:ext cx="5408603" cy="317182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AD4F37C-9048-4ABF-BCA0-55D26E936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4225" y="1743875"/>
            <a:ext cx="4933950" cy="461163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8C716205-A82B-432A-98E5-9F08EBD892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1" y="2322359"/>
            <a:ext cx="6429568" cy="3838805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9344415-3CCD-43B6-BA32-F91ABB98C9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8366" y="2322358"/>
            <a:ext cx="5197366" cy="3838805"/>
          </a:xfrm>
          <a:prstGeom prst="rect">
            <a:avLst/>
          </a:prstGeom>
        </p:spPr>
      </p:pic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763C7089-1599-4381-87F2-4F826F9C8392}"/>
              </a:ext>
            </a:extLst>
          </p:cNvPr>
          <p:cNvSpPr txBox="1">
            <a:spLocks/>
          </p:cNvSpPr>
          <p:nvPr/>
        </p:nvSpPr>
        <p:spPr>
          <a:xfrm>
            <a:off x="300800" y="1871914"/>
            <a:ext cx="4196207" cy="41270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Detail – Založení vnější stěny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128254AD-6262-4497-B1A4-88E86930565E}"/>
              </a:ext>
            </a:extLst>
          </p:cNvPr>
          <p:cNvSpPr txBox="1">
            <a:spLocks/>
          </p:cNvSpPr>
          <p:nvPr/>
        </p:nvSpPr>
        <p:spPr>
          <a:xfrm>
            <a:off x="5709793" y="1858742"/>
            <a:ext cx="4196207" cy="41270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Detail – Práh dveří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A0ED6B6D-61F8-471C-9024-1775400EAA1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5579" y="2843759"/>
            <a:ext cx="6357321" cy="3061828"/>
          </a:xfrm>
          <a:prstGeom prst="rect">
            <a:avLst/>
          </a:prstGeom>
        </p:spPr>
      </p:pic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3E8D48A3-9195-476B-A9D3-FD87D03404BC}"/>
              </a:ext>
            </a:extLst>
          </p:cNvPr>
          <p:cNvSpPr txBox="1">
            <a:spLocks/>
          </p:cNvSpPr>
          <p:nvPr/>
        </p:nvSpPr>
        <p:spPr>
          <a:xfrm>
            <a:off x="3823335" y="1888927"/>
            <a:ext cx="4196207" cy="41270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Detail – Ostění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31221321-DC31-4B51-8F9D-DBF9CBF710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8806" y="2809874"/>
            <a:ext cx="5908469" cy="3110958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513478FA-7624-4498-AF8F-E093A206666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3885" y="2871994"/>
            <a:ext cx="6695185" cy="2962258"/>
          </a:xfrm>
          <a:prstGeom prst="rect">
            <a:avLst/>
          </a:prstGeom>
        </p:spPr>
      </p:pic>
      <p:sp>
        <p:nvSpPr>
          <p:cNvPr id="19" name="Zástupný symbol pro obsah 2">
            <a:extLst>
              <a:ext uri="{FF2B5EF4-FFF2-40B4-BE49-F238E27FC236}">
                <a16:creationId xmlns:a16="http://schemas.microsoft.com/office/drawing/2014/main" id="{614CCEBA-5259-43CA-A3A0-437C88DBDE37}"/>
              </a:ext>
            </a:extLst>
          </p:cNvPr>
          <p:cNvSpPr txBox="1">
            <a:spLocks/>
          </p:cNvSpPr>
          <p:nvPr/>
        </p:nvSpPr>
        <p:spPr>
          <a:xfrm>
            <a:off x="3818128" y="1891129"/>
            <a:ext cx="4196207" cy="41270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Detail – Parapet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C754B0A0-F4E7-4B85-AC8B-749D66FFB12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18817" y="2839692"/>
            <a:ext cx="5888567" cy="2962258"/>
          </a:xfrm>
          <a:prstGeom prst="rect">
            <a:avLst/>
          </a:prstGeom>
        </p:spPr>
      </p:pic>
      <p:sp>
        <p:nvSpPr>
          <p:cNvPr id="21" name="Zástupný symbol pro obsah 2">
            <a:extLst>
              <a:ext uri="{FF2B5EF4-FFF2-40B4-BE49-F238E27FC236}">
                <a16:creationId xmlns:a16="http://schemas.microsoft.com/office/drawing/2014/main" id="{5B636172-098B-4066-A0AE-84B08481A69F}"/>
              </a:ext>
            </a:extLst>
          </p:cNvPr>
          <p:cNvSpPr txBox="1">
            <a:spLocks/>
          </p:cNvSpPr>
          <p:nvPr/>
        </p:nvSpPr>
        <p:spPr>
          <a:xfrm>
            <a:off x="3828542" y="1907280"/>
            <a:ext cx="4196207" cy="41270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Detail – Nadpraží</a:t>
            </a:r>
          </a:p>
          <a:p>
            <a:pPr lvl="3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6606FCAA-2B4E-48BB-8EDB-7B2547C353A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89119" y="2253073"/>
            <a:ext cx="5379110" cy="4091343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3C50EE8E-C95E-4038-968F-8D1704ED9E6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7350" y="2190653"/>
            <a:ext cx="4790000" cy="4004186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0657623F-E636-441F-A767-75D7670489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26480" y="2209247"/>
            <a:ext cx="4708624" cy="412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0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3" grpId="1"/>
      <p:bldP spid="14" grpId="0"/>
      <p:bldP spid="14" grpId="1"/>
      <p:bldP spid="16" grpId="0"/>
      <p:bldP spid="16" grpId="1"/>
      <p:bldP spid="16" grpId="2"/>
      <p:bldP spid="19" grpId="0"/>
      <p:bldP spid="19" grpId="1"/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8A277F-F8EA-42CC-80AD-502C4CC44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42121"/>
          </a:xfrm>
        </p:spPr>
        <p:txBody>
          <a:bodyPr>
            <a:normAutofit/>
          </a:bodyPr>
          <a:lstStyle/>
          <a:p>
            <a:r>
              <a:rPr lang="cs-CZ" sz="4000" dirty="0" err="1">
                <a:latin typeface="Arial" panose="020B0604020202020204" pitchFamily="34" charset="0"/>
                <a:cs typeface="Arial" panose="020B0604020202020204" pitchFamily="34" charset="0"/>
              </a:rPr>
              <a:t>Mezibytová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stěna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07F730F1-BE9C-4F31-B889-CCA56ECB2C49}"/>
              </a:ext>
            </a:extLst>
          </p:cNvPr>
          <p:cNvSpPr txBox="1">
            <a:spLocks/>
          </p:cNvSpPr>
          <p:nvPr/>
        </p:nvSpPr>
        <p:spPr>
          <a:xfrm>
            <a:off x="1097280" y="1339968"/>
            <a:ext cx="10058400" cy="4402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Porotherm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25 AKU Z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61711833-30D7-4A74-AAC6-B81080DA54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8193" y="2368555"/>
            <a:ext cx="1943100" cy="1895475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24D01A6-CBBE-4D58-9353-D2787E75A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2217" y="2368555"/>
            <a:ext cx="3852862" cy="4047719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2A0893CE-3DB1-4F04-A86E-18D96A910C49}"/>
              </a:ext>
            </a:extLst>
          </p:cNvPr>
          <p:cNvSpPr txBox="1">
            <a:spLocks/>
          </p:cNvSpPr>
          <p:nvPr/>
        </p:nvSpPr>
        <p:spPr>
          <a:xfrm>
            <a:off x="143379" y="6445293"/>
            <a:ext cx="3013789" cy="4127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Zdroj: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Wienerberer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2017</a:t>
            </a:r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F8210E97-8B6A-4C5B-BCFF-AB4A44EDD523}"/>
              </a:ext>
            </a:extLst>
          </p:cNvPr>
          <p:cNvSpPr txBox="1">
            <a:spLocks/>
          </p:cNvSpPr>
          <p:nvPr/>
        </p:nvSpPr>
        <p:spPr>
          <a:xfrm>
            <a:off x="1066800" y="1817046"/>
            <a:ext cx="10058400" cy="4402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Rozměry (330x250x238)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265E7303-CB10-4C78-8EBF-D3FA39D76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171" y="-19135"/>
            <a:ext cx="5156450" cy="646442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FBA16346-8F41-4AA2-9C60-A7F54C1D81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9609" y="2368555"/>
            <a:ext cx="3524250" cy="3495675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29F5109D-9F03-46AD-AFC5-9A23BA5D49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8520" y="2379699"/>
            <a:ext cx="5505450" cy="3429000"/>
          </a:xfrm>
          <a:prstGeom prst="rect">
            <a:avLst/>
          </a:prstGeom>
        </p:spPr>
      </p:pic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7455FB9A-FBF7-43B6-BCB3-39C66CFA5143}"/>
              </a:ext>
            </a:extLst>
          </p:cNvPr>
          <p:cNvSpPr txBox="1">
            <a:spLocks/>
          </p:cNvSpPr>
          <p:nvPr/>
        </p:nvSpPr>
        <p:spPr>
          <a:xfrm>
            <a:off x="4206903" y="1850666"/>
            <a:ext cx="3410566" cy="4402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Tuhé napojení</a:t>
            </a:r>
          </a:p>
        </p:txBody>
      </p:sp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D3DE66C7-B596-42D5-8CA4-10AF738C82C9}"/>
              </a:ext>
            </a:extLst>
          </p:cNvPr>
          <p:cNvSpPr txBox="1">
            <a:spLocks/>
          </p:cNvSpPr>
          <p:nvPr/>
        </p:nvSpPr>
        <p:spPr>
          <a:xfrm>
            <a:off x="3915235" y="1836635"/>
            <a:ext cx="2930133" cy="440266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Přípojení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stěny na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tupo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07F076E8-0591-45FD-A911-039EF114BA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9696" y="2388144"/>
            <a:ext cx="5156451" cy="3818970"/>
          </a:xfrm>
          <a:prstGeom prst="rect">
            <a:avLst/>
          </a:prstGeom>
        </p:spPr>
      </p:pic>
      <p:sp>
        <p:nvSpPr>
          <p:cNvPr id="18" name="Zástupný symbol pro obsah 2">
            <a:extLst>
              <a:ext uri="{FF2B5EF4-FFF2-40B4-BE49-F238E27FC236}">
                <a16:creationId xmlns:a16="http://schemas.microsoft.com/office/drawing/2014/main" id="{7D6C34AD-DD49-47CD-8EFB-6DD2C3072C2A}"/>
              </a:ext>
            </a:extLst>
          </p:cNvPr>
          <p:cNvSpPr txBox="1">
            <a:spLocks/>
          </p:cNvSpPr>
          <p:nvPr/>
        </p:nvSpPr>
        <p:spPr>
          <a:xfrm>
            <a:off x="3666947" y="1845080"/>
            <a:ext cx="10058400" cy="4402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Detail  – připojení stěny ke stropní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kci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5859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5" grpId="1"/>
      <p:bldP spid="16" grpId="0"/>
      <p:bldP spid="16" grpId="1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C8937E6-628E-42A5-9C70-83B0E49D2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9627870" cy="913547"/>
          </a:xfrm>
        </p:spPr>
        <p:txBody>
          <a:bodyPr/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Příčka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1F430AE2-0343-422B-B512-E0DE1F5A08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36399" y="2257312"/>
            <a:ext cx="3074559" cy="196672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B34E4D1-3F17-41CD-8ADA-37059B842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4811" y="2053418"/>
            <a:ext cx="3302889" cy="4495361"/>
          </a:xfrm>
          <a:prstGeom prst="rect">
            <a:avLst/>
          </a:prstGeom>
        </p:spPr>
      </p:pic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DC3E48E6-23DE-49F6-8F9F-6F2BA06773E0}"/>
              </a:ext>
            </a:extLst>
          </p:cNvPr>
          <p:cNvSpPr txBox="1">
            <a:spLocks/>
          </p:cNvSpPr>
          <p:nvPr/>
        </p:nvSpPr>
        <p:spPr>
          <a:xfrm>
            <a:off x="143379" y="6445293"/>
            <a:ext cx="3013789" cy="4127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Zdroj: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Wienerberer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2017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A971A259-1BCD-45A6-831A-4DCC8BA10351}"/>
              </a:ext>
            </a:extLst>
          </p:cNvPr>
          <p:cNvSpPr txBox="1">
            <a:spLocks/>
          </p:cNvSpPr>
          <p:nvPr/>
        </p:nvSpPr>
        <p:spPr>
          <a:xfrm>
            <a:off x="1097280" y="1339968"/>
            <a:ext cx="10058400" cy="4402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Porotherm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11,5 AKU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77E6B0B0-0EBB-4A7F-9D87-4DECF9212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79" y="2294124"/>
            <a:ext cx="5638800" cy="397192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824AC52-A8B0-4C40-8F14-18260E0F0F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2179" y="2307294"/>
            <a:ext cx="6464231" cy="337750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575C112-C3A8-41FF-9AA7-8D8D84AC8C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315" y="2357746"/>
            <a:ext cx="4276725" cy="3276600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C4D5C6F-1531-48F7-813B-79CD3F0F2F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9408" y="2408001"/>
            <a:ext cx="5819775" cy="3524250"/>
          </a:xfrm>
          <a:prstGeom prst="rect">
            <a:avLst/>
          </a:prstGeom>
        </p:spPr>
      </p:pic>
      <p:sp>
        <p:nvSpPr>
          <p:cNvPr id="12" name="Zástupný symbol pro obsah 2">
            <a:extLst>
              <a:ext uri="{FF2B5EF4-FFF2-40B4-BE49-F238E27FC236}">
                <a16:creationId xmlns:a16="http://schemas.microsoft.com/office/drawing/2014/main" id="{7D0C4FE3-FCF4-471D-8A88-04352A1BF598}"/>
              </a:ext>
            </a:extLst>
          </p:cNvPr>
          <p:cNvSpPr txBox="1">
            <a:spLocks/>
          </p:cNvSpPr>
          <p:nvPr/>
        </p:nvSpPr>
        <p:spPr>
          <a:xfrm>
            <a:off x="1066800" y="1817046"/>
            <a:ext cx="10058400" cy="4402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Rozměry (497x115x238)</a:t>
            </a:r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1AAB8584-ACAC-4D5E-A67C-273284B1C052}"/>
              </a:ext>
            </a:extLst>
          </p:cNvPr>
          <p:cNvSpPr txBox="1">
            <a:spLocks/>
          </p:cNvSpPr>
          <p:nvPr/>
        </p:nvSpPr>
        <p:spPr>
          <a:xfrm>
            <a:off x="1066800" y="1823960"/>
            <a:ext cx="10058400" cy="4402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Připojení příčky k nosné stěně</a:t>
            </a:r>
          </a:p>
        </p:txBody>
      </p:sp>
    </p:spTree>
    <p:extLst>
      <p:ext uri="{BB962C8B-B14F-4D97-AF65-F5344CB8AC3E}">
        <p14:creationId xmlns:p14="http://schemas.microsoft.com/office/powerpoint/2010/main" val="1410277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DD8D5A-8A58-46F1-97CC-29EFEF81C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Obsah obhajoby bakalářské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D98A6C0-6B0B-46CB-B124-A89885B12C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Motivace a důvody k řešení daného problému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Textová část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Metodika práce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Navržené varianty obvodového pláště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Navržené varianty vnitřních stěn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Aplikační část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Studie BD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Doplňující dotazy</a:t>
            </a:r>
          </a:p>
        </p:txBody>
      </p:sp>
    </p:spTree>
    <p:extLst>
      <p:ext uri="{BB962C8B-B14F-4D97-AF65-F5344CB8AC3E}">
        <p14:creationId xmlns:p14="http://schemas.microsoft.com/office/powerpoint/2010/main" val="3278326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A99DD7-A76C-43A2-9D2A-45D05D805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07511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Dvojitá stěna určená pro výtah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06BDA3B-8C04-4958-B806-9E7E3DC86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Nevyhověla požadavkům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1560EAC-2C09-4F02-9621-3A07477AEA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36320" y="2252108"/>
            <a:ext cx="5274946" cy="2734383"/>
          </a:xfrm>
          <a:prstGeom prst="rect">
            <a:avLst/>
          </a:prstGeom>
        </p:spPr>
      </p:pic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CAA3686E-EE84-4E93-9798-261EDA09D8BB}"/>
              </a:ext>
            </a:extLst>
          </p:cNvPr>
          <p:cNvSpPr txBox="1">
            <a:spLocks/>
          </p:cNvSpPr>
          <p:nvPr/>
        </p:nvSpPr>
        <p:spPr>
          <a:xfrm>
            <a:off x="143379" y="6445293"/>
            <a:ext cx="3013789" cy="4127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Zdroj: vlastní zpracování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29AB430F-C5C5-4205-BB0B-A73199A4D4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6632297"/>
              </p:ext>
            </p:extLst>
          </p:nvPr>
        </p:nvGraphicFramePr>
        <p:xfrm>
          <a:off x="1036320" y="5120641"/>
          <a:ext cx="9317355" cy="11905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17180">
                  <a:extLst>
                    <a:ext uri="{9D8B030D-6E8A-4147-A177-3AD203B41FA5}">
                      <a16:colId xmlns:a16="http://schemas.microsoft.com/office/drawing/2014/main" val="3803422473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3977949918"/>
                    </a:ext>
                  </a:extLst>
                </a:gridCol>
              </a:tblGrid>
              <a:tr h="4324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Požadavek dle normy ČSN 730532 </a:t>
                      </a:r>
                      <a:r>
                        <a:rPr lang="cs-CZ" sz="18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R´w</a:t>
                      </a:r>
                      <a:r>
                        <a:rPr lang="cs-CZ" sz="1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= 62 dB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R´w</a:t>
                      </a:r>
                      <a:r>
                        <a:rPr lang="cs-CZ" sz="1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527824"/>
                  </a:ext>
                </a:extLst>
              </a:tr>
              <a:tr h="379034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laboratorní hodnota vážené neprůzvučnosti </a:t>
                      </a:r>
                      <a:r>
                        <a:rPr lang="cs-CZ" sz="18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Rw</a:t>
                      </a:r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celé konstrukce</a:t>
                      </a:r>
                      <a:endParaRPr lang="cs-CZ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107688"/>
                  </a:ext>
                </a:extLst>
              </a:tr>
              <a:tr h="379034">
                <a:tc>
                  <a:txBody>
                    <a:bodyPr/>
                    <a:lstStyle/>
                    <a:p>
                      <a:r>
                        <a:rPr lang="cs-C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Zdivo </a:t>
                      </a:r>
                      <a:r>
                        <a:rPr lang="cs-CZ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Porotherm</a:t>
                      </a:r>
                      <a:r>
                        <a:rPr lang="cs-C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19 AKU </a:t>
                      </a:r>
                      <a:r>
                        <a:rPr lang="cs-CZ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Profi</a:t>
                      </a:r>
                      <a:r>
                        <a:rPr lang="cs-C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s-CZ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tl</a:t>
                      </a:r>
                      <a:r>
                        <a:rPr lang="cs-C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190 mm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52(-2,-6)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00239"/>
                  </a:ext>
                </a:extLst>
              </a:tr>
            </a:tbl>
          </a:graphicData>
        </a:graphic>
      </p:graphicFrame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C41967D-D2A8-4B50-B17C-F1297AE46FA2}"/>
              </a:ext>
            </a:extLst>
          </p:cNvPr>
          <p:cNvSpPr txBox="1">
            <a:spLocks/>
          </p:cNvSpPr>
          <p:nvPr/>
        </p:nvSpPr>
        <p:spPr>
          <a:xfrm>
            <a:off x="5562601" y="1294134"/>
            <a:ext cx="3447546" cy="412707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Nová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kce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8A4DE0EC-5484-4D0C-ACF5-926D70FA27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671321"/>
              </p:ext>
            </p:extLst>
          </p:nvPr>
        </p:nvGraphicFramePr>
        <p:xfrm>
          <a:off x="1036320" y="5120641"/>
          <a:ext cx="9317355" cy="11905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917180">
                  <a:extLst>
                    <a:ext uri="{9D8B030D-6E8A-4147-A177-3AD203B41FA5}">
                      <a16:colId xmlns:a16="http://schemas.microsoft.com/office/drawing/2014/main" val="3803422473"/>
                    </a:ext>
                  </a:extLst>
                </a:gridCol>
                <a:gridCol w="1400175">
                  <a:extLst>
                    <a:ext uri="{9D8B030D-6E8A-4147-A177-3AD203B41FA5}">
                      <a16:colId xmlns:a16="http://schemas.microsoft.com/office/drawing/2014/main" val="3977949918"/>
                    </a:ext>
                  </a:extLst>
                </a:gridCol>
              </a:tblGrid>
              <a:tr h="4324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Požadavek dle normy ČSN 730532 </a:t>
                      </a:r>
                      <a:r>
                        <a:rPr lang="cs-CZ" sz="18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R´w</a:t>
                      </a:r>
                      <a:r>
                        <a:rPr lang="cs-CZ" sz="1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= 62 dB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kern="1200" dirty="0" err="1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R´w</a:t>
                      </a:r>
                      <a:r>
                        <a:rPr lang="cs-CZ" sz="1800" b="1" kern="1200" dirty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cs-CZ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527824"/>
                  </a:ext>
                </a:extLst>
              </a:tr>
              <a:tr h="379034">
                <a:tc>
                  <a:txBody>
                    <a:bodyPr/>
                    <a:lstStyle/>
                    <a:p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laboratorní hodnota vážené neprůzvučnosti </a:t>
                      </a:r>
                      <a:r>
                        <a:rPr lang="cs-CZ" sz="1800" b="0" kern="1200" dirty="0" err="1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Rw</a:t>
                      </a:r>
                      <a:r>
                        <a:rPr lang="cs-CZ" sz="18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– celé konstrukce</a:t>
                      </a:r>
                      <a:endParaRPr lang="cs-CZ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8107688"/>
                  </a:ext>
                </a:extLst>
              </a:tr>
              <a:tr h="379034">
                <a:tc>
                  <a:txBody>
                    <a:bodyPr/>
                    <a:lstStyle/>
                    <a:p>
                      <a:r>
                        <a:rPr lang="cs-C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Zdivo </a:t>
                      </a:r>
                      <a:r>
                        <a:rPr lang="cs-CZ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Porotherm</a:t>
                      </a:r>
                      <a:r>
                        <a:rPr lang="cs-C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25 AKU 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56(-2,-7)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00239"/>
                  </a:ext>
                </a:extLst>
              </a:tr>
            </a:tbl>
          </a:graphicData>
        </a:graphic>
      </p:graphicFrame>
      <p:pic>
        <p:nvPicPr>
          <p:cNvPr id="9" name="Obrázek 8">
            <a:extLst>
              <a:ext uri="{FF2B5EF4-FFF2-40B4-BE49-F238E27FC236}">
                <a16:creationId xmlns:a16="http://schemas.microsoft.com/office/drawing/2014/main" id="{14A6F8B5-0624-493B-BAB9-9F5DB4E2C1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" y="1094114"/>
            <a:ext cx="4526281" cy="4023361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7CCF40FF-B9D4-4E2B-BD17-B95612CEC8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1" y="1660258"/>
            <a:ext cx="5943600" cy="1971675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AF2D53A2-A84D-4B27-94E0-91FCB5A370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4997" y="3619299"/>
            <a:ext cx="398145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521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116B7EF-5AA1-4C0C-9362-5EF099435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A5DEC9F-D89D-4C7E-BCBF-491C8A24AF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Marie Sasková 15485</a:t>
            </a:r>
          </a:p>
        </p:txBody>
      </p:sp>
    </p:spTree>
    <p:extLst>
      <p:ext uri="{BB962C8B-B14F-4D97-AF65-F5344CB8AC3E}">
        <p14:creationId xmlns:p14="http://schemas.microsoft.com/office/powerpoint/2010/main" val="2950665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C2595D-5617-486F-8145-2595CE171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Motivace a důvody k řešení daného problému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98CCF4-8941-4577-AEDB-617D76F96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cs-CZ" sz="3200" dirty="0">
              <a:latin typeface="Arial" pitchFamily="34" charset="0"/>
              <a:cs typeface="Arial" pitchFamily="34" charset="0"/>
            </a:endParaRPr>
          </a:p>
          <a:p>
            <a:r>
              <a:rPr lang="cs-CZ" sz="2400" dirty="0">
                <a:latin typeface="Arial" pitchFamily="34" charset="0"/>
                <a:cs typeface="Arial" pitchFamily="34" charset="0"/>
              </a:rPr>
              <a:t>Aktuálnost tématu</a:t>
            </a:r>
          </a:p>
          <a:p>
            <a:endParaRPr lang="cs-CZ" sz="2400" dirty="0">
              <a:latin typeface="Arial" pitchFamily="34" charset="0"/>
              <a:cs typeface="Arial" pitchFamily="34" charset="0"/>
            </a:endParaRPr>
          </a:p>
          <a:p>
            <a:r>
              <a:rPr lang="cs-CZ" sz="2400" dirty="0">
                <a:latin typeface="Arial" pitchFamily="34" charset="0"/>
                <a:cs typeface="Arial" pitchFamily="34" charset="0"/>
              </a:rPr>
              <a:t>Spojitost tématu s praxí</a:t>
            </a:r>
          </a:p>
          <a:p>
            <a:endParaRPr lang="cs-CZ" sz="2400" dirty="0">
              <a:latin typeface="Arial" pitchFamily="34" charset="0"/>
              <a:cs typeface="Arial" pitchFamily="34" charset="0"/>
            </a:endParaRPr>
          </a:p>
          <a:p>
            <a:r>
              <a:rPr lang="cs-CZ" sz="2400" dirty="0">
                <a:latin typeface="Arial" pitchFamily="34" charset="0"/>
                <a:cs typeface="Arial" pitchFamily="34" charset="0"/>
              </a:rPr>
              <a:t>Prohloubení vědomostí v dané problematice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9796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CB9993-475A-42FD-900C-955B91CC2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Cíl práce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209345-7C02-4FBD-A02D-0607EA02C7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904" y="2456561"/>
            <a:ext cx="10515600" cy="1603375"/>
          </a:xfrm>
        </p:spPr>
        <p:txBody>
          <a:bodyPr>
            <a:normAutofit lnSpcReduction="10000"/>
          </a:bodyPr>
          <a:lstStyle/>
          <a:p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„Cílem bakalářské práce je vypracování projektové dokumentace ve fázi studie bytového domu a porovnání zděných prvků použitelných pro jeho výstavbu v celé České Republice. Zpracovat základní přehled konstrukčních a materiálových řešení zděných prvků. Vyhodnotit jednotlivé konstrukční řešení a provést základní cenovou kalkulaci.“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948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707E62-DF8B-4622-A2AE-E137F98E8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3080657" cy="1192370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Textová část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D9724D4-0AE8-41CE-8178-8AFF86EF30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78" y="1790700"/>
            <a:ext cx="4998722" cy="4078394"/>
          </a:xfrm>
        </p:spPr>
        <p:txBody>
          <a:bodyPr>
            <a:normAutofit fontScale="77500" lnSpcReduction="20000"/>
          </a:bodyPr>
          <a:lstStyle/>
          <a:p>
            <a:r>
              <a:rPr lang="cs-CZ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Teoretická část</a:t>
            </a:r>
          </a:p>
          <a:p>
            <a:pPr marL="109728" indent="0">
              <a:buNone/>
            </a:pPr>
            <a:r>
              <a:rPr lang="cs-CZ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cs-CZ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bytový dům</a:t>
            </a:r>
          </a:p>
          <a:p>
            <a:pPr marL="109728" indent="0">
              <a:buNone/>
            </a:pPr>
            <a:r>
              <a:rPr lang="cs-CZ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- druhy pojiv</a:t>
            </a:r>
          </a:p>
          <a:p>
            <a:pPr marL="109728" indent="0">
              <a:buNone/>
            </a:pPr>
            <a:r>
              <a:rPr lang="cs-CZ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- druhy zdicích prvků</a:t>
            </a:r>
          </a:p>
          <a:p>
            <a:pPr marL="109728" indent="0">
              <a:buNone/>
            </a:pPr>
            <a:r>
              <a:rPr lang="cs-CZ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- obvodový plášť</a:t>
            </a:r>
          </a:p>
          <a:p>
            <a:pPr marL="109728" indent="0">
              <a:buNone/>
            </a:pPr>
            <a:r>
              <a:rPr lang="cs-CZ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- tepelně technické požadavky</a:t>
            </a:r>
          </a:p>
          <a:p>
            <a:pPr marL="109728" indent="0">
              <a:buNone/>
            </a:pPr>
            <a:r>
              <a:rPr lang="cs-CZ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- akustické požadavky</a:t>
            </a:r>
          </a:p>
          <a:p>
            <a:pPr marL="109728" indent="0">
              <a:buNone/>
            </a:pPr>
            <a:endParaRPr lang="cs-CZ" sz="2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cs-CZ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Aplikační část </a:t>
            </a:r>
          </a:p>
          <a:p>
            <a:pPr marL="109728" indent="0">
              <a:buNone/>
            </a:pPr>
            <a:r>
              <a:rPr lang="cs-CZ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- aplikace teorie do projektu</a:t>
            </a:r>
          </a:p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E59216A7-54EE-4ACC-A4E2-3B92D193F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2000249"/>
            <a:ext cx="4937760" cy="3868845"/>
          </a:xfrm>
        </p:spPr>
        <p:txBody>
          <a:bodyPr>
            <a:normAutofit fontScale="77500" lnSpcReduction="20000"/>
          </a:bodyPr>
          <a:lstStyle/>
          <a:p>
            <a:r>
              <a:rPr lang="cs-CZ" sz="2800" u="sng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Metoda shromažďování informací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600" dirty="0">
                <a:solidFill>
                  <a:schemeClr val="tx1"/>
                </a:solidFill>
                <a:latin typeface="Arial" panose="020B0604020202020204" pitchFamily="34" charset="0"/>
                <a:cs typeface="Arial" pitchFamily="34" charset="0"/>
              </a:rPr>
              <a:t>Vyhlášky, normy, odborná literatura, technické listy, prospekty od výrobců</a:t>
            </a:r>
          </a:p>
          <a:p>
            <a:endParaRPr lang="cs-CZ" sz="2400" dirty="0">
              <a:latin typeface="Arial" pitchFamily="34" charset="0"/>
              <a:cs typeface="Arial" pitchFamily="34" charset="0"/>
            </a:endParaRPr>
          </a:p>
          <a:p>
            <a:endParaRPr lang="cs-CZ" sz="2400" dirty="0">
              <a:latin typeface="Arial" pitchFamily="34" charset="0"/>
              <a:cs typeface="Arial" pitchFamily="34" charset="0"/>
            </a:endParaRPr>
          </a:p>
          <a:p>
            <a:r>
              <a:rPr lang="cs-CZ" sz="2800" u="sng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Metoda projekční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AutoCAD</a:t>
            </a:r>
            <a:r>
              <a:rPr lang="cs-CZ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2017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KROS Plus 4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TEPLO 2017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26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ArchiCAD</a:t>
            </a:r>
            <a:r>
              <a:rPr lang="cs-CZ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2018</a:t>
            </a:r>
          </a:p>
          <a:p>
            <a:endParaRPr lang="cs-CZ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E7DB6D8F-8F37-4624-9A7F-C047DDD84DED}"/>
              </a:ext>
            </a:extLst>
          </p:cNvPr>
          <p:cNvSpPr txBox="1">
            <a:spLocks/>
          </p:cNvSpPr>
          <p:nvPr/>
        </p:nvSpPr>
        <p:spPr>
          <a:xfrm>
            <a:off x="6172200" y="400331"/>
            <a:ext cx="4951325" cy="11571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Metodika práce</a:t>
            </a:r>
          </a:p>
        </p:txBody>
      </p:sp>
    </p:spTree>
    <p:extLst>
      <p:ext uri="{BB962C8B-B14F-4D97-AF65-F5344CB8AC3E}">
        <p14:creationId xmlns:p14="http://schemas.microsoft.com/office/powerpoint/2010/main" val="2682960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BF6102-42B0-4752-A092-4421250D6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987" y="422364"/>
            <a:ext cx="10515600" cy="656318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Navržené varianty obvodového pláště</a:t>
            </a:r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B38C1FED-362C-4C09-AC8D-EA5A24DD3F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879312" cy="656318"/>
          </a:xfrm>
        </p:spPr>
        <p:txBody>
          <a:bodyPr>
            <a:normAutofit fontScale="70000" lnSpcReduction="20000"/>
          </a:bodyPr>
          <a:lstStyle/>
          <a:p>
            <a:pPr lvl="3"/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Varianta A 01</a:t>
            </a:r>
          </a:p>
          <a:p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Porotherm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50 T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Profi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Dryfix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313032C1-6C0E-4D64-AEAB-F7D66260C0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0652" y="1690688"/>
            <a:ext cx="5503148" cy="656318"/>
          </a:xfrm>
        </p:spPr>
        <p:txBody>
          <a:bodyPr>
            <a:noAutofit/>
          </a:bodyPr>
          <a:lstStyle/>
          <a:p>
            <a:pPr lvl="3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Varianta A 02</a:t>
            </a: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Porotherm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25 SK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Profi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Isover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TF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Profi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C23CAE28-5701-4398-B47B-F8307BF3FB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65413" y="2705100"/>
            <a:ext cx="1816630" cy="115346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3A6D2AA-89FB-44C1-A04E-0B311C8BEA4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38200" y="3858567"/>
            <a:ext cx="4718538" cy="2694127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702D4DB6-27EF-482C-A167-4BDC94A4D726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807958" y="2576530"/>
            <a:ext cx="1651635" cy="118745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B8866883-1777-43CE-8A77-841A4ED9C0F1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628007" y="2576530"/>
            <a:ext cx="1186815" cy="119507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6B7F08B4-E289-417F-B5BB-BC24FB219923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697387" y="3858567"/>
            <a:ext cx="5029200" cy="2969260"/>
          </a:xfrm>
          <a:prstGeom prst="rect">
            <a:avLst/>
          </a:prstGeom>
        </p:spPr>
      </p:pic>
      <p:sp>
        <p:nvSpPr>
          <p:cNvPr id="15" name="Zástupný symbol pro obsah 7">
            <a:extLst>
              <a:ext uri="{FF2B5EF4-FFF2-40B4-BE49-F238E27FC236}">
                <a16:creationId xmlns:a16="http://schemas.microsoft.com/office/drawing/2014/main" id="{D16F2C70-63F6-421D-9BCE-449F6BDD79E5}"/>
              </a:ext>
            </a:extLst>
          </p:cNvPr>
          <p:cNvSpPr txBox="1">
            <a:spLocks/>
          </p:cNvSpPr>
          <p:nvPr/>
        </p:nvSpPr>
        <p:spPr>
          <a:xfrm>
            <a:off x="838200" y="1152142"/>
            <a:ext cx="9183624" cy="1022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ctr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Varianta A – Keramické zdivo -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Porotherm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Zástupný symbol pro obsah 7">
            <a:extLst>
              <a:ext uri="{FF2B5EF4-FFF2-40B4-BE49-F238E27FC236}">
                <a16:creationId xmlns:a16="http://schemas.microsoft.com/office/drawing/2014/main" id="{80E95C90-3831-43CC-AA96-56B19A8FF02F}"/>
              </a:ext>
            </a:extLst>
          </p:cNvPr>
          <p:cNvSpPr txBox="1">
            <a:spLocks/>
          </p:cNvSpPr>
          <p:nvPr/>
        </p:nvSpPr>
        <p:spPr>
          <a:xfrm>
            <a:off x="772886" y="1134400"/>
            <a:ext cx="9183624" cy="1022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ctr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Varianta B – Vápenopískové zdivo -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Silka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Zástupný symbol pro obsah 7">
            <a:extLst>
              <a:ext uri="{FF2B5EF4-FFF2-40B4-BE49-F238E27FC236}">
                <a16:creationId xmlns:a16="http://schemas.microsoft.com/office/drawing/2014/main" id="{435F7029-DECB-4B05-9A48-167473636871}"/>
              </a:ext>
            </a:extLst>
          </p:cNvPr>
          <p:cNvSpPr txBox="1">
            <a:spLocks/>
          </p:cNvSpPr>
          <p:nvPr/>
        </p:nvSpPr>
        <p:spPr>
          <a:xfrm>
            <a:off x="829574" y="1832882"/>
            <a:ext cx="4879312" cy="6563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Varianta B 01</a:t>
            </a:r>
          </a:p>
          <a:p>
            <a:r>
              <a:rPr lang="cs-CZ" sz="2500" dirty="0" err="1">
                <a:latin typeface="Arial" panose="020B0604020202020204" pitchFamily="34" charset="0"/>
                <a:cs typeface="Arial" panose="020B0604020202020204" pitchFamily="34" charset="0"/>
              </a:rPr>
              <a:t>Silka</a:t>
            </a: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 S20-2000 PD </a:t>
            </a:r>
          </a:p>
        </p:txBody>
      </p:sp>
      <p:pic>
        <p:nvPicPr>
          <p:cNvPr id="18" name="Obrázek 17">
            <a:extLst>
              <a:ext uri="{FF2B5EF4-FFF2-40B4-BE49-F238E27FC236}">
                <a16:creationId xmlns:a16="http://schemas.microsoft.com/office/drawing/2014/main" id="{81E8F817-4128-4D15-BD34-60C237EAEDA4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607283" y="2727431"/>
            <a:ext cx="1532890" cy="1090295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7A6F61DC-6FF2-4026-8313-5952DFB00CB5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909961" y="3987137"/>
            <a:ext cx="4718539" cy="2373295"/>
          </a:xfrm>
          <a:prstGeom prst="rect">
            <a:avLst/>
          </a:prstGeom>
        </p:spPr>
      </p:pic>
      <p:sp>
        <p:nvSpPr>
          <p:cNvPr id="20" name="Zástupný symbol pro obsah 8">
            <a:extLst>
              <a:ext uri="{FF2B5EF4-FFF2-40B4-BE49-F238E27FC236}">
                <a16:creationId xmlns:a16="http://schemas.microsoft.com/office/drawing/2014/main" id="{1626DDD9-5CCF-4FFE-8EAE-72598502014F}"/>
              </a:ext>
            </a:extLst>
          </p:cNvPr>
          <p:cNvSpPr txBox="1">
            <a:spLocks/>
          </p:cNvSpPr>
          <p:nvPr/>
        </p:nvSpPr>
        <p:spPr>
          <a:xfrm>
            <a:off x="5859180" y="1700650"/>
            <a:ext cx="6110431" cy="656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Varianta B 02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Tvárnice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Silka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S20-2000 PD +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Multipor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6ED62D25-5E10-4B83-BDF0-8A8A604C3D82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6543511" y="2666337"/>
            <a:ext cx="1612265" cy="1320800"/>
          </a:xfrm>
          <a:prstGeom prst="rect">
            <a:avLst/>
          </a:prstGeom>
        </p:spPr>
      </p:pic>
      <p:pic>
        <p:nvPicPr>
          <p:cNvPr id="22" name="Obrázek 21">
            <a:extLst>
              <a:ext uri="{FF2B5EF4-FFF2-40B4-BE49-F238E27FC236}">
                <a16:creationId xmlns:a16="http://schemas.microsoft.com/office/drawing/2014/main" id="{A58E6FEC-5FEF-4DAA-9165-0E263866707D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5092735" y="2848394"/>
            <a:ext cx="1532890" cy="1090295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32F09318-53FF-47CD-B497-B873B5279214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6769149" y="3883030"/>
            <a:ext cx="5196840" cy="2927350"/>
          </a:xfrm>
          <a:prstGeom prst="rect">
            <a:avLst/>
          </a:prstGeom>
        </p:spPr>
      </p:pic>
      <p:sp>
        <p:nvSpPr>
          <p:cNvPr id="24" name="Zástupný symbol pro obsah 7">
            <a:extLst>
              <a:ext uri="{FF2B5EF4-FFF2-40B4-BE49-F238E27FC236}">
                <a16:creationId xmlns:a16="http://schemas.microsoft.com/office/drawing/2014/main" id="{EF857F62-8D62-402F-A23F-C4B7C8E55D2A}"/>
              </a:ext>
            </a:extLst>
          </p:cNvPr>
          <p:cNvSpPr txBox="1">
            <a:spLocks/>
          </p:cNvSpPr>
          <p:nvPr/>
        </p:nvSpPr>
        <p:spPr>
          <a:xfrm>
            <a:off x="979868" y="1126687"/>
            <a:ext cx="9183624" cy="1022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ctr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Varianta C – Zdivo z lehkých betonů - </a:t>
            </a:r>
            <a:r>
              <a:rPr lang="cs-CZ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Liapor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Zástupný symbol pro obsah 7">
            <a:extLst>
              <a:ext uri="{FF2B5EF4-FFF2-40B4-BE49-F238E27FC236}">
                <a16:creationId xmlns:a16="http://schemas.microsoft.com/office/drawing/2014/main" id="{B826B975-AA4E-4E32-9E8A-EEA7A5D18927}"/>
              </a:ext>
            </a:extLst>
          </p:cNvPr>
          <p:cNvSpPr txBox="1">
            <a:spLocks/>
          </p:cNvSpPr>
          <p:nvPr/>
        </p:nvSpPr>
        <p:spPr>
          <a:xfrm>
            <a:off x="829574" y="1825486"/>
            <a:ext cx="4879312" cy="6563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Varianta C 01</a:t>
            </a:r>
          </a:p>
          <a:p>
            <a:r>
              <a:rPr lang="cs-CZ" sz="2500" dirty="0" err="1">
                <a:latin typeface="Arial" panose="020B0604020202020204" pitchFamily="34" charset="0"/>
                <a:cs typeface="Arial" panose="020B0604020202020204" pitchFamily="34" charset="0"/>
              </a:rPr>
              <a:t>Liapor</a:t>
            </a:r>
            <a:r>
              <a:rPr lang="cs-CZ" sz="2500" dirty="0">
                <a:latin typeface="Arial" panose="020B0604020202020204" pitchFamily="34" charset="0"/>
                <a:cs typeface="Arial" panose="020B0604020202020204" pitchFamily="34" charset="0"/>
              </a:rPr>
              <a:t> SL 360</a:t>
            </a:r>
          </a:p>
        </p:txBody>
      </p:sp>
      <p:pic>
        <p:nvPicPr>
          <p:cNvPr id="26" name="Obrázek 25">
            <a:extLst>
              <a:ext uri="{FF2B5EF4-FFF2-40B4-BE49-F238E27FC236}">
                <a16:creationId xmlns:a16="http://schemas.microsoft.com/office/drawing/2014/main" id="{00CB45DF-686E-4667-BB3F-6931C2C10878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429839" y="2561653"/>
            <a:ext cx="2171700" cy="1497965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E2B65CD6-29D7-4ABB-B523-28558C61BC10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931488" y="4002014"/>
            <a:ext cx="4377629" cy="2599128"/>
          </a:xfrm>
          <a:prstGeom prst="rect">
            <a:avLst/>
          </a:prstGeom>
        </p:spPr>
      </p:pic>
      <p:sp>
        <p:nvSpPr>
          <p:cNvPr id="28" name="Zástupný symbol pro obsah 8">
            <a:extLst>
              <a:ext uri="{FF2B5EF4-FFF2-40B4-BE49-F238E27FC236}">
                <a16:creationId xmlns:a16="http://schemas.microsoft.com/office/drawing/2014/main" id="{E165177B-87A1-4850-A6B2-F1A85821F5CD}"/>
              </a:ext>
            </a:extLst>
          </p:cNvPr>
          <p:cNvSpPr txBox="1">
            <a:spLocks/>
          </p:cNvSpPr>
          <p:nvPr/>
        </p:nvSpPr>
        <p:spPr>
          <a:xfrm>
            <a:off x="5850554" y="1698961"/>
            <a:ext cx="6110431" cy="656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Varianta C 02</a:t>
            </a:r>
          </a:p>
          <a:p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Liatherm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365 +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Isover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TF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Profi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Obrázek 28">
            <a:extLst>
              <a:ext uri="{FF2B5EF4-FFF2-40B4-BE49-F238E27FC236}">
                <a16:creationId xmlns:a16="http://schemas.microsoft.com/office/drawing/2014/main" id="{0442FB10-F44E-42B9-9708-22C0BAF7D78F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4728723" y="2758337"/>
            <a:ext cx="1926416" cy="1225205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FF9ECE24-4E3C-49F1-B97A-C67FE5957D1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672515" y="2758337"/>
            <a:ext cx="1567179" cy="1241077"/>
          </a:xfrm>
          <a:prstGeom prst="rect">
            <a:avLst/>
          </a:prstGeom>
        </p:spPr>
      </p:pic>
      <p:pic>
        <p:nvPicPr>
          <p:cNvPr id="31" name="Obrázek 30">
            <a:extLst>
              <a:ext uri="{FF2B5EF4-FFF2-40B4-BE49-F238E27FC236}">
                <a16:creationId xmlns:a16="http://schemas.microsoft.com/office/drawing/2014/main" id="{4D793408-CE0D-4F25-AC05-03FB3033DFBB}"/>
              </a:ext>
            </a:extLst>
          </p:cNvPr>
          <p:cNvPicPr/>
          <p:nvPr/>
        </p:nvPicPr>
        <p:blipFill>
          <a:blip r:embed="rId14"/>
          <a:stretch>
            <a:fillRect/>
          </a:stretch>
        </p:blipFill>
        <p:spPr>
          <a:xfrm>
            <a:off x="6759893" y="3947087"/>
            <a:ext cx="4684395" cy="2956560"/>
          </a:xfrm>
          <a:prstGeom prst="rect">
            <a:avLst/>
          </a:prstGeom>
        </p:spPr>
      </p:pic>
      <p:sp>
        <p:nvSpPr>
          <p:cNvPr id="32" name="Zástupný symbol pro obsah 7">
            <a:extLst>
              <a:ext uri="{FF2B5EF4-FFF2-40B4-BE49-F238E27FC236}">
                <a16:creationId xmlns:a16="http://schemas.microsoft.com/office/drawing/2014/main" id="{C456A45A-6F38-4B7C-B619-E2756C9028C6}"/>
              </a:ext>
            </a:extLst>
          </p:cNvPr>
          <p:cNvSpPr txBox="1">
            <a:spLocks/>
          </p:cNvSpPr>
          <p:nvPr/>
        </p:nvSpPr>
        <p:spPr>
          <a:xfrm>
            <a:off x="707572" y="1122825"/>
            <a:ext cx="9183624" cy="10227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algn="ctr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Varianta D– Betonové zdivo – KB Klasik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Zástupný symbol pro obsah 7">
            <a:extLst>
              <a:ext uri="{FF2B5EF4-FFF2-40B4-BE49-F238E27FC236}">
                <a16:creationId xmlns:a16="http://schemas.microsoft.com/office/drawing/2014/main" id="{7E7393E7-BEC8-4E82-889D-FB509F940A00}"/>
              </a:ext>
            </a:extLst>
          </p:cNvPr>
          <p:cNvSpPr txBox="1">
            <a:spLocks/>
          </p:cNvSpPr>
          <p:nvPr/>
        </p:nvSpPr>
        <p:spPr>
          <a:xfrm>
            <a:off x="822848" y="1831295"/>
            <a:ext cx="4879312" cy="65631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cs-CZ" sz="2200" b="1" dirty="0">
                <a:latin typeface="Arial" panose="020B0604020202020204" pitchFamily="34" charset="0"/>
                <a:cs typeface="Arial" panose="020B0604020202020204" pitchFamily="34" charset="0"/>
              </a:rPr>
              <a:t>Varianta D 01</a:t>
            </a: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KB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Klasic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XC 240</a:t>
            </a:r>
          </a:p>
        </p:txBody>
      </p:sp>
      <p:sp>
        <p:nvSpPr>
          <p:cNvPr id="34" name="Zástupný symbol pro obsah 8">
            <a:extLst>
              <a:ext uri="{FF2B5EF4-FFF2-40B4-BE49-F238E27FC236}">
                <a16:creationId xmlns:a16="http://schemas.microsoft.com/office/drawing/2014/main" id="{CFBA4D06-44C7-4EC8-95BC-6A9DD008596A}"/>
              </a:ext>
            </a:extLst>
          </p:cNvPr>
          <p:cNvSpPr txBox="1">
            <a:spLocks/>
          </p:cNvSpPr>
          <p:nvPr/>
        </p:nvSpPr>
        <p:spPr>
          <a:xfrm>
            <a:off x="5805651" y="1688373"/>
            <a:ext cx="6110431" cy="6563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Varianta D 02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KB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Klasic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XC 240+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Isover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TF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Profi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Obrázek 34">
            <a:extLst>
              <a:ext uri="{FF2B5EF4-FFF2-40B4-BE49-F238E27FC236}">
                <a16:creationId xmlns:a16="http://schemas.microsoft.com/office/drawing/2014/main" id="{B783A698-A321-4C95-BC55-1114A6C67EA4}"/>
              </a:ext>
            </a:extLst>
          </p:cNvPr>
          <p:cNvPicPr/>
          <p:nvPr/>
        </p:nvPicPr>
        <p:blipFill>
          <a:blip r:embed="rId15"/>
          <a:stretch>
            <a:fillRect/>
          </a:stretch>
        </p:blipFill>
        <p:spPr>
          <a:xfrm>
            <a:off x="569836" y="2593698"/>
            <a:ext cx="2171700" cy="1257228"/>
          </a:xfrm>
          <a:prstGeom prst="rect">
            <a:avLst/>
          </a:prstGeom>
        </p:spPr>
      </p:pic>
      <p:pic>
        <p:nvPicPr>
          <p:cNvPr id="36" name="Obrázek 35">
            <a:extLst>
              <a:ext uri="{FF2B5EF4-FFF2-40B4-BE49-F238E27FC236}">
                <a16:creationId xmlns:a16="http://schemas.microsoft.com/office/drawing/2014/main" id="{9DA3E962-DE7E-4227-A5E3-667289AB793E}"/>
              </a:ext>
            </a:extLst>
          </p:cNvPr>
          <p:cNvPicPr/>
          <p:nvPr/>
        </p:nvPicPr>
        <p:blipFill>
          <a:blip r:embed="rId16"/>
          <a:stretch>
            <a:fillRect/>
          </a:stretch>
        </p:blipFill>
        <p:spPr>
          <a:xfrm>
            <a:off x="497885" y="4067259"/>
            <a:ext cx="4934223" cy="2803446"/>
          </a:xfrm>
          <a:prstGeom prst="rect">
            <a:avLst/>
          </a:prstGeom>
        </p:spPr>
      </p:pic>
      <p:pic>
        <p:nvPicPr>
          <p:cNvPr id="37" name="Obrázek 36">
            <a:extLst>
              <a:ext uri="{FF2B5EF4-FFF2-40B4-BE49-F238E27FC236}">
                <a16:creationId xmlns:a16="http://schemas.microsoft.com/office/drawing/2014/main" id="{C633DE40-1B63-4FCF-B3D4-92E56F77BBC4}"/>
              </a:ext>
            </a:extLst>
          </p:cNvPr>
          <p:cNvPicPr/>
          <p:nvPr/>
        </p:nvPicPr>
        <p:blipFill>
          <a:blip r:embed="rId15"/>
          <a:stretch>
            <a:fillRect/>
          </a:stretch>
        </p:blipFill>
        <p:spPr>
          <a:xfrm>
            <a:off x="4409227" y="2689848"/>
            <a:ext cx="2171700" cy="1257228"/>
          </a:xfrm>
          <a:prstGeom prst="rect">
            <a:avLst/>
          </a:prstGeom>
        </p:spPr>
      </p:pic>
      <p:pic>
        <p:nvPicPr>
          <p:cNvPr id="38" name="Obrázek 37">
            <a:extLst>
              <a:ext uri="{FF2B5EF4-FFF2-40B4-BE49-F238E27FC236}">
                <a16:creationId xmlns:a16="http://schemas.microsoft.com/office/drawing/2014/main" id="{8A19B51E-EB9A-4725-B052-C3EC62A94AD3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6849134" y="2574943"/>
            <a:ext cx="1567179" cy="1241077"/>
          </a:xfrm>
          <a:prstGeom prst="rect">
            <a:avLst/>
          </a:prstGeom>
        </p:spPr>
      </p:pic>
      <p:pic>
        <p:nvPicPr>
          <p:cNvPr id="39" name="Obrázek 38">
            <a:extLst>
              <a:ext uri="{FF2B5EF4-FFF2-40B4-BE49-F238E27FC236}">
                <a16:creationId xmlns:a16="http://schemas.microsoft.com/office/drawing/2014/main" id="{A123D166-D833-496E-8A41-2E0D73ABE6F9}"/>
              </a:ext>
            </a:extLst>
          </p:cNvPr>
          <p:cNvPicPr/>
          <p:nvPr/>
        </p:nvPicPr>
        <p:blipFill>
          <a:blip r:embed="rId17"/>
          <a:stretch>
            <a:fillRect/>
          </a:stretch>
        </p:blipFill>
        <p:spPr>
          <a:xfrm>
            <a:off x="6569124" y="3795111"/>
            <a:ext cx="5400487" cy="316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52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8" grpId="1" uiExpand="1" build="p"/>
      <p:bldP spid="9" grpId="0" uiExpand="1" build="p"/>
      <p:bldP spid="9" grpId="1" build="p"/>
      <p:bldP spid="9" grpId="2" build="p"/>
      <p:bldP spid="15" grpId="0"/>
      <p:bldP spid="15" grpId="1"/>
      <p:bldP spid="16" grpId="0"/>
      <p:bldP spid="16" grpId="1"/>
      <p:bldP spid="17" grpId="0"/>
      <p:bldP spid="17" grpId="1"/>
      <p:bldP spid="20" grpId="0"/>
      <p:bldP spid="20" grpId="1"/>
      <p:bldP spid="24" grpId="0"/>
      <p:bldP spid="24" grpId="1"/>
      <p:bldP spid="25" grpId="0"/>
      <p:bldP spid="25" grpId="1"/>
      <p:bldP spid="28" grpId="0"/>
      <p:bldP spid="28" grpId="1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7D0D77-5F5C-45AF-A767-12B126B50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47855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Navržené varianty vnitřních dělících stěn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544AB17-26C0-4390-A324-9F77B7946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72273" y="1360017"/>
            <a:ext cx="6626290" cy="497697"/>
          </a:xfrm>
        </p:spPr>
        <p:txBody>
          <a:bodyPr>
            <a:normAutofit/>
          </a:bodyPr>
          <a:lstStyle/>
          <a:p>
            <a:r>
              <a:rPr lang="cs-CZ" sz="2400" b="1" dirty="0"/>
              <a:t>Varianta A – Keramické zdivo - </a:t>
            </a:r>
            <a:r>
              <a:rPr lang="cs-CZ" sz="2400" b="1" dirty="0" err="1"/>
              <a:t>Porotherm</a:t>
            </a:r>
            <a:endParaRPr lang="cs-CZ" sz="2400" b="1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1E246890-6B7A-462C-8C0F-D62E2E1FCDF7}"/>
              </a:ext>
            </a:extLst>
          </p:cNvPr>
          <p:cNvSpPr txBox="1">
            <a:spLocks/>
          </p:cNvSpPr>
          <p:nvPr/>
        </p:nvSpPr>
        <p:spPr>
          <a:xfrm>
            <a:off x="160175" y="1831367"/>
            <a:ext cx="6626290" cy="49769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Varianta A 03 –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Mezibytová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dělící stěna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02BBF4DB-55E1-45DB-B65D-A99AF29268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0515" y="2285882"/>
            <a:ext cx="4991735" cy="2729865"/>
          </a:xfrm>
          <a:prstGeom prst="rect">
            <a:avLst/>
          </a:prstGeom>
        </p:spPr>
      </p:pic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0D42F62C-0C6E-49C7-AD9A-090019D5FDBA}"/>
              </a:ext>
            </a:extLst>
          </p:cNvPr>
          <p:cNvSpPr txBox="1">
            <a:spLocks/>
          </p:cNvSpPr>
          <p:nvPr/>
        </p:nvSpPr>
        <p:spPr>
          <a:xfrm>
            <a:off x="5921830" y="1831366"/>
            <a:ext cx="6626290" cy="49769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Varianta A 04 – Příčka</a:t>
            </a: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A9674682-2283-47A3-BE9B-A92899DB301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620849" y="2285882"/>
            <a:ext cx="4991735" cy="2729865"/>
          </a:xfrm>
          <a:prstGeom prst="rect">
            <a:avLst/>
          </a:prstGeom>
        </p:spPr>
      </p:pic>
      <p:sp>
        <p:nvSpPr>
          <p:cNvPr id="16" name="Zástupný symbol pro obsah 2">
            <a:extLst>
              <a:ext uri="{FF2B5EF4-FFF2-40B4-BE49-F238E27FC236}">
                <a16:creationId xmlns:a16="http://schemas.microsoft.com/office/drawing/2014/main" id="{74341946-3FC2-4D5F-802B-ACE538BDF9F4}"/>
              </a:ext>
            </a:extLst>
          </p:cNvPr>
          <p:cNvSpPr txBox="1">
            <a:spLocks/>
          </p:cNvSpPr>
          <p:nvPr/>
        </p:nvSpPr>
        <p:spPr>
          <a:xfrm>
            <a:off x="160175" y="5168013"/>
            <a:ext cx="3013789" cy="4127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Zdroj: vlastní zpracování</a:t>
            </a:r>
          </a:p>
        </p:txBody>
      </p:sp>
      <p:sp>
        <p:nvSpPr>
          <p:cNvPr id="18" name="Zástupný symbol pro obsah 2">
            <a:extLst>
              <a:ext uri="{FF2B5EF4-FFF2-40B4-BE49-F238E27FC236}">
                <a16:creationId xmlns:a16="http://schemas.microsoft.com/office/drawing/2014/main" id="{01BDAC9B-DA58-46B1-AB6A-C9FEAC362FED}"/>
              </a:ext>
            </a:extLst>
          </p:cNvPr>
          <p:cNvSpPr txBox="1">
            <a:spLocks/>
          </p:cNvSpPr>
          <p:nvPr/>
        </p:nvSpPr>
        <p:spPr>
          <a:xfrm>
            <a:off x="5921830" y="5168012"/>
            <a:ext cx="3013789" cy="4127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Zdroj: vlastní zpracování</a:t>
            </a:r>
          </a:p>
        </p:txBody>
      </p:sp>
      <p:sp>
        <p:nvSpPr>
          <p:cNvPr id="19" name="Zástupný symbol pro obsah 2">
            <a:extLst>
              <a:ext uri="{FF2B5EF4-FFF2-40B4-BE49-F238E27FC236}">
                <a16:creationId xmlns:a16="http://schemas.microsoft.com/office/drawing/2014/main" id="{9B3A4DF1-00FD-4756-AE0C-B324175342BC}"/>
              </a:ext>
            </a:extLst>
          </p:cNvPr>
          <p:cNvSpPr txBox="1">
            <a:spLocks/>
          </p:cNvSpPr>
          <p:nvPr/>
        </p:nvSpPr>
        <p:spPr>
          <a:xfrm>
            <a:off x="2782855" y="1848849"/>
            <a:ext cx="6626290" cy="49769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Varianta A 05 – Dvojitá stěna určená pro výtah</a:t>
            </a: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026FCA8B-7E47-4602-809F-4B25F539BF07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004457" y="2329064"/>
            <a:ext cx="5728996" cy="3017377"/>
          </a:xfrm>
          <a:prstGeom prst="rect">
            <a:avLst/>
          </a:prstGeom>
        </p:spPr>
      </p:pic>
      <p:sp>
        <p:nvSpPr>
          <p:cNvPr id="21" name="Zástupný symbol pro obsah 2">
            <a:extLst>
              <a:ext uri="{FF2B5EF4-FFF2-40B4-BE49-F238E27FC236}">
                <a16:creationId xmlns:a16="http://schemas.microsoft.com/office/drawing/2014/main" id="{5FC6FA02-91B9-4D34-8E31-CD5250328FA8}"/>
              </a:ext>
            </a:extLst>
          </p:cNvPr>
          <p:cNvSpPr txBox="1">
            <a:spLocks/>
          </p:cNvSpPr>
          <p:nvPr/>
        </p:nvSpPr>
        <p:spPr>
          <a:xfrm>
            <a:off x="2849530" y="1362207"/>
            <a:ext cx="6626290" cy="49769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/>
              <a:t>Varianta B – Vápenopískové zdivo - </a:t>
            </a:r>
            <a:r>
              <a:rPr lang="cs-CZ" sz="2400" b="1" dirty="0" err="1"/>
              <a:t>Silca</a:t>
            </a:r>
            <a:endParaRPr lang="cs-CZ" sz="2400" b="1" dirty="0"/>
          </a:p>
        </p:txBody>
      </p:sp>
      <p:sp>
        <p:nvSpPr>
          <p:cNvPr id="22" name="Zástupný symbol pro obsah 2">
            <a:extLst>
              <a:ext uri="{FF2B5EF4-FFF2-40B4-BE49-F238E27FC236}">
                <a16:creationId xmlns:a16="http://schemas.microsoft.com/office/drawing/2014/main" id="{CFA7A3F8-4947-4825-BB9E-1CDBCE69B2EF}"/>
              </a:ext>
            </a:extLst>
          </p:cNvPr>
          <p:cNvSpPr txBox="1">
            <a:spLocks/>
          </p:cNvSpPr>
          <p:nvPr/>
        </p:nvSpPr>
        <p:spPr>
          <a:xfrm>
            <a:off x="125326" y="1831366"/>
            <a:ext cx="6626290" cy="49769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Varianta B 03 – 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Mezibytová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dělící stěna</a:t>
            </a:r>
          </a:p>
        </p:txBody>
      </p:sp>
      <p:sp>
        <p:nvSpPr>
          <p:cNvPr id="23" name="Zástupný symbol pro obsah 2">
            <a:extLst>
              <a:ext uri="{FF2B5EF4-FFF2-40B4-BE49-F238E27FC236}">
                <a16:creationId xmlns:a16="http://schemas.microsoft.com/office/drawing/2014/main" id="{4574FFD4-EC26-4631-B682-97F8C3A01717}"/>
              </a:ext>
            </a:extLst>
          </p:cNvPr>
          <p:cNvSpPr txBox="1">
            <a:spLocks/>
          </p:cNvSpPr>
          <p:nvPr/>
        </p:nvSpPr>
        <p:spPr>
          <a:xfrm>
            <a:off x="2346648" y="5421605"/>
            <a:ext cx="3013789" cy="4127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Zdroj: vlastní zpracování</a:t>
            </a:r>
          </a:p>
        </p:txBody>
      </p:sp>
      <p:pic>
        <p:nvPicPr>
          <p:cNvPr id="24" name="Obrázek 23">
            <a:extLst>
              <a:ext uri="{FF2B5EF4-FFF2-40B4-BE49-F238E27FC236}">
                <a16:creationId xmlns:a16="http://schemas.microsoft.com/office/drawing/2014/main" id="{61215991-7FAD-45BC-8F04-FA5FA56A131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760515" y="2285882"/>
            <a:ext cx="5058410" cy="2707640"/>
          </a:xfrm>
          <a:prstGeom prst="rect">
            <a:avLst/>
          </a:prstGeom>
        </p:spPr>
      </p:pic>
      <p:sp>
        <p:nvSpPr>
          <p:cNvPr id="27" name="Zástupný symbol pro obsah 2">
            <a:extLst>
              <a:ext uri="{FF2B5EF4-FFF2-40B4-BE49-F238E27FC236}">
                <a16:creationId xmlns:a16="http://schemas.microsoft.com/office/drawing/2014/main" id="{A054A39E-A741-4A41-AD4B-CB7DCF8E7A56}"/>
              </a:ext>
            </a:extLst>
          </p:cNvPr>
          <p:cNvSpPr txBox="1">
            <a:spLocks/>
          </p:cNvSpPr>
          <p:nvPr/>
        </p:nvSpPr>
        <p:spPr>
          <a:xfrm>
            <a:off x="5818925" y="1816685"/>
            <a:ext cx="6626290" cy="49769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Varianta B 04 – Příčka</a:t>
            </a:r>
          </a:p>
        </p:txBody>
      </p:sp>
      <p:pic>
        <p:nvPicPr>
          <p:cNvPr id="28" name="Obrázek 27">
            <a:extLst>
              <a:ext uri="{FF2B5EF4-FFF2-40B4-BE49-F238E27FC236}">
                <a16:creationId xmlns:a16="http://schemas.microsoft.com/office/drawing/2014/main" id="{29E09F51-73C3-48EA-881B-0BA033EA426B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6712936" y="2285882"/>
            <a:ext cx="4864799" cy="2729864"/>
          </a:xfrm>
          <a:prstGeom prst="rect">
            <a:avLst/>
          </a:prstGeom>
        </p:spPr>
      </p:pic>
      <p:sp>
        <p:nvSpPr>
          <p:cNvPr id="29" name="Zástupný symbol pro obsah 2">
            <a:extLst>
              <a:ext uri="{FF2B5EF4-FFF2-40B4-BE49-F238E27FC236}">
                <a16:creationId xmlns:a16="http://schemas.microsoft.com/office/drawing/2014/main" id="{EA73C296-36BD-4C5B-AEAD-16EA221E84B7}"/>
              </a:ext>
            </a:extLst>
          </p:cNvPr>
          <p:cNvSpPr txBox="1">
            <a:spLocks/>
          </p:cNvSpPr>
          <p:nvPr/>
        </p:nvSpPr>
        <p:spPr>
          <a:xfrm>
            <a:off x="3137488" y="1871033"/>
            <a:ext cx="6626290" cy="49769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Varianta B 05 – Dvojitá stěna pro výtah</a:t>
            </a:r>
          </a:p>
        </p:txBody>
      </p:sp>
      <p:pic>
        <p:nvPicPr>
          <p:cNvPr id="30" name="Obrázek 29">
            <a:extLst>
              <a:ext uri="{FF2B5EF4-FFF2-40B4-BE49-F238E27FC236}">
                <a16:creationId xmlns:a16="http://schemas.microsoft.com/office/drawing/2014/main" id="{4E905AB2-365D-4647-A165-A4AE81642785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3098232" y="2294747"/>
            <a:ext cx="5468559" cy="2902419"/>
          </a:xfrm>
          <a:prstGeom prst="rect">
            <a:avLst/>
          </a:prstGeom>
        </p:spPr>
      </p:pic>
      <p:sp>
        <p:nvSpPr>
          <p:cNvPr id="31" name="Zástupný symbol pro obsah 2">
            <a:extLst>
              <a:ext uri="{FF2B5EF4-FFF2-40B4-BE49-F238E27FC236}">
                <a16:creationId xmlns:a16="http://schemas.microsoft.com/office/drawing/2014/main" id="{40DDC79B-11B7-48DC-B361-F1A53650D4FA}"/>
              </a:ext>
            </a:extLst>
          </p:cNvPr>
          <p:cNvSpPr txBox="1">
            <a:spLocks/>
          </p:cNvSpPr>
          <p:nvPr/>
        </p:nvSpPr>
        <p:spPr>
          <a:xfrm>
            <a:off x="2816292" y="1390142"/>
            <a:ext cx="6626290" cy="392825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/>
              <a:t>Varianta C – Zdivo z lehkých betonů - </a:t>
            </a:r>
            <a:r>
              <a:rPr lang="cs-CZ" sz="2400" b="1" dirty="0" err="1"/>
              <a:t>Liapor</a:t>
            </a:r>
            <a:endParaRPr lang="cs-CZ" sz="2400" b="1" dirty="0"/>
          </a:p>
        </p:txBody>
      </p:sp>
      <p:sp>
        <p:nvSpPr>
          <p:cNvPr id="32" name="Zástupný symbol pro obsah 2">
            <a:extLst>
              <a:ext uri="{FF2B5EF4-FFF2-40B4-BE49-F238E27FC236}">
                <a16:creationId xmlns:a16="http://schemas.microsoft.com/office/drawing/2014/main" id="{CBAA61AD-0321-488E-8563-A24F4E82A821}"/>
              </a:ext>
            </a:extLst>
          </p:cNvPr>
          <p:cNvSpPr txBox="1">
            <a:spLocks/>
          </p:cNvSpPr>
          <p:nvPr/>
        </p:nvSpPr>
        <p:spPr>
          <a:xfrm>
            <a:off x="810429" y="1813883"/>
            <a:ext cx="6626290" cy="49769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Varianta C 03 – </a:t>
            </a:r>
            <a:r>
              <a:rPr lang="cs-CZ" dirty="0" err="1"/>
              <a:t>Mezibytová</a:t>
            </a:r>
            <a:r>
              <a:rPr lang="cs-CZ" dirty="0"/>
              <a:t> dělící stěna</a:t>
            </a:r>
          </a:p>
        </p:txBody>
      </p:sp>
      <p:pic>
        <p:nvPicPr>
          <p:cNvPr id="33" name="Obrázek 32">
            <a:extLst>
              <a:ext uri="{FF2B5EF4-FFF2-40B4-BE49-F238E27FC236}">
                <a16:creationId xmlns:a16="http://schemas.microsoft.com/office/drawing/2014/main" id="{4A305A77-87DC-4B1A-9ABA-275B5B7FAC09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760514" y="2287344"/>
            <a:ext cx="4806683" cy="2781342"/>
          </a:xfrm>
          <a:prstGeom prst="rect">
            <a:avLst/>
          </a:prstGeom>
        </p:spPr>
      </p:pic>
      <p:sp>
        <p:nvSpPr>
          <p:cNvPr id="34" name="Zástupný symbol pro obsah 2">
            <a:extLst>
              <a:ext uri="{FF2B5EF4-FFF2-40B4-BE49-F238E27FC236}">
                <a16:creationId xmlns:a16="http://schemas.microsoft.com/office/drawing/2014/main" id="{27D75FBB-B8C1-4DCD-A145-DA7FC5F74617}"/>
              </a:ext>
            </a:extLst>
          </p:cNvPr>
          <p:cNvSpPr txBox="1">
            <a:spLocks/>
          </p:cNvSpPr>
          <p:nvPr/>
        </p:nvSpPr>
        <p:spPr>
          <a:xfrm>
            <a:off x="5033837" y="1836089"/>
            <a:ext cx="6626290" cy="49769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Varianta C 04 – </a:t>
            </a:r>
            <a:r>
              <a:rPr lang="cs-CZ" dirty="0" err="1"/>
              <a:t>Mezibytová</a:t>
            </a:r>
            <a:r>
              <a:rPr lang="cs-CZ" dirty="0"/>
              <a:t> dělící stěna</a:t>
            </a:r>
          </a:p>
        </p:txBody>
      </p:sp>
      <p:pic>
        <p:nvPicPr>
          <p:cNvPr id="35" name="Obrázek 34">
            <a:extLst>
              <a:ext uri="{FF2B5EF4-FFF2-40B4-BE49-F238E27FC236}">
                <a16:creationId xmlns:a16="http://schemas.microsoft.com/office/drawing/2014/main" id="{55BEC5CE-ECD0-4C42-802D-1253B4513F3F}"/>
              </a:ext>
            </a:extLst>
          </p:cNvPr>
          <p:cNvPicPr/>
          <p:nvPr/>
        </p:nvPicPr>
        <p:blipFill>
          <a:blip r:embed="rId9"/>
          <a:stretch>
            <a:fillRect/>
          </a:stretch>
        </p:blipFill>
        <p:spPr>
          <a:xfrm>
            <a:off x="6987243" y="2272563"/>
            <a:ext cx="4645359" cy="2750587"/>
          </a:xfrm>
          <a:prstGeom prst="rect">
            <a:avLst/>
          </a:prstGeom>
        </p:spPr>
      </p:pic>
      <p:sp>
        <p:nvSpPr>
          <p:cNvPr id="37" name="Zástupný symbol pro obsah 2">
            <a:extLst>
              <a:ext uri="{FF2B5EF4-FFF2-40B4-BE49-F238E27FC236}">
                <a16:creationId xmlns:a16="http://schemas.microsoft.com/office/drawing/2014/main" id="{C7F83A2B-D70B-4122-9A19-6860B2A1B355}"/>
              </a:ext>
            </a:extLst>
          </p:cNvPr>
          <p:cNvSpPr txBox="1">
            <a:spLocks/>
          </p:cNvSpPr>
          <p:nvPr/>
        </p:nvSpPr>
        <p:spPr>
          <a:xfrm>
            <a:off x="2915160" y="1827468"/>
            <a:ext cx="6626290" cy="49769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Varianta C 05 – Dvojitá stěna určená pro výtah </a:t>
            </a:r>
          </a:p>
        </p:txBody>
      </p:sp>
      <p:pic>
        <p:nvPicPr>
          <p:cNvPr id="38" name="Obrázek 37">
            <a:extLst>
              <a:ext uri="{FF2B5EF4-FFF2-40B4-BE49-F238E27FC236}">
                <a16:creationId xmlns:a16="http://schemas.microsoft.com/office/drawing/2014/main" id="{1598FD0B-76DE-4D37-B893-2D3BA8327DB3}"/>
              </a:ext>
            </a:extLst>
          </p:cNvPr>
          <p:cNvPicPr/>
          <p:nvPr/>
        </p:nvPicPr>
        <p:blipFill>
          <a:blip r:embed="rId10"/>
          <a:stretch>
            <a:fillRect/>
          </a:stretch>
        </p:blipFill>
        <p:spPr>
          <a:xfrm>
            <a:off x="3576746" y="2301101"/>
            <a:ext cx="5153135" cy="2955411"/>
          </a:xfrm>
          <a:prstGeom prst="rect">
            <a:avLst/>
          </a:prstGeom>
        </p:spPr>
      </p:pic>
      <p:sp>
        <p:nvSpPr>
          <p:cNvPr id="39" name="Zástupný symbol pro obsah 2">
            <a:extLst>
              <a:ext uri="{FF2B5EF4-FFF2-40B4-BE49-F238E27FC236}">
                <a16:creationId xmlns:a16="http://schemas.microsoft.com/office/drawing/2014/main" id="{7CDD4772-CAFC-4AB0-9E91-31F7DD2442F7}"/>
              </a:ext>
            </a:extLst>
          </p:cNvPr>
          <p:cNvSpPr txBox="1">
            <a:spLocks/>
          </p:cNvSpPr>
          <p:nvPr/>
        </p:nvSpPr>
        <p:spPr>
          <a:xfrm>
            <a:off x="2835197" y="1406342"/>
            <a:ext cx="6626290" cy="392825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/>
              <a:t>Varianta D – Betonové zdivo – KB </a:t>
            </a:r>
            <a:r>
              <a:rPr lang="cs-CZ" sz="2400" b="1" dirty="0" err="1"/>
              <a:t>Klasic</a:t>
            </a:r>
            <a:endParaRPr lang="cs-CZ" sz="2400" b="1" dirty="0"/>
          </a:p>
        </p:txBody>
      </p:sp>
      <p:sp>
        <p:nvSpPr>
          <p:cNvPr id="40" name="Zástupný symbol pro obsah 2">
            <a:extLst>
              <a:ext uri="{FF2B5EF4-FFF2-40B4-BE49-F238E27FC236}">
                <a16:creationId xmlns:a16="http://schemas.microsoft.com/office/drawing/2014/main" id="{4E2ABA70-4A56-401C-AB8A-BF3402388A17}"/>
              </a:ext>
            </a:extLst>
          </p:cNvPr>
          <p:cNvSpPr txBox="1">
            <a:spLocks/>
          </p:cNvSpPr>
          <p:nvPr/>
        </p:nvSpPr>
        <p:spPr>
          <a:xfrm>
            <a:off x="743754" y="1822280"/>
            <a:ext cx="6626290" cy="49769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Varianta D 03 – </a:t>
            </a:r>
            <a:r>
              <a:rPr lang="cs-CZ" dirty="0" err="1"/>
              <a:t>Mezibytová</a:t>
            </a:r>
            <a:r>
              <a:rPr lang="cs-CZ" dirty="0"/>
              <a:t> dělící stěna</a:t>
            </a:r>
          </a:p>
        </p:txBody>
      </p:sp>
      <p:pic>
        <p:nvPicPr>
          <p:cNvPr id="41" name="Obrázek 40">
            <a:extLst>
              <a:ext uri="{FF2B5EF4-FFF2-40B4-BE49-F238E27FC236}">
                <a16:creationId xmlns:a16="http://schemas.microsoft.com/office/drawing/2014/main" id="{5CB72209-4465-4CFE-ADD9-46A78DAE840F}"/>
              </a:ext>
            </a:extLst>
          </p:cNvPr>
          <p:cNvPicPr/>
          <p:nvPr/>
        </p:nvPicPr>
        <p:blipFill>
          <a:blip r:embed="rId11"/>
          <a:stretch>
            <a:fillRect/>
          </a:stretch>
        </p:blipFill>
        <p:spPr>
          <a:xfrm>
            <a:off x="728673" y="2280794"/>
            <a:ext cx="4778375" cy="2787015"/>
          </a:xfrm>
          <a:prstGeom prst="rect">
            <a:avLst/>
          </a:prstGeom>
        </p:spPr>
      </p:pic>
      <p:sp>
        <p:nvSpPr>
          <p:cNvPr id="42" name="Zástupný symbol pro obsah 2">
            <a:extLst>
              <a:ext uri="{FF2B5EF4-FFF2-40B4-BE49-F238E27FC236}">
                <a16:creationId xmlns:a16="http://schemas.microsoft.com/office/drawing/2014/main" id="{4F8DEF95-F32A-423C-A7A8-544105E043B2}"/>
              </a:ext>
            </a:extLst>
          </p:cNvPr>
          <p:cNvSpPr txBox="1">
            <a:spLocks/>
          </p:cNvSpPr>
          <p:nvPr/>
        </p:nvSpPr>
        <p:spPr>
          <a:xfrm>
            <a:off x="5006312" y="1836088"/>
            <a:ext cx="6626290" cy="49769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Varianta D 04 – </a:t>
            </a:r>
            <a:r>
              <a:rPr lang="cs-CZ" dirty="0" err="1"/>
              <a:t>Mezibytová</a:t>
            </a:r>
            <a:r>
              <a:rPr lang="cs-CZ" dirty="0"/>
              <a:t> dělící stěna</a:t>
            </a:r>
          </a:p>
        </p:txBody>
      </p:sp>
      <p:pic>
        <p:nvPicPr>
          <p:cNvPr id="43" name="Obrázek 42">
            <a:extLst>
              <a:ext uri="{FF2B5EF4-FFF2-40B4-BE49-F238E27FC236}">
                <a16:creationId xmlns:a16="http://schemas.microsoft.com/office/drawing/2014/main" id="{94E5B031-4755-460C-B375-2E011D599BD4}"/>
              </a:ext>
            </a:extLst>
          </p:cNvPr>
          <p:cNvPicPr/>
          <p:nvPr/>
        </p:nvPicPr>
        <p:blipFill>
          <a:blip r:embed="rId12"/>
          <a:stretch>
            <a:fillRect/>
          </a:stretch>
        </p:blipFill>
        <p:spPr>
          <a:xfrm>
            <a:off x="6437113" y="2231956"/>
            <a:ext cx="5176520" cy="2898140"/>
          </a:xfrm>
          <a:prstGeom prst="rect">
            <a:avLst/>
          </a:prstGeom>
        </p:spPr>
      </p:pic>
      <p:sp>
        <p:nvSpPr>
          <p:cNvPr id="44" name="Zástupný symbol pro obsah 2">
            <a:extLst>
              <a:ext uri="{FF2B5EF4-FFF2-40B4-BE49-F238E27FC236}">
                <a16:creationId xmlns:a16="http://schemas.microsoft.com/office/drawing/2014/main" id="{34E51109-BCC6-4C29-91BF-9D5DD5D55AD6}"/>
              </a:ext>
            </a:extLst>
          </p:cNvPr>
          <p:cNvSpPr txBox="1">
            <a:spLocks/>
          </p:cNvSpPr>
          <p:nvPr/>
        </p:nvSpPr>
        <p:spPr>
          <a:xfrm>
            <a:off x="3373115" y="1778664"/>
            <a:ext cx="6626290" cy="49769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Varianta D 05 – Dvojitá stěna určená pro výtah </a:t>
            </a:r>
          </a:p>
        </p:txBody>
      </p:sp>
      <p:pic>
        <p:nvPicPr>
          <p:cNvPr id="45" name="Obrázek 44">
            <a:extLst>
              <a:ext uri="{FF2B5EF4-FFF2-40B4-BE49-F238E27FC236}">
                <a16:creationId xmlns:a16="http://schemas.microsoft.com/office/drawing/2014/main" id="{2EAE8BE5-0472-4AB6-BDE4-CF57B0262AA1}"/>
              </a:ext>
            </a:extLst>
          </p:cNvPr>
          <p:cNvPicPr/>
          <p:nvPr/>
        </p:nvPicPr>
        <p:blipFill>
          <a:blip r:embed="rId13"/>
          <a:stretch>
            <a:fillRect/>
          </a:stretch>
        </p:blipFill>
        <p:spPr>
          <a:xfrm>
            <a:off x="3256382" y="2333406"/>
            <a:ext cx="5340150" cy="292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47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42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42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42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42" presetClass="exit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8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42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42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5" presetID="42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4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42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42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4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5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2" presetID="42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7" fill="hold">
                      <p:stCondLst>
                        <p:cond delay="indefinite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5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42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1" dur="10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10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8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9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6" presetID="42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1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2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3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6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7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42" presetClass="exit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2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3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2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3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0" presetID="42" presetClass="entr" presetSubtype="0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7" grpId="0"/>
      <p:bldP spid="7" grpId="1"/>
      <p:bldP spid="14" grpId="0"/>
      <p:bldP spid="14" grpId="1"/>
      <p:bldP spid="14" grpId="2"/>
      <p:bldP spid="14" grpId="3"/>
      <p:bldP spid="16" grpId="0"/>
      <p:bldP spid="16" grpId="1"/>
      <p:bldP spid="16" grpId="2"/>
      <p:bldP spid="16" grpId="3"/>
      <p:bldP spid="16" grpId="4"/>
      <p:bldP spid="16" grpId="5"/>
      <p:bldP spid="16" grpId="6"/>
      <p:bldP spid="16" grpId="7"/>
      <p:bldP spid="18" grpId="0"/>
      <p:bldP spid="18" grpId="1"/>
      <p:bldP spid="18" grpId="2"/>
      <p:bldP spid="18" grpId="3"/>
      <p:bldP spid="18" grpId="4"/>
      <p:bldP spid="18" grpId="5"/>
      <p:bldP spid="18" grpId="6"/>
      <p:bldP spid="18" grpId="7"/>
      <p:bldP spid="19" grpId="0"/>
      <p:bldP spid="19" grpId="1"/>
      <p:bldP spid="21" grpId="0" build="p"/>
      <p:bldP spid="21" grpId="1" build="allAtOnce"/>
      <p:bldP spid="22" grpId="0"/>
      <p:bldP spid="22" grpId="1"/>
      <p:bldP spid="23" grpId="0"/>
      <p:bldP spid="23" grpId="1"/>
      <p:bldP spid="23" grpId="2"/>
      <p:bldP spid="23" grpId="3"/>
      <p:bldP spid="23" grpId="4"/>
      <p:bldP spid="23" grpId="5"/>
      <p:bldP spid="23" grpId="6"/>
      <p:bldP spid="27" grpId="0"/>
      <p:bldP spid="27" grpId="1"/>
      <p:bldP spid="27" grpId="2"/>
      <p:bldP spid="27" grpId="3"/>
      <p:bldP spid="29" grpId="0" build="p"/>
      <p:bldP spid="29" grpId="1" build="allAtOnce"/>
      <p:bldP spid="31" grpId="0" build="p"/>
      <p:bldP spid="31" grpId="1" build="allAtOnce"/>
      <p:bldP spid="32" grpId="0" build="p"/>
      <p:bldP spid="32" grpId="1" build="allAtOnce"/>
      <p:bldP spid="34" grpId="0" build="p"/>
      <p:bldP spid="34" grpId="1" build="allAtOnce"/>
      <p:bldP spid="37" grpId="0" build="p"/>
      <p:bldP spid="37" grpId="1" build="allAtOnce"/>
      <p:bldP spid="39" grpId="0" build="p"/>
      <p:bldP spid="40" grpId="0" build="p"/>
      <p:bldP spid="40" grpId="1" build="allAtOnce"/>
      <p:bldP spid="42" grpId="0" build="p"/>
      <p:bldP spid="42" grpId="1" build="allAtOnce"/>
      <p:bldP spid="4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D65E26-6EC8-46B5-ABE3-F67C907A3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Posuzovaná hlediska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6DA5B0-9240-4E2D-B516-3F026C6DC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8478"/>
            <a:ext cx="10515600" cy="2434876"/>
          </a:xfrm>
        </p:spPr>
        <p:txBody>
          <a:bodyPr>
            <a:normAutofit/>
          </a:bodyPr>
          <a:lstStyle/>
          <a:p>
            <a:r>
              <a:rPr lang="cs-C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Tepelně technické požadavky</a:t>
            </a:r>
          </a:p>
          <a:p>
            <a:r>
              <a:rPr lang="cs-C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Energetický štítek obálky budovy</a:t>
            </a:r>
          </a:p>
          <a:p>
            <a:r>
              <a:rPr lang="cs-C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Akustické požadavky</a:t>
            </a:r>
          </a:p>
          <a:p>
            <a:r>
              <a:rPr lang="cs-CZ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Finanční náročnost</a:t>
            </a:r>
          </a:p>
        </p:txBody>
      </p:sp>
    </p:spTree>
    <p:extLst>
      <p:ext uri="{BB962C8B-B14F-4D97-AF65-F5344CB8AC3E}">
        <p14:creationId xmlns:p14="http://schemas.microsoft.com/office/powerpoint/2010/main" val="1122087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C76992-C1BF-47DA-A096-6A7600DE5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450757"/>
          </a:xfrm>
        </p:spPr>
        <p:txBody>
          <a:bodyPr>
            <a:normAutofit/>
          </a:bodyPr>
          <a:lstStyle/>
          <a:p>
            <a:r>
              <a:rPr lang="cs-CZ" sz="4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Tepelně – technické parametry</a:t>
            </a:r>
            <a:endParaRPr lang="cs-CZ" sz="40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5541033-0EAF-4E5C-8223-D7D061ABEF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1" y="1972491"/>
            <a:ext cx="5791200" cy="4598906"/>
          </a:xfrm>
        </p:spPr>
        <p:txBody>
          <a:bodyPr>
            <a:normAutofit fontScale="92500" lnSpcReduction="10000"/>
          </a:bodyPr>
          <a:lstStyle/>
          <a:p>
            <a:r>
              <a:rPr lang="cs-CZ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TEPLO 2017</a:t>
            </a:r>
          </a:p>
          <a:p>
            <a:r>
              <a:rPr lang="cs-CZ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Max. </a:t>
            </a:r>
            <a:r>
              <a:rPr lang="cs-CZ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pož</a:t>
            </a:r>
            <a:r>
              <a:rPr lang="cs-CZ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hodnota - UN,20 = 0,30 [W/m². k]</a:t>
            </a:r>
          </a:p>
          <a:p>
            <a:endParaRPr lang="cs-CZ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r>
              <a:rPr lang="cs-CZ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01:	 U = 0,149 W/m</a:t>
            </a:r>
            <a:r>
              <a:rPr lang="cs-CZ" sz="2000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	</a:t>
            </a:r>
            <a:r>
              <a:rPr lang="cs-CZ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tl.TI</a:t>
            </a:r>
            <a:r>
              <a:rPr lang="cs-CZ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	525 mm</a:t>
            </a:r>
          </a:p>
          <a:p>
            <a:r>
              <a:rPr lang="cs-CZ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02:	 U = 0,158 W/m</a:t>
            </a:r>
            <a:r>
              <a:rPr lang="cs-CZ" sz="2000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	</a:t>
            </a:r>
            <a:r>
              <a:rPr lang="cs-CZ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tl.TI</a:t>
            </a:r>
            <a:r>
              <a:rPr lang="cs-CZ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	460 mm</a:t>
            </a:r>
          </a:p>
          <a:p>
            <a:r>
              <a:rPr lang="cs-CZ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 01:	 U = 1, 903 W/m</a:t>
            </a:r>
            <a:r>
              <a:rPr lang="cs-CZ" sz="2000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	</a:t>
            </a:r>
            <a:r>
              <a:rPr lang="cs-CZ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tl.TI</a:t>
            </a:r>
            <a:r>
              <a:rPr lang="cs-CZ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	265 mm</a:t>
            </a:r>
          </a:p>
          <a:p>
            <a:r>
              <a:rPr lang="cs-CZ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 02:	 U = 0, 221 W/m</a:t>
            </a:r>
            <a:r>
              <a:rPr lang="cs-CZ" sz="2000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	</a:t>
            </a:r>
            <a:r>
              <a:rPr lang="cs-CZ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tl.TI</a:t>
            </a:r>
            <a:r>
              <a:rPr lang="cs-CZ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	470 mm</a:t>
            </a:r>
          </a:p>
          <a:p>
            <a:r>
              <a:rPr lang="cs-CZ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 01:	 U = 0, 250 W/m</a:t>
            </a:r>
            <a:r>
              <a:rPr lang="cs-CZ" sz="2000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	</a:t>
            </a:r>
            <a:r>
              <a:rPr lang="cs-CZ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tl.TI</a:t>
            </a:r>
            <a:r>
              <a:rPr lang="cs-CZ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	390 mm</a:t>
            </a:r>
          </a:p>
          <a:p>
            <a:r>
              <a:rPr lang="cs-CZ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 02:	 U = 0,196 W/m</a:t>
            </a:r>
            <a:r>
              <a:rPr lang="cs-CZ" sz="2000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	</a:t>
            </a:r>
            <a:r>
              <a:rPr lang="cs-CZ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tl.TI</a:t>
            </a:r>
            <a:r>
              <a:rPr lang="cs-CZ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	495 mm</a:t>
            </a:r>
          </a:p>
          <a:p>
            <a:r>
              <a:rPr lang="cs-CZ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 01:	 U = 1, 360 W/m</a:t>
            </a:r>
            <a:r>
              <a:rPr lang="cs-CZ" sz="2000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	</a:t>
            </a:r>
            <a:r>
              <a:rPr lang="cs-CZ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tl.TI</a:t>
            </a:r>
            <a:r>
              <a:rPr lang="cs-CZ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	265 mm</a:t>
            </a:r>
          </a:p>
          <a:p>
            <a:r>
              <a:rPr lang="cs-CZ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 02:	 U = 0, 203 W/m</a:t>
            </a:r>
            <a:r>
              <a:rPr lang="cs-CZ" sz="2000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cs-CZ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	</a:t>
            </a:r>
            <a:r>
              <a:rPr lang="cs-CZ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tl.TI</a:t>
            </a:r>
            <a:r>
              <a:rPr lang="cs-CZ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	450 mm</a:t>
            </a:r>
          </a:p>
          <a:p>
            <a:endParaRPr lang="cs-CZ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cs-CZ" dirty="0"/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EE833FD1-2DDD-4729-96D0-949BEB8BF42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8191984"/>
              </p:ext>
            </p:extLst>
          </p:nvPr>
        </p:nvGraphicFramePr>
        <p:xfrm>
          <a:off x="5852160" y="2468880"/>
          <a:ext cx="6192203" cy="3823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Zástupný symbol pro obsah 2">
            <a:extLst>
              <a:ext uri="{FF2B5EF4-FFF2-40B4-BE49-F238E27FC236}">
                <a16:creationId xmlns:a16="http://schemas.microsoft.com/office/drawing/2014/main" id="{72B4E910-E743-49A1-B3C9-9152493C99DA}"/>
              </a:ext>
            </a:extLst>
          </p:cNvPr>
          <p:cNvSpPr txBox="1">
            <a:spLocks/>
          </p:cNvSpPr>
          <p:nvPr/>
        </p:nvSpPr>
        <p:spPr>
          <a:xfrm>
            <a:off x="5428393" y="6445293"/>
            <a:ext cx="3013789" cy="4127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Zdroj: vlastní zpracování</a:t>
            </a:r>
          </a:p>
        </p:txBody>
      </p:sp>
    </p:spTree>
    <p:extLst>
      <p:ext uri="{BB962C8B-B14F-4D97-AF65-F5344CB8AC3E}">
        <p14:creationId xmlns:p14="http://schemas.microsoft.com/office/powerpoint/2010/main" val="33772714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Retrospektiva">
  <a:themeElements>
    <a:clrScheme name="Retrospektiva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761</TotalTime>
  <Words>820</Words>
  <Application>Microsoft Office PowerPoint</Application>
  <PresentationFormat>Širokoúhlá obrazovka</PresentationFormat>
  <Paragraphs>245</Paragraphs>
  <Slides>21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Retrospektiva</vt:lpstr>
      <vt:lpstr>Vysoká škola technická a ekonomická v Českých Budějovicích  Katedra stavebnictví </vt:lpstr>
      <vt:lpstr>Obsah obhajoby bakalářské práce</vt:lpstr>
      <vt:lpstr>Motivace a důvody k řešení daného problému</vt:lpstr>
      <vt:lpstr>Cíl práce</vt:lpstr>
      <vt:lpstr>Textová část</vt:lpstr>
      <vt:lpstr>Navržené varianty obvodového pláště</vt:lpstr>
      <vt:lpstr>Navržené varianty vnitřních dělících stěn</vt:lpstr>
      <vt:lpstr>Posuzovaná hlediska</vt:lpstr>
      <vt:lpstr>Tepelně – technické parametry</vt:lpstr>
      <vt:lpstr>Energetický štítek obálky budovy</vt:lpstr>
      <vt:lpstr>Akustické parametry </vt:lpstr>
      <vt:lpstr>Finanční náročnost</vt:lpstr>
      <vt:lpstr>Vyhodnocení obvodového pláště</vt:lpstr>
      <vt:lpstr>Vyhodnocení vnitřních dělících stěn</vt:lpstr>
      <vt:lpstr>Studie BD</vt:lpstr>
      <vt:lpstr>Doplňující dotazy</vt:lpstr>
      <vt:lpstr>Obvodová stěna </vt:lpstr>
      <vt:lpstr>Mezibytová stěna</vt:lpstr>
      <vt:lpstr>Příčka</vt:lpstr>
      <vt:lpstr>Dvojitá stěna určená pro výtah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Vysoká škola technická a ekonomická  v Českých Budějovicích Katedra stavebnictví </dc:title>
  <dc:creator>Marie Sasková</dc:creator>
  <cp:lastModifiedBy>Marie Sasková</cp:lastModifiedBy>
  <cp:revision>38</cp:revision>
  <dcterms:created xsi:type="dcterms:W3CDTF">2018-06-11T20:51:29Z</dcterms:created>
  <dcterms:modified xsi:type="dcterms:W3CDTF">2018-06-13T19:20:45Z</dcterms:modified>
</cp:coreProperties>
</file>