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2" r:id="rId10"/>
    <p:sldId id="269" r:id="rId11"/>
    <p:sldId id="263" r:id="rId12"/>
    <p:sldId id="266" r:id="rId13"/>
    <p:sldId id="264" r:id="rId14"/>
    <p:sldId id="265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99" autoAdjust="0"/>
  </p:normalViewPr>
  <p:slideViewPr>
    <p:cSldViewPr snapToGrid="0">
      <p:cViewPr varScale="1">
        <p:scale>
          <a:sx n="67" d="100"/>
          <a:sy n="67" d="100"/>
        </p:scale>
        <p:origin x="66" y="2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274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C02F7-C4DE-4A33-88D5-CEB9681F9817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54A99-97CF-46D2-8084-F72F8ADFA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179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54A99-97CF-46D2-8084-F72F8ADFA04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59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E14B-B503-4D1D-B682-3F8259D137C5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499F-33A2-4825-910B-46184D2B3A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53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E14B-B503-4D1D-B682-3F8259D137C5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499F-33A2-4825-910B-46184D2B3A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523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E14B-B503-4D1D-B682-3F8259D137C5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499F-33A2-4825-910B-46184D2B3A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413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E14B-B503-4D1D-B682-3F8259D137C5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499F-33A2-4825-910B-46184D2B3A81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2889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E14B-B503-4D1D-B682-3F8259D137C5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499F-33A2-4825-910B-46184D2B3A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113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E14B-B503-4D1D-B682-3F8259D137C5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499F-33A2-4825-910B-46184D2B3A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420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E14B-B503-4D1D-B682-3F8259D137C5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499F-33A2-4825-910B-46184D2B3A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721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E14B-B503-4D1D-B682-3F8259D137C5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499F-33A2-4825-910B-46184D2B3A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380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E14B-B503-4D1D-B682-3F8259D137C5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499F-33A2-4825-910B-46184D2B3A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118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E14B-B503-4D1D-B682-3F8259D137C5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499F-33A2-4825-910B-46184D2B3A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89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E14B-B503-4D1D-B682-3F8259D137C5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499F-33A2-4825-910B-46184D2B3A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06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E14B-B503-4D1D-B682-3F8259D137C5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499F-33A2-4825-910B-46184D2B3A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07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E14B-B503-4D1D-B682-3F8259D137C5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499F-33A2-4825-910B-46184D2B3A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96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E14B-B503-4D1D-B682-3F8259D137C5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499F-33A2-4825-910B-46184D2B3A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422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E14B-B503-4D1D-B682-3F8259D137C5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499F-33A2-4825-910B-46184D2B3A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516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E14B-B503-4D1D-B682-3F8259D137C5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499F-33A2-4825-910B-46184D2B3A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28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E14B-B503-4D1D-B682-3F8259D137C5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499F-33A2-4825-910B-46184D2B3A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47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727E14B-B503-4D1D-B682-3F8259D137C5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41D499F-33A2-4825-910B-46184D2B3A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458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100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008218"/>
            <a:ext cx="9144000" cy="2387600"/>
          </a:xfrm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Likvidace odpadní vody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66837" y="4395818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Autor: </a:t>
            </a: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Šilhavý</a:t>
            </a:r>
          </a:p>
          <a:p>
            <a:pPr algn="l"/>
            <a:r>
              <a:rPr 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Vedoucí: </a:t>
            </a: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</a:t>
            </a: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Ing. Ingrid </a:t>
            </a:r>
            <a:r>
              <a:rPr lang="cs-CZ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Juhásová</a:t>
            </a: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Šenitková</a:t>
            </a: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CSc</a:t>
            </a: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Oponent: </a:t>
            </a: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Ing. Věra Voštová, CSc.</a:t>
            </a:r>
          </a:p>
          <a:p>
            <a:pPr algn="l"/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920875" y="1366838"/>
            <a:ext cx="8350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Vysoká škola technická a 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ekonomická v Českých Budějovicích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03" y="530256"/>
            <a:ext cx="1433372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44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zámek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hluboká n. </a:t>
            </a:r>
            <a:r>
              <a:rPr lang="cs-CZ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vlt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odtok z konvenční ČOV </a:t>
            </a: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47"/>
          <a:stretch/>
        </p:blipFill>
        <p:spPr>
          <a:xfrm>
            <a:off x="6396423" y="3535155"/>
            <a:ext cx="5257982" cy="2100262"/>
          </a:xfrm>
        </p:spPr>
      </p:pic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Obec </a:t>
            </a:r>
            <a:r>
              <a:rPr lang="cs-CZ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křišťanov</a:t>
            </a:r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Odtok z ČOV s MBR</a:t>
            </a:r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quarter" idx="1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55"/>
          <a:stretch/>
        </p:blipFill>
        <p:spPr>
          <a:xfrm>
            <a:off x="913775" y="3207336"/>
            <a:ext cx="5235597" cy="2755901"/>
          </a:xfrm>
        </p:spPr>
      </p:pic>
    </p:spTree>
    <p:extLst>
      <p:ext uri="{BB962C8B-B14F-4D97-AF65-F5344CB8AC3E}">
        <p14:creationId xmlns:p14="http://schemas.microsoft.com/office/powerpoint/2010/main" val="570148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Návrhy opatření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Doporučení výběru progresivní ČOV s MBR budoucím provozovatelům a jejich přesvědčení podpořené argumenty s důrazem na:</a:t>
            </a:r>
          </a:p>
          <a:p>
            <a:pPr lvl="1" algn="just"/>
            <a:r>
              <a:rPr lang="cs-CZ" sz="2400" cap="none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ožadavky na zastavěnou plochu</a:t>
            </a:r>
          </a:p>
          <a:p>
            <a:pPr lvl="1" algn="just"/>
            <a:r>
              <a:rPr lang="cs-CZ" sz="2400" cap="none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áročnost obsluhy a údržby</a:t>
            </a:r>
          </a:p>
          <a:p>
            <a:pPr lvl="1" algn="just"/>
            <a:r>
              <a:rPr lang="cs-CZ" sz="2400" cap="none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rovozní náklady</a:t>
            </a:r>
          </a:p>
          <a:p>
            <a:pPr lvl="1" algn="just"/>
            <a:r>
              <a:rPr lang="cs-CZ" sz="2400" cap="none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elkové investiční náklady</a:t>
            </a:r>
          </a:p>
          <a:p>
            <a:pPr lvl="1" algn="just"/>
            <a:r>
              <a:rPr lang="cs-CZ" sz="2400" cap="none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nvironmentální přínos</a:t>
            </a:r>
          </a:p>
          <a:p>
            <a:pPr lvl="1" algn="just"/>
            <a:endParaRPr lang="cs-CZ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751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Splnění cíle BP</a:t>
            </a:r>
          </a:p>
          <a:p>
            <a:r>
              <a:rPr lang="cs-CZ" sz="2400" cap="none" dirty="0">
                <a:latin typeface="Arial" panose="020B0604020202020204" pitchFamily="34" charset="0"/>
                <a:cs typeface="Arial" panose="020B0604020202020204" pitchFamily="34" charset="0"/>
              </a:rPr>
              <a:t>Příslib využití závěrů provedeného </a:t>
            </a:r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průzkumu v </a:t>
            </a:r>
            <a:r>
              <a:rPr lang="cs-CZ" sz="2400" cap="none" dirty="0">
                <a:latin typeface="Arial" panose="020B0604020202020204" pitchFamily="34" charset="0"/>
                <a:cs typeface="Arial" panose="020B0604020202020204" pitchFamily="34" charset="0"/>
              </a:rPr>
              <a:t>praxi.</a:t>
            </a:r>
          </a:p>
          <a:p>
            <a:pPr marL="0" indent="0">
              <a:buNone/>
            </a:pPr>
            <a:endParaRPr lang="cs-CZ" cap="none" dirty="0"/>
          </a:p>
          <a:p>
            <a:pPr marL="0" indent="0">
              <a:buNone/>
            </a:pPr>
            <a:r>
              <a:rPr lang="cs-CZ" cap="none" dirty="0" smtClean="0"/>
              <a:t>. </a:t>
            </a: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2977959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otázky - vedoucí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Jak byste zhodnotil jednotlivé ČOV z hlediska environmentálních ukazatelů procesu čištění?</a:t>
            </a:r>
          </a:p>
        </p:txBody>
      </p:sp>
    </p:spTree>
    <p:extLst>
      <p:ext uri="{BB962C8B-B14F-4D97-AF65-F5344CB8AC3E}">
        <p14:creationId xmlns:p14="http://schemas.microsoft.com/office/powerpoint/2010/main" val="1463608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otázky - oponent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cap="none" dirty="0">
                <a:latin typeface="Arial" panose="020B0604020202020204" pitchFamily="34" charset="0"/>
                <a:cs typeface="Arial" panose="020B0604020202020204" pitchFamily="34" charset="0"/>
              </a:rPr>
              <a:t>Vysvětlete, proč přílohy, které jsou technickými výkresy, postrádají pozice, některé důležité </a:t>
            </a:r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rozměry a </a:t>
            </a:r>
            <a:r>
              <a:rPr lang="cs-CZ" sz="2400" cap="none" dirty="0">
                <a:latin typeface="Arial" panose="020B0604020202020204" pitchFamily="34" charset="0"/>
                <a:cs typeface="Arial" panose="020B0604020202020204" pitchFamily="34" charset="0"/>
              </a:rPr>
              <a:t>razítko?</a:t>
            </a:r>
          </a:p>
          <a:p>
            <a:r>
              <a:rPr lang="cs-CZ" sz="2400" cap="none" dirty="0">
                <a:latin typeface="Arial" panose="020B0604020202020204" pitchFamily="34" charset="0"/>
                <a:cs typeface="Arial" panose="020B0604020202020204" pitchFamily="34" charset="0"/>
              </a:rPr>
              <a:t>Kolik procent je </a:t>
            </a:r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Vaše vlastní </a:t>
            </a:r>
            <a:r>
              <a:rPr lang="cs-CZ" sz="2400" cap="none" dirty="0">
                <a:latin typeface="Arial" panose="020B0604020202020204" pitchFamily="34" charset="0"/>
                <a:cs typeface="Arial" panose="020B0604020202020204" pitchFamily="34" charset="0"/>
              </a:rPr>
              <a:t>práce a kolik procent zaujímá převzatá práce od firmy </a:t>
            </a:r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ENVI-PUR</a:t>
            </a:r>
            <a:r>
              <a:rPr lang="cs-CZ" sz="2400" cap="none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cs-CZ" sz="2400" cap="none" dirty="0">
                <a:latin typeface="Arial" panose="020B0604020202020204" pitchFamily="34" charset="0"/>
                <a:cs typeface="Arial" panose="020B0604020202020204" pitchFamily="34" charset="0"/>
              </a:rPr>
              <a:t>Co je to trativod?</a:t>
            </a:r>
          </a:p>
        </p:txBody>
      </p:sp>
    </p:spTree>
    <p:extLst>
      <p:ext uri="{BB962C8B-B14F-4D97-AF65-F5344CB8AC3E}">
        <p14:creationId xmlns:p14="http://schemas.microsoft.com/office/powerpoint/2010/main" val="494802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Téma je mi blízké s ohledem na mé zaměstnání</a:t>
            </a:r>
          </a:p>
          <a:p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Osobní zkušenosti s danou problematickou a zkušeností mých kolegů ve firmě </a:t>
            </a:r>
          </a:p>
          <a:p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Dostatečné množství podkladů na dané téma s ohledem na náplň činnosti mého zaměstnavatele</a:t>
            </a:r>
          </a:p>
          <a:p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Poskytnutí argumentů mému zaměstnavateli k přesvědčení  budoucích provozovatelů ČOV o volbě progresivní ČOV.</a:t>
            </a:r>
            <a:endParaRPr lang="cs-CZ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05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cs-CZ" sz="28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Cílem mé bakalářské práce je téma </a:t>
            </a:r>
            <a:r>
              <a:rPr lang="cs-CZ" sz="2800" cap="none" dirty="0">
                <a:latin typeface="Arial" panose="020B0604020202020204" pitchFamily="34" charset="0"/>
                <a:cs typeface="Arial" panose="020B0604020202020204" pitchFamily="34" charset="0"/>
              </a:rPr>
              <a:t>odpadní vody a </a:t>
            </a:r>
            <a:r>
              <a:rPr lang="cs-CZ" sz="28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jejího </a:t>
            </a:r>
            <a:r>
              <a:rPr lang="cs-CZ" sz="2800" cap="none" dirty="0">
                <a:latin typeface="Arial" panose="020B0604020202020204" pitchFamily="34" charset="0"/>
                <a:cs typeface="Arial" panose="020B0604020202020204" pitchFamily="34" charset="0"/>
              </a:rPr>
              <a:t>složení, popisu způsobů čištění odpadní vody, </a:t>
            </a:r>
            <a:r>
              <a:rPr lang="cs-CZ" sz="28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legislativní požadavky </a:t>
            </a:r>
            <a:r>
              <a:rPr lang="cs-CZ" sz="2800" cap="none" dirty="0">
                <a:latin typeface="Arial" panose="020B0604020202020204" pitchFamily="34" charset="0"/>
                <a:cs typeface="Arial" panose="020B0604020202020204" pitchFamily="34" charset="0"/>
              </a:rPr>
              <a:t>v oblasti čištění odpadních vod a </a:t>
            </a:r>
            <a:r>
              <a:rPr lang="cs-CZ" sz="28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návrh </a:t>
            </a:r>
            <a:r>
              <a:rPr lang="cs-CZ" sz="2800" cap="none" dirty="0">
                <a:latin typeface="Arial" panose="020B0604020202020204" pitchFamily="34" charset="0"/>
                <a:cs typeface="Arial" panose="020B0604020202020204" pitchFamily="34" charset="0"/>
              </a:rPr>
              <a:t>konkrétní </a:t>
            </a:r>
            <a:r>
              <a:rPr lang="cs-CZ" sz="28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ČOV, Progresivní </a:t>
            </a:r>
            <a:r>
              <a:rPr lang="cs-CZ" sz="2800" cap="none" dirty="0">
                <a:latin typeface="Arial" panose="020B0604020202020204" pitchFamily="34" charset="0"/>
                <a:cs typeface="Arial" panose="020B0604020202020204" pitchFamily="34" charset="0"/>
              </a:rPr>
              <a:t>ČOV.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11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Definované hypotézy nebo výzkumné otázky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Návrh konvenční mechanicko-biologické ČOV a progresivní membránové ČOV</a:t>
            </a:r>
          </a:p>
          <a:p>
            <a:pPr algn="just"/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Porovnání účinnosti čištění odpadních vod u konvenční ČOV a ČOV s MBR</a:t>
            </a:r>
          </a:p>
          <a:p>
            <a:pPr algn="just"/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Porovnání zastavěné plochy obou zmíněných variant ČOV</a:t>
            </a:r>
          </a:p>
          <a:p>
            <a:pPr algn="just"/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Porovnání provozních a investičních nákladů obou ČOV</a:t>
            </a:r>
          </a:p>
          <a:p>
            <a:pPr algn="just"/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Zhodnocení environmentálního přínosu posuzovaných ČOV</a:t>
            </a:r>
          </a:p>
          <a:p>
            <a:pPr marL="0" indent="0" algn="just">
              <a:buNone/>
            </a:pPr>
            <a:endParaRPr lang="cs-CZ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cap="none" dirty="0" smtClean="0"/>
          </a:p>
        </p:txBody>
      </p:sp>
    </p:spTree>
    <p:extLst>
      <p:ext uri="{BB962C8B-B14F-4D97-AF65-F5344CB8AC3E}">
        <p14:creationId xmlns:p14="http://schemas.microsoft.com/office/powerpoint/2010/main" val="359870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Metodika práce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62730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sz="2600" cap="none" dirty="0">
                <a:latin typeface="Arial" panose="020B0604020202020204" pitchFamily="34" charset="0"/>
                <a:cs typeface="Arial" panose="020B0604020202020204" pitchFamily="34" charset="0"/>
              </a:rPr>
              <a:t>Sběr dat</a:t>
            </a:r>
          </a:p>
          <a:p>
            <a:pPr lvl="1" algn="just"/>
            <a:r>
              <a:rPr lang="cs-CZ" sz="2600" cap="none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sz="26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ata o spotřebě vody a počtu </a:t>
            </a:r>
            <a:r>
              <a:rPr lang="cs-CZ" sz="26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návštěvníků kláštera ve Zlaté Koruně</a:t>
            </a:r>
            <a:endParaRPr lang="cs-CZ" sz="26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26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data z monitoringu stávajících ČOV, výsledky rozborů OV na odtoku z ČOV</a:t>
            </a:r>
          </a:p>
          <a:p>
            <a:pPr lvl="1" algn="just"/>
            <a:r>
              <a:rPr lang="cs-CZ" sz="2600" cap="none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sz="26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eník výkonů a služeb společnosti </a:t>
            </a:r>
            <a:r>
              <a:rPr lang="cs-CZ" sz="26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Čevak</a:t>
            </a:r>
            <a:r>
              <a:rPr lang="cs-CZ" sz="26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, a.s.</a:t>
            </a:r>
            <a:endParaRPr lang="cs-CZ" sz="26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6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Místní šetření, výškové zaměření, IGP</a:t>
            </a:r>
          </a:p>
          <a:p>
            <a:pPr algn="just"/>
            <a:r>
              <a:rPr lang="cs-CZ" sz="26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Výpočet a návrh kapacity konkrétní ČOV</a:t>
            </a:r>
          </a:p>
          <a:p>
            <a:pPr algn="just"/>
            <a:r>
              <a:rPr lang="cs-CZ" sz="26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 rozměrů, zhotovení výkresové dokumentace</a:t>
            </a:r>
          </a:p>
          <a:p>
            <a:pPr algn="just"/>
            <a:r>
              <a:rPr lang="cs-CZ" sz="26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Kalkulace investičních a provozních nákladů</a:t>
            </a:r>
          </a:p>
          <a:p>
            <a:pPr algn="just"/>
            <a:endParaRPr lang="cs-CZ" sz="24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sz="22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451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Zastavěná plocha konvenční ČOV: 			</a:t>
            </a:r>
            <a:r>
              <a:rPr lang="cs-CZ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10,00 m</a:t>
            </a:r>
            <a:r>
              <a:rPr lang="cs-CZ" b="1" cap="non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Zastavěná plocha ČOV s MBR: 		  	  	                        </a:t>
            </a:r>
            <a:r>
              <a:rPr lang="cs-CZ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5,13 m</a:t>
            </a:r>
            <a:r>
              <a:rPr lang="cs-CZ" b="1" cap="non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Pořizovací náklady technolog. části konvenční ČOV:	</a:t>
            </a:r>
            <a:r>
              <a:rPr lang="cs-CZ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313.440,- Kč bez DPH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Pořizovací náklady technolog. části ČOV s MBR:	</a:t>
            </a:r>
            <a:r>
              <a:rPr lang="cs-CZ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733.472,- Kč bez DPH</a:t>
            </a:r>
            <a:endParaRPr lang="cs-CZ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18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46327" y="2371018"/>
            <a:ext cx="4873473" cy="679994"/>
          </a:xfrm>
        </p:spPr>
        <p:txBody>
          <a:bodyPr/>
          <a:lstStyle/>
          <a:p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Celkové investiční náklady </a:t>
            </a:r>
          </a:p>
          <a:p>
            <a:r>
              <a:rPr lang="cs-CZ" sz="2200" b="1" u="sng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Konvenční ČOV</a:t>
            </a:r>
            <a:endParaRPr lang="cs-CZ" sz="2200" b="1" u="sng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11948178"/>
              </p:ext>
            </p:extLst>
          </p:nvPr>
        </p:nvGraphicFramePr>
        <p:xfrm>
          <a:off x="6396423" y="3243685"/>
          <a:ext cx="5105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2600"/>
                <a:gridCol w="20828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Objekt</a:t>
                      </a:r>
                      <a:endParaRPr lang="cs-CZ" sz="15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Cena bez DPH (</a:t>
                      </a:r>
                      <a:r>
                        <a:rPr lang="cs-CZ" sz="15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CZK)</a:t>
                      </a:r>
                      <a:r>
                        <a:rPr lang="cs-CZ" sz="15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cs-CZ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ČJ a ČOV s MBR</a:t>
                      </a:r>
                      <a:endParaRPr lang="cs-CZ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964 648,22</a:t>
                      </a:r>
                      <a:endParaRPr lang="cs-CZ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Elektro přípojka pro ČOV s MBR</a:t>
                      </a:r>
                      <a:endParaRPr lang="cs-CZ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47 157,45</a:t>
                      </a:r>
                      <a:endParaRPr lang="cs-CZ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Prefabrikované pilíře ČOV s MBR</a:t>
                      </a:r>
                      <a:endParaRPr lang="cs-CZ" sz="1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38 777,56</a:t>
                      </a:r>
                      <a:endParaRPr lang="cs-CZ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Cena celkem</a:t>
                      </a:r>
                      <a:endParaRPr lang="cs-CZ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1 050 583,24</a:t>
                      </a:r>
                      <a:endParaRPr lang="cs-CZ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Celkové investiční náklady  </a:t>
            </a:r>
            <a:endParaRPr lang="cs-CZ" sz="2200" b="1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b="1" u="sng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ČOV s MBR</a:t>
            </a:r>
            <a:endParaRPr lang="cs-CZ" sz="2200" b="1" u="sng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52734077"/>
              </p:ext>
            </p:extLst>
          </p:nvPr>
        </p:nvGraphicFramePr>
        <p:xfrm>
          <a:off x="913775" y="3215110"/>
          <a:ext cx="5105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700"/>
                <a:gridCol w="2552700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kern="1200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Objekt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Cena bez DPH (</a:t>
                      </a:r>
                      <a:r>
                        <a:rPr lang="cs-CZ" sz="15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CZK)</a:t>
                      </a:r>
                      <a:r>
                        <a:rPr lang="cs-CZ" sz="15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cs-CZ" sz="15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ČJ a ČOV 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797 727,82</a:t>
                      </a: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Elektro přípojka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47 157,45</a:t>
                      </a: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Prefabrikované pilíře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36 521,29</a:t>
                      </a: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Cena celkem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881 406,56</a:t>
                      </a: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64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Roční náklady na provoz </a:t>
            </a:r>
          </a:p>
          <a:p>
            <a:r>
              <a:rPr lang="cs-CZ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konvenční </a:t>
            </a:r>
            <a:r>
              <a:rPr lang="cs-CZ" sz="22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čov</a:t>
            </a:r>
            <a:endParaRPr lang="cs-CZ" sz="2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96054260"/>
              </p:ext>
            </p:extLst>
          </p:nvPr>
        </p:nvGraphicFramePr>
        <p:xfrm>
          <a:off x="913775" y="3319490"/>
          <a:ext cx="5105400" cy="2415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700"/>
                <a:gridCol w="25527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Náklady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Celková cena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Provo</a:t>
                      </a:r>
                      <a:r>
                        <a:rPr lang="cs-CZ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 </a:t>
                      </a: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strojních </a:t>
                      </a: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zařízení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12 328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Mzdové </a:t>
                      </a: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náklady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12 600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Odběry </a:t>
                      </a: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 vyhodnocení vzorků OV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9 404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Odvoz </a:t>
                      </a: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 </a:t>
                      </a: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likvidace </a:t>
                      </a: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kalu 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15 910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Celkové</a:t>
                      </a:r>
                      <a:r>
                        <a:rPr lang="cs-CZ" sz="16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r</a:t>
                      </a:r>
                      <a:r>
                        <a:rPr lang="cs-CZ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oční náklady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50 242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Roční náklady na provoz</a:t>
            </a:r>
          </a:p>
          <a:p>
            <a:r>
              <a:rPr lang="cs-CZ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ČOV s MBR</a:t>
            </a:r>
            <a:endParaRPr lang="cs-CZ" sz="2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869622343"/>
              </p:ext>
            </p:extLst>
          </p:nvPr>
        </p:nvGraphicFramePr>
        <p:xfrm>
          <a:off x="6172826" y="3327264"/>
          <a:ext cx="5105400" cy="2975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700"/>
                <a:gridCol w="25527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Náklady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Celková cena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Provoz </a:t>
                      </a: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strojních zařízení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10 277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Mzdové </a:t>
                      </a: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náklady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12 600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Odběry </a:t>
                      </a: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 vyhodnocení vzorků OV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9 404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Odvoz </a:t>
                      </a: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 </a:t>
                      </a: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likvidace </a:t>
                      </a: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kalu 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17 275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Regenerace </a:t>
                      </a: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membránových modulů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14 000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Celkové</a:t>
                      </a:r>
                      <a:r>
                        <a:rPr lang="cs-CZ" sz="1600" b="1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roční náklady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63 556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807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Dosažené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výsledky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cs-CZ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Vyšší účinnost a stabilní odtokové parametry ČOV s MBR oproti ČOV konvenční</a:t>
            </a:r>
          </a:p>
          <a:p>
            <a:pPr marL="0" indent="0" algn="just">
              <a:buNone/>
            </a:pPr>
            <a:endParaRPr lang="cs-CZ" sz="24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Odstranění bakterií a virů u ČOV s MBR - vyšší environmentální přínos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501939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325</TotalTime>
  <Words>492</Words>
  <Application>Microsoft Office PowerPoint</Application>
  <PresentationFormat>Širokoúhlá obrazovka</PresentationFormat>
  <Paragraphs>126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Tw Cen MT</vt:lpstr>
      <vt:lpstr>Kapka</vt:lpstr>
      <vt:lpstr>Likvidace odpadní vody </vt:lpstr>
      <vt:lpstr>Motivace a důvody k řešení daného problému</vt:lpstr>
      <vt:lpstr>Cíl práce</vt:lpstr>
      <vt:lpstr>Definované hypotézy nebo výzkumné otázky</vt:lpstr>
      <vt:lpstr>Metodika práce</vt:lpstr>
      <vt:lpstr>Dosažené výsledky</vt:lpstr>
      <vt:lpstr>Dosažené výsledky</vt:lpstr>
      <vt:lpstr>Dosažené výsledky</vt:lpstr>
      <vt:lpstr>Dosažené výsledky</vt:lpstr>
      <vt:lpstr>Dosažené výsledky</vt:lpstr>
      <vt:lpstr>Návrhy opatření</vt:lpstr>
      <vt:lpstr>závěr</vt:lpstr>
      <vt:lpstr>Doplňující otázky - vedoucí</vt:lpstr>
      <vt:lpstr>Doplňující otázky - oponent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Likvidace odpadní vody</dc:title>
  <dc:creator>Jan Šilhavý</dc:creator>
  <cp:lastModifiedBy>Jan Šilhavý</cp:lastModifiedBy>
  <cp:revision>39</cp:revision>
  <dcterms:created xsi:type="dcterms:W3CDTF">2018-06-12T21:40:14Z</dcterms:created>
  <dcterms:modified xsi:type="dcterms:W3CDTF">2018-06-13T21:02:45Z</dcterms:modified>
</cp:coreProperties>
</file>