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2" r:id="rId4"/>
    <p:sldId id="264" r:id="rId5"/>
    <p:sldId id="258" r:id="rId6"/>
    <p:sldId id="263" r:id="rId7"/>
    <p:sldId id="260" r:id="rId8"/>
    <p:sldId id="261" r:id="rId9"/>
    <p:sldId id="268" r:id="rId10"/>
    <p:sldId id="265" r:id="rId11"/>
    <p:sldId id="266" r:id="rId12"/>
    <p:sldId id="270" r:id="rId13"/>
    <p:sldId id="267" r:id="rId14"/>
    <p:sldId id="271" r:id="rId15"/>
    <p:sldId id="272" r:id="rId16"/>
    <p:sldId id="269" r:id="rId1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12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2" autoAdjust="0"/>
    <p:restoredTop sz="94660"/>
  </p:normalViewPr>
  <p:slideViewPr>
    <p:cSldViewPr snapToGrid="0">
      <p:cViewPr varScale="1">
        <p:scale>
          <a:sx n="64" d="100"/>
          <a:sy n="64" d="100"/>
        </p:scale>
        <p:origin x="78"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CAF90F-F411-4A43-85F4-83848274239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21A6CF4-1567-47E2-9609-13AABC877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E021C91-64F5-4445-B638-E81D00930EA9}"/>
              </a:ext>
            </a:extLst>
          </p:cNvPr>
          <p:cNvSpPr>
            <a:spLocks noGrp="1"/>
          </p:cNvSpPr>
          <p:nvPr>
            <p:ph type="dt" sz="half" idx="10"/>
          </p:nvPr>
        </p:nvSpPr>
        <p:spPr/>
        <p:txBody>
          <a:bodyPr/>
          <a:lstStyle/>
          <a:p>
            <a:fld id="{C2C7514D-66FC-44A6-80CF-F224C6091BFA}" type="datetimeFigureOut">
              <a:rPr lang="cs-CZ" smtClean="0"/>
              <a:t>13.06.2018</a:t>
            </a:fld>
            <a:endParaRPr lang="cs-CZ"/>
          </a:p>
        </p:txBody>
      </p:sp>
      <p:sp>
        <p:nvSpPr>
          <p:cNvPr id="5" name="Zástupný symbol pro zápatí 4">
            <a:extLst>
              <a:ext uri="{FF2B5EF4-FFF2-40B4-BE49-F238E27FC236}">
                <a16:creationId xmlns:a16="http://schemas.microsoft.com/office/drawing/2014/main" id="{84088A77-5F8A-4145-AABC-153606CA116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BA58884-35AD-4ABE-BB9F-2682B7C0CF87}"/>
              </a:ext>
            </a:extLst>
          </p:cNvPr>
          <p:cNvSpPr>
            <a:spLocks noGrp="1"/>
          </p:cNvSpPr>
          <p:nvPr>
            <p:ph type="sldNum" sz="quarter" idx="12"/>
          </p:nvPr>
        </p:nvSpPr>
        <p:spPr/>
        <p:txBody>
          <a:bodyPr/>
          <a:lstStyle/>
          <a:p>
            <a:fld id="{3C759433-4779-4E2B-B2E4-824B1524F442}" type="slidenum">
              <a:rPr lang="cs-CZ" smtClean="0"/>
              <a:t>‹#›</a:t>
            </a:fld>
            <a:endParaRPr lang="cs-CZ"/>
          </a:p>
        </p:txBody>
      </p:sp>
    </p:spTree>
    <p:extLst>
      <p:ext uri="{BB962C8B-B14F-4D97-AF65-F5344CB8AC3E}">
        <p14:creationId xmlns:p14="http://schemas.microsoft.com/office/powerpoint/2010/main" val="4122131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378E27-47DF-420A-9763-6FB1B6A49A4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DD16E194-A7C2-4E49-9628-A2C1EB1719C8}"/>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59C99A5-602A-4B1B-8AAC-0803B5F7958A}"/>
              </a:ext>
            </a:extLst>
          </p:cNvPr>
          <p:cNvSpPr>
            <a:spLocks noGrp="1"/>
          </p:cNvSpPr>
          <p:nvPr>
            <p:ph type="dt" sz="half" idx="10"/>
          </p:nvPr>
        </p:nvSpPr>
        <p:spPr/>
        <p:txBody>
          <a:bodyPr/>
          <a:lstStyle/>
          <a:p>
            <a:fld id="{C2C7514D-66FC-44A6-80CF-F224C6091BFA}" type="datetimeFigureOut">
              <a:rPr lang="cs-CZ" smtClean="0"/>
              <a:t>13.06.2018</a:t>
            </a:fld>
            <a:endParaRPr lang="cs-CZ"/>
          </a:p>
        </p:txBody>
      </p:sp>
      <p:sp>
        <p:nvSpPr>
          <p:cNvPr id="5" name="Zástupný symbol pro zápatí 4">
            <a:extLst>
              <a:ext uri="{FF2B5EF4-FFF2-40B4-BE49-F238E27FC236}">
                <a16:creationId xmlns:a16="http://schemas.microsoft.com/office/drawing/2014/main" id="{C826A568-C719-4AF8-8941-F6FD6CE5CE3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9F85BFC-9E66-4949-ACB3-45E7E3CA0DFA}"/>
              </a:ext>
            </a:extLst>
          </p:cNvPr>
          <p:cNvSpPr>
            <a:spLocks noGrp="1"/>
          </p:cNvSpPr>
          <p:nvPr>
            <p:ph type="sldNum" sz="quarter" idx="12"/>
          </p:nvPr>
        </p:nvSpPr>
        <p:spPr/>
        <p:txBody>
          <a:bodyPr/>
          <a:lstStyle/>
          <a:p>
            <a:fld id="{3C759433-4779-4E2B-B2E4-824B1524F442}" type="slidenum">
              <a:rPr lang="cs-CZ" smtClean="0"/>
              <a:t>‹#›</a:t>
            </a:fld>
            <a:endParaRPr lang="cs-CZ"/>
          </a:p>
        </p:txBody>
      </p:sp>
    </p:spTree>
    <p:extLst>
      <p:ext uri="{BB962C8B-B14F-4D97-AF65-F5344CB8AC3E}">
        <p14:creationId xmlns:p14="http://schemas.microsoft.com/office/powerpoint/2010/main" val="159191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DB520DE-060B-40CE-8EA7-FAB3F774BB4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9EE1E54-C322-436D-BF22-D4DED986F53B}"/>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4BE2209-9223-48C3-B653-77476DB73BF5}"/>
              </a:ext>
            </a:extLst>
          </p:cNvPr>
          <p:cNvSpPr>
            <a:spLocks noGrp="1"/>
          </p:cNvSpPr>
          <p:nvPr>
            <p:ph type="dt" sz="half" idx="10"/>
          </p:nvPr>
        </p:nvSpPr>
        <p:spPr/>
        <p:txBody>
          <a:bodyPr/>
          <a:lstStyle/>
          <a:p>
            <a:fld id="{C2C7514D-66FC-44A6-80CF-F224C6091BFA}" type="datetimeFigureOut">
              <a:rPr lang="cs-CZ" smtClean="0"/>
              <a:t>13.06.2018</a:t>
            </a:fld>
            <a:endParaRPr lang="cs-CZ"/>
          </a:p>
        </p:txBody>
      </p:sp>
      <p:sp>
        <p:nvSpPr>
          <p:cNvPr id="5" name="Zástupný symbol pro zápatí 4">
            <a:extLst>
              <a:ext uri="{FF2B5EF4-FFF2-40B4-BE49-F238E27FC236}">
                <a16:creationId xmlns:a16="http://schemas.microsoft.com/office/drawing/2014/main" id="{BACD2CE0-8BDA-4FEC-BB41-1BCB4F0EABC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731A3F9-EBA8-444A-A23F-89CD6DA8617B}"/>
              </a:ext>
            </a:extLst>
          </p:cNvPr>
          <p:cNvSpPr>
            <a:spLocks noGrp="1"/>
          </p:cNvSpPr>
          <p:nvPr>
            <p:ph type="sldNum" sz="quarter" idx="12"/>
          </p:nvPr>
        </p:nvSpPr>
        <p:spPr/>
        <p:txBody>
          <a:bodyPr/>
          <a:lstStyle/>
          <a:p>
            <a:fld id="{3C759433-4779-4E2B-B2E4-824B1524F442}" type="slidenum">
              <a:rPr lang="cs-CZ" smtClean="0"/>
              <a:t>‹#›</a:t>
            </a:fld>
            <a:endParaRPr lang="cs-CZ"/>
          </a:p>
        </p:txBody>
      </p:sp>
    </p:spTree>
    <p:extLst>
      <p:ext uri="{BB962C8B-B14F-4D97-AF65-F5344CB8AC3E}">
        <p14:creationId xmlns:p14="http://schemas.microsoft.com/office/powerpoint/2010/main" val="3239489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2B1840-547B-418D-B8E9-6767A7889480}"/>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0988E796-97A3-4B67-9ADE-6029A260D7FA}"/>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FC2E299-20F0-40E7-8491-7D8A39A180A1}"/>
              </a:ext>
            </a:extLst>
          </p:cNvPr>
          <p:cNvSpPr>
            <a:spLocks noGrp="1"/>
          </p:cNvSpPr>
          <p:nvPr>
            <p:ph type="dt" sz="half" idx="10"/>
          </p:nvPr>
        </p:nvSpPr>
        <p:spPr/>
        <p:txBody>
          <a:bodyPr/>
          <a:lstStyle/>
          <a:p>
            <a:fld id="{C2C7514D-66FC-44A6-80CF-F224C6091BFA}" type="datetimeFigureOut">
              <a:rPr lang="cs-CZ" smtClean="0"/>
              <a:t>13.06.2018</a:t>
            </a:fld>
            <a:endParaRPr lang="cs-CZ"/>
          </a:p>
        </p:txBody>
      </p:sp>
      <p:sp>
        <p:nvSpPr>
          <p:cNvPr id="5" name="Zástupný symbol pro zápatí 4">
            <a:extLst>
              <a:ext uri="{FF2B5EF4-FFF2-40B4-BE49-F238E27FC236}">
                <a16:creationId xmlns:a16="http://schemas.microsoft.com/office/drawing/2014/main" id="{A764292C-7D33-4F4B-BBE1-C014464F2C3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723AE55-C1A2-4B03-9FC1-771549DC07C6}"/>
              </a:ext>
            </a:extLst>
          </p:cNvPr>
          <p:cNvSpPr>
            <a:spLocks noGrp="1"/>
          </p:cNvSpPr>
          <p:nvPr>
            <p:ph type="sldNum" sz="quarter" idx="12"/>
          </p:nvPr>
        </p:nvSpPr>
        <p:spPr/>
        <p:txBody>
          <a:bodyPr/>
          <a:lstStyle/>
          <a:p>
            <a:fld id="{3C759433-4779-4E2B-B2E4-824B1524F442}" type="slidenum">
              <a:rPr lang="cs-CZ" smtClean="0"/>
              <a:t>‹#›</a:t>
            </a:fld>
            <a:endParaRPr lang="cs-CZ"/>
          </a:p>
        </p:txBody>
      </p:sp>
    </p:spTree>
    <p:extLst>
      <p:ext uri="{BB962C8B-B14F-4D97-AF65-F5344CB8AC3E}">
        <p14:creationId xmlns:p14="http://schemas.microsoft.com/office/powerpoint/2010/main" val="2469276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219B9B-E402-4DEB-9113-0F9D484A5470}"/>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F152AF68-0BA2-46B0-904D-E02F44AA9A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590D5C8E-CE73-4A99-9282-921B5835BE38}"/>
              </a:ext>
            </a:extLst>
          </p:cNvPr>
          <p:cNvSpPr>
            <a:spLocks noGrp="1"/>
          </p:cNvSpPr>
          <p:nvPr>
            <p:ph type="dt" sz="half" idx="10"/>
          </p:nvPr>
        </p:nvSpPr>
        <p:spPr/>
        <p:txBody>
          <a:bodyPr/>
          <a:lstStyle/>
          <a:p>
            <a:fld id="{C2C7514D-66FC-44A6-80CF-F224C6091BFA}" type="datetimeFigureOut">
              <a:rPr lang="cs-CZ" smtClean="0"/>
              <a:t>13.06.2018</a:t>
            </a:fld>
            <a:endParaRPr lang="cs-CZ"/>
          </a:p>
        </p:txBody>
      </p:sp>
      <p:sp>
        <p:nvSpPr>
          <p:cNvPr id="5" name="Zástupný symbol pro zápatí 4">
            <a:extLst>
              <a:ext uri="{FF2B5EF4-FFF2-40B4-BE49-F238E27FC236}">
                <a16:creationId xmlns:a16="http://schemas.microsoft.com/office/drawing/2014/main" id="{76EBA2F7-BB5F-41C9-9FCA-BFE289285DC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2765D46-0E8C-4386-BDF9-AB3AA484B0F2}"/>
              </a:ext>
            </a:extLst>
          </p:cNvPr>
          <p:cNvSpPr>
            <a:spLocks noGrp="1"/>
          </p:cNvSpPr>
          <p:nvPr>
            <p:ph type="sldNum" sz="quarter" idx="12"/>
          </p:nvPr>
        </p:nvSpPr>
        <p:spPr/>
        <p:txBody>
          <a:bodyPr/>
          <a:lstStyle/>
          <a:p>
            <a:fld id="{3C759433-4779-4E2B-B2E4-824B1524F442}" type="slidenum">
              <a:rPr lang="cs-CZ" smtClean="0"/>
              <a:t>‹#›</a:t>
            </a:fld>
            <a:endParaRPr lang="cs-CZ"/>
          </a:p>
        </p:txBody>
      </p:sp>
    </p:spTree>
    <p:extLst>
      <p:ext uri="{BB962C8B-B14F-4D97-AF65-F5344CB8AC3E}">
        <p14:creationId xmlns:p14="http://schemas.microsoft.com/office/powerpoint/2010/main" val="2250886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2459A9-E41C-46A0-A14C-FA1A29492E34}"/>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1670CB50-8542-4797-BEF9-9C65CED5D4E0}"/>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DB9A2EEC-3C79-4EF1-A2BB-69AD4335A31F}"/>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107D4AA-83B1-4C78-8F43-0C65BED5CED3}"/>
              </a:ext>
            </a:extLst>
          </p:cNvPr>
          <p:cNvSpPr>
            <a:spLocks noGrp="1"/>
          </p:cNvSpPr>
          <p:nvPr>
            <p:ph type="dt" sz="half" idx="10"/>
          </p:nvPr>
        </p:nvSpPr>
        <p:spPr/>
        <p:txBody>
          <a:bodyPr/>
          <a:lstStyle/>
          <a:p>
            <a:fld id="{C2C7514D-66FC-44A6-80CF-F224C6091BFA}" type="datetimeFigureOut">
              <a:rPr lang="cs-CZ" smtClean="0"/>
              <a:t>13.06.2018</a:t>
            </a:fld>
            <a:endParaRPr lang="cs-CZ"/>
          </a:p>
        </p:txBody>
      </p:sp>
      <p:sp>
        <p:nvSpPr>
          <p:cNvPr id="6" name="Zástupný symbol pro zápatí 5">
            <a:extLst>
              <a:ext uri="{FF2B5EF4-FFF2-40B4-BE49-F238E27FC236}">
                <a16:creationId xmlns:a16="http://schemas.microsoft.com/office/drawing/2014/main" id="{040D39A2-B711-46E3-8219-661F6A983A7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894E747-7F50-4B23-822A-D4E0D4ED16E4}"/>
              </a:ext>
            </a:extLst>
          </p:cNvPr>
          <p:cNvSpPr>
            <a:spLocks noGrp="1"/>
          </p:cNvSpPr>
          <p:nvPr>
            <p:ph type="sldNum" sz="quarter" idx="12"/>
          </p:nvPr>
        </p:nvSpPr>
        <p:spPr/>
        <p:txBody>
          <a:bodyPr/>
          <a:lstStyle/>
          <a:p>
            <a:fld id="{3C759433-4779-4E2B-B2E4-824B1524F442}" type="slidenum">
              <a:rPr lang="cs-CZ" smtClean="0"/>
              <a:t>‹#›</a:t>
            </a:fld>
            <a:endParaRPr lang="cs-CZ"/>
          </a:p>
        </p:txBody>
      </p:sp>
    </p:spTree>
    <p:extLst>
      <p:ext uri="{BB962C8B-B14F-4D97-AF65-F5344CB8AC3E}">
        <p14:creationId xmlns:p14="http://schemas.microsoft.com/office/powerpoint/2010/main" val="3472819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5AF953-9488-4F23-8393-11C1F86ECC4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23478EF5-4733-4420-93B6-AE8A499F1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DC81C187-9CDC-49BF-94CB-5337BDB380ED}"/>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6677A7B4-61ED-4E2B-960A-A92D66DFD7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D04505AA-DC8E-4139-A8BC-DF665D6222E5}"/>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721EDD5-5265-48F8-846D-64FA78599902}"/>
              </a:ext>
            </a:extLst>
          </p:cNvPr>
          <p:cNvSpPr>
            <a:spLocks noGrp="1"/>
          </p:cNvSpPr>
          <p:nvPr>
            <p:ph type="dt" sz="half" idx="10"/>
          </p:nvPr>
        </p:nvSpPr>
        <p:spPr/>
        <p:txBody>
          <a:bodyPr/>
          <a:lstStyle/>
          <a:p>
            <a:fld id="{C2C7514D-66FC-44A6-80CF-F224C6091BFA}" type="datetimeFigureOut">
              <a:rPr lang="cs-CZ" smtClean="0"/>
              <a:t>13.06.2018</a:t>
            </a:fld>
            <a:endParaRPr lang="cs-CZ"/>
          </a:p>
        </p:txBody>
      </p:sp>
      <p:sp>
        <p:nvSpPr>
          <p:cNvPr id="8" name="Zástupný symbol pro zápatí 7">
            <a:extLst>
              <a:ext uri="{FF2B5EF4-FFF2-40B4-BE49-F238E27FC236}">
                <a16:creationId xmlns:a16="http://schemas.microsoft.com/office/drawing/2014/main" id="{77655778-8859-4626-ACE3-5B77F6B5038B}"/>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7E7F3C39-69E8-4925-A9CF-5E4F5497CEF7}"/>
              </a:ext>
            </a:extLst>
          </p:cNvPr>
          <p:cNvSpPr>
            <a:spLocks noGrp="1"/>
          </p:cNvSpPr>
          <p:nvPr>
            <p:ph type="sldNum" sz="quarter" idx="12"/>
          </p:nvPr>
        </p:nvSpPr>
        <p:spPr/>
        <p:txBody>
          <a:bodyPr/>
          <a:lstStyle/>
          <a:p>
            <a:fld id="{3C759433-4779-4E2B-B2E4-824B1524F442}" type="slidenum">
              <a:rPr lang="cs-CZ" smtClean="0"/>
              <a:t>‹#›</a:t>
            </a:fld>
            <a:endParaRPr lang="cs-CZ"/>
          </a:p>
        </p:txBody>
      </p:sp>
    </p:spTree>
    <p:extLst>
      <p:ext uri="{BB962C8B-B14F-4D97-AF65-F5344CB8AC3E}">
        <p14:creationId xmlns:p14="http://schemas.microsoft.com/office/powerpoint/2010/main" val="128242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DF38F6-AE76-4347-A208-BEFA1FE9833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AE0F2B1C-9447-40F9-9E1F-A419994CD146}"/>
              </a:ext>
            </a:extLst>
          </p:cNvPr>
          <p:cNvSpPr>
            <a:spLocks noGrp="1"/>
          </p:cNvSpPr>
          <p:nvPr>
            <p:ph type="dt" sz="half" idx="10"/>
          </p:nvPr>
        </p:nvSpPr>
        <p:spPr/>
        <p:txBody>
          <a:bodyPr/>
          <a:lstStyle/>
          <a:p>
            <a:fld id="{C2C7514D-66FC-44A6-80CF-F224C6091BFA}" type="datetimeFigureOut">
              <a:rPr lang="cs-CZ" smtClean="0"/>
              <a:t>13.06.2018</a:t>
            </a:fld>
            <a:endParaRPr lang="cs-CZ"/>
          </a:p>
        </p:txBody>
      </p:sp>
      <p:sp>
        <p:nvSpPr>
          <p:cNvPr id="4" name="Zástupný symbol pro zápatí 3">
            <a:extLst>
              <a:ext uri="{FF2B5EF4-FFF2-40B4-BE49-F238E27FC236}">
                <a16:creationId xmlns:a16="http://schemas.microsoft.com/office/drawing/2014/main" id="{8578EF97-3130-4200-B13C-5E31BB7EBB25}"/>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33DB6807-8BE0-474D-8F7A-C240AB82B5D5}"/>
              </a:ext>
            </a:extLst>
          </p:cNvPr>
          <p:cNvSpPr>
            <a:spLocks noGrp="1"/>
          </p:cNvSpPr>
          <p:nvPr>
            <p:ph type="sldNum" sz="quarter" idx="12"/>
          </p:nvPr>
        </p:nvSpPr>
        <p:spPr/>
        <p:txBody>
          <a:bodyPr/>
          <a:lstStyle/>
          <a:p>
            <a:fld id="{3C759433-4779-4E2B-B2E4-824B1524F442}" type="slidenum">
              <a:rPr lang="cs-CZ" smtClean="0"/>
              <a:t>‹#›</a:t>
            </a:fld>
            <a:endParaRPr lang="cs-CZ"/>
          </a:p>
        </p:txBody>
      </p:sp>
    </p:spTree>
    <p:extLst>
      <p:ext uri="{BB962C8B-B14F-4D97-AF65-F5344CB8AC3E}">
        <p14:creationId xmlns:p14="http://schemas.microsoft.com/office/powerpoint/2010/main" val="3550831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9F0742B-5682-433A-9DAF-D8FADBB94878}"/>
              </a:ext>
            </a:extLst>
          </p:cNvPr>
          <p:cNvSpPr>
            <a:spLocks noGrp="1"/>
          </p:cNvSpPr>
          <p:nvPr>
            <p:ph type="dt" sz="half" idx="10"/>
          </p:nvPr>
        </p:nvSpPr>
        <p:spPr/>
        <p:txBody>
          <a:bodyPr/>
          <a:lstStyle/>
          <a:p>
            <a:fld id="{C2C7514D-66FC-44A6-80CF-F224C6091BFA}" type="datetimeFigureOut">
              <a:rPr lang="cs-CZ" smtClean="0"/>
              <a:t>13.06.2018</a:t>
            </a:fld>
            <a:endParaRPr lang="cs-CZ"/>
          </a:p>
        </p:txBody>
      </p:sp>
      <p:sp>
        <p:nvSpPr>
          <p:cNvPr id="3" name="Zástupný symbol pro zápatí 2">
            <a:extLst>
              <a:ext uri="{FF2B5EF4-FFF2-40B4-BE49-F238E27FC236}">
                <a16:creationId xmlns:a16="http://schemas.microsoft.com/office/drawing/2014/main" id="{1EB3D16E-3A5B-4A78-AD4E-73E80059E12F}"/>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A8D0B311-544E-4CDD-91F6-EEDE05B1D499}"/>
              </a:ext>
            </a:extLst>
          </p:cNvPr>
          <p:cNvSpPr>
            <a:spLocks noGrp="1"/>
          </p:cNvSpPr>
          <p:nvPr>
            <p:ph type="sldNum" sz="quarter" idx="12"/>
          </p:nvPr>
        </p:nvSpPr>
        <p:spPr/>
        <p:txBody>
          <a:bodyPr/>
          <a:lstStyle/>
          <a:p>
            <a:fld id="{3C759433-4779-4E2B-B2E4-824B1524F442}" type="slidenum">
              <a:rPr lang="cs-CZ" smtClean="0"/>
              <a:t>‹#›</a:t>
            </a:fld>
            <a:endParaRPr lang="cs-CZ"/>
          </a:p>
        </p:txBody>
      </p:sp>
    </p:spTree>
    <p:extLst>
      <p:ext uri="{BB962C8B-B14F-4D97-AF65-F5344CB8AC3E}">
        <p14:creationId xmlns:p14="http://schemas.microsoft.com/office/powerpoint/2010/main" val="116776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BAB83D-89D2-429C-A043-15278F44A2E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2FF44644-1110-4E84-B12A-DCAD92BCA8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BA191A04-9424-4F7C-974B-0AFB11CE14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86135170-3238-4220-A4B8-2ADE6B9519D6}"/>
              </a:ext>
            </a:extLst>
          </p:cNvPr>
          <p:cNvSpPr>
            <a:spLocks noGrp="1"/>
          </p:cNvSpPr>
          <p:nvPr>
            <p:ph type="dt" sz="half" idx="10"/>
          </p:nvPr>
        </p:nvSpPr>
        <p:spPr/>
        <p:txBody>
          <a:bodyPr/>
          <a:lstStyle/>
          <a:p>
            <a:fld id="{C2C7514D-66FC-44A6-80CF-F224C6091BFA}" type="datetimeFigureOut">
              <a:rPr lang="cs-CZ" smtClean="0"/>
              <a:t>13.06.2018</a:t>
            </a:fld>
            <a:endParaRPr lang="cs-CZ"/>
          </a:p>
        </p:txBody>
      </p:sp>
      <p:sp>
        <p:nvSpPr>
          <p:cNvPr id="6" name="Zástupný symbol pro zápatí 5">
            <a:extLst>
              <a:ext uri="{FF2B5EF4-FFF2-40B4-BE49-F238E27FC236}">
                <a16:creationId xmlns:a16="http://schemas.microsoft.com/office/drawing/2014/main" id="{081D3372-0536-4BA9-B586-C78BD780900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11B62EE-25D3-4E5F-952B-63C6905D6E95}"/>
              </a:ext>
            </a:extLst>
          </p:cNvPr>
          <p:cNvSpPr>
            <a:spLocks noGrp="1"/>
          </p:cNvSpPr>
          <p:nvPr>
            <p:ph type="sldNum" sz="quarter" idx="12"/>
          </p:nvPr>
        </p:nvSpPr>
        <p:spPr/>
        <p:txBody>
          <a:bodyPr/>
          <a:lstStyle/>
          <a:p>
            <a:fld id="{3C759433-4779-4E2B-B2E4-824B1524F442}" type="slidenum">
              <a:rPr lang="cs-CZ" smtClean="0"/>
              <a:t>‹#›</a:t>
            </a:fld>
            <a:endParaRPr lang="cs-CZ"/>
          </a:p>
        </p:txBody>
      </p:sp>
    </p:spTree>
    <p:extLst>
      <p:ext uri="{BB962C8B-B14F-4D97-AF65-F5344CB8AC3E}">
        <p14:creationId xmlns:p14="http://schemas.microsoft.com/office/powerpoint/2010/main" val="247179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7C077A-8606-4918-A722-B1457A304A2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9007686-4A41-46E3-A498-A43812941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032A4BC7-A9F6-4EB8-93F6-D1DBA8079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BDF4BACA-7530-4941-BC40-E775EB431AF4}"/>
              </a:ext>
            </a:extLst>
          </p:cNvPr>
          <p:cNvSpPr>
            <a:spLocks noGrp="1"/>
          </p:cNvSpPr>
          <p:nvPr>
            <p:ph type="dt" sz="half" idx="10"/>
          </p:nvPr>
        </p:nvSpPr>
        <p:spPr/>
        <p:txBody>
          <a:bodyPr/>
          <a:lstStyle/>
          <a:p>
            <a:fld id="{C2C7514D-66FC-44A6-80CF-F224C6091BFA}" type="datetimeFigureOut">
              <a:rPr lang="cs-CZ" smtClean="0"/>
              <a:t>13.06.2018</a:t>
            </a:fld>
            <a:endParaRPr lang="cs-CZ"/>
          </a:p>
        </p:txBody>
      </p:sp>
      <p:sp>
        <p:nvSpPr>
          <p:cNvPr id="6" name="Zástupný symbol pro zápatí 5">
            <a:extLst>
              <a:ext uri="{FF2B5EF4-FFF2-40B4-BE49-F238E27FC236}">
                <a16:creationId xmlns:a16="http://schemas.microsoft.com/office/drawing/2014/main" id="{3A50CE96-7284-4905-8A05-14F75C19F12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1ED25DF-768C-44C2-945D-3F91BC169577}"/>
              </a:ext>
            </a:extLst>
          </p:cNvPr>
          <p:cNvSpPr>
            <a:spLocks noGrp="1"/>
          </p:cNvSpPr>
          <p:nvPr>
            <p:ph type="sldNum" sz="quarter" idx="12"/>
          </p:nvPr>
        </p:nvSpPr>
        <p:spPr/>
        <p:txBody>
          <a:bodyPr/>
          <a:lstStyle/>
          <a:p>
            <a:fld id="{3C759433-4779-4E2B-B2E4-824B1524F442}" type="slidenum">
              <a:rPr lang="cs-CZ" smtClean="0"/>
              <a:t>‹#›</a:t>
            </a:fld>
            <a:endParaRPr lang="cs-CZ"/>
          </a:p>
        </p:txBody>
      </p:sp>
    </p:spTree>
    <p:extLst>
      <p:ext uri="{BB962C8B-B14F-4D97-AF65-F5344CB8AC3E}">
        <p14:creationId xmlns:p14="http://schemas.microsoft.com/office/powerpoint/2010/main" val="213919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1000"/>
            <a:lum/>
          </a:blip>
          <a:srcRect/>
          <a:stretch>
            <a:fillRect/>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C9FDCF0-8C2B-4C9A-89A5-B126CF1961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2132E360-CFE4-4569-9A0B-287C28A61B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27D9AB4-7419-4B11-9044-55C9003BD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7514D-66FC-44A6-80CF-F224C6091BFA}" type="datetimeFigureOut">
              <a:rPr lang="cs-CZ" smtClean="0"/>
              <a:t>13.06.2018</a:t>
            </a:fld>
            <a:endParaRPr lang="cs-CZ"/>
          </a:p>
        </p:txBody>
      </p:sp>
      <p:sp>
        <p:nvSpPr>
          <p:cNvPr id="5" name="Zástupný symbol pro zápatí 4">
            <a:extLst>
              <a:ext uri="{FF2B5EF4-FFF2-40B4-BE49-F238E27FC236}">
                <a16:creationId xmlns:a16="http://schemas.microsoft.com/office/drawing/2014/main" id="{17064A89-E654-42B0-ACCF-6F88BAB36A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E4624E6-1C35-4C18-9F64-A0BD2CE39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59433-4779-4E2B-B2E4-824B1524F442}" type="slidenum">
              <a:rPr lang="cs-CZ" smtClean="0"/>
              <a:t>‹#›</a:t>
            </a:fld>
            <a:endParaRPr lang="cs-CZ"/>
          </a:p>
        </p:txBody>
      </p:sp>
    </p:spTree>
    <p:extLst>
      <p:ext uri="{BB962C8B-B14F-4D97-AF65-F5344CB8AC3E}">
        <p14:creationId xmlns:p14="http://schemas.microsoft.com/office/powerpoint/2010/main" val="878389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0FCBE8-8C57-4799-9971-88C03725C53B}"/>
              </a:ext>
            </a:extLst>
          </p:cNvPr>
          <p:cNvSpPr>
            <a:spLocks noGrp="1"/>
          </p:cNvSpPr>
          <p:nvPr>
            <p:ph type="ctrTitle"/>
          </p:nvPr>
        </p:nvSpPr>
        <p:spPr/>
        <p:txBody>
          <a:bodyPr>
            <a:normAutofit fontScale="90000"/>
          </a:bodyPr>
          <a:lstStyle/>
          <a:p>
            <a:r>
              <a:rPr lang="en-US" b="1" dirty="0"/>
              <a:t>Brownfield a jeho přestavba</a:t>
            </a:r>
            <a:br>
              <a:rPr lang="en-US" b="1" dirty="0"/>
            </a:br>
            <a:r>
              <a:rPr lang="en-US" b="1" dirty="0"/>
              <a:t>Brownfield and its revitalization</a:t>
            </a:r>
            <a:br>
              <a:rPr lang="en-US" b="1" dirty="0"/>
            </a:br>
            <a:endParaRPr lang="cs-CZ" dirty="0"/>
          </a:p>
        </p:txBody>
      </p:sp>
      <p:sp>
        <p:nvSpPr>
          <p:cNvPr id="3" name="Podnadpis 2">
            <a:extLst>
              <a:ext uri="{FF2B5EF4-FFF2-40B4-BE49-F238E27FC236}">
                <a16:creationId xmlns:a16="http://schemas.microsoft.com/office/drawing/2014/main" id="{FF2C8D3D-00AE-4605-BFD6-8178DD5134D8}"/>
              </a:ext>
            </a:extLst>
          </p:cNvPr>
          <p:cNvSpPr>
            <a:spLocks noGrp="1"/>
          </p:cNvSpPr>
          <p:nvPr>
            <p:ph type="subTitle" idx="1"/>
          </p:nvPr>
        </p:nvSpPr>
        <p:spPr/>
        <p:txBody>
          <a:bodyPr/>
          <a:lstStyle/>
          <a:p>
            <a:r>
              <a:rPr lang="cs-CZ" dirty="0"/>
              <a:t>Vypracoval: Martin Vrátník</a:t>
            </a:r>
          </a:p>
          <a:p>
            <a:r>
              <a:rPr lang="cs-CZ" dirty="0"/>
              <a:t>Vedoucí práce: Ing. Zuzana Kramářová, Ph.D.</a:t>
            </a:r>
          </a:p>
          <a:p>
            <a:r>
              <a:rPr lang="cs-CZ" dirty="0"/>
              <a:t>Oponent: Ing. Adam Záruba</a:t>
            </a:r>
          </a:p>
        </p:txBody>
      </p:sp>
    </p:spTree>
    <p:extLst>
      <p:ext uri="{BB962C8B-B14F-4D97-AF65-F5344CB8AC3E}">
        <p14:creationId xmlns:p14="http://schemas.microsoft.com/office/powerpoint/2010/main" val="658975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3580E0-5BCB-4E7E-A785-32CB5AD5A0DE}"/>
              </a:ext>
            </a:extLst>
          </p:cNvPr>
          <p:cNvSpPr>
            <a:spLocks noGrp="1"/>
          </p:cNvSpPr>
          <p:nvPr>
            <p:ph type="title"/>
          </p:nvPr>
        </p:nvSpPr>
        <p:spPr/>
        <p:txBody>
          <a:bodyPr>
            <a:normAutofit/>
          </a:bodyPr>
          <a:lstStyle/>
          <a:p>
            <a:pPr algn="ctr"/>
            <a:r>
              <a:rPr lang="cs-CZ" dirty="0"/>
              <a:t>Návrh materiálového řešení</a:t>
            </a:r>
            <a:br>
              <a:rPr lang="cs-CZ" dirty="0"/>
            </a:br>
            <a:endParaRPr lang="cs-CZ" dirty="0"/>
          </a:p>
        </p:txBody>
      </p:sp>
      <p:sp>
        <p:nvSpPr>
          <p:cNvPr id="3" name="Zástupný symbol pro obsah 2">
            <a:extLst>
              <a:ext uri="{FF2B5EF4-FFF2-40B4-BE49-F238E27FC236}">
                <a16:creationId xmlns:a16="http://schemas.microsoft.com/office/drawing/2014/main" id="{4A54AEFE-CC00-4EEB-86D4-4CBFAB03D853}"/>
              </a:ext>
            </a:extLst>
          </p:cNvPr>
          <p:cNvSpPr>
            <a:spLocks noGrp="1"/>
          </p:cNvSpPr>
          <p:nvPr>
            <p:ph idx="1"/>
          </p:nvPr>
        </p:nvSpPr>
        <p:spPr/>
        <p:txBody>
          <a:bodyPr/>
          <a:lstStyle/>
          <a:p>
            <a:pPr algn="ctr"/>
            <a:r>
              <a:rPr lang="cs-CZ" dirty="0"/>
              <a:t>Osobní doporučení vybrat variantu B: klasické zdivo </a:t>
            </a:r>
          </a:p>
        </p:txBody>
      </p:sp>
    </p:spTree>
    <p:extLst>
      <p:ext uri="{BB962C8B-B14F-4D97-AF65-F5344CB8AC3E}">
        <p14:creationId xmlns:p14="http://schemas.microsoft.com/office/powerpoint/2010/main" val="99700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F34A09-4EE1-473D-9B94-EEBEDD442F5F}"/>
              </a:ext>
            </a:extLst>
          </p:cNvPr>
          <p:cNvSpPr>
            <a:spLocks noGrp="1"/>
          </p:cNvSpPr>
          <p:nvPr>
            <p:ph type="title"/>
          </p:nvPr>
        </p:nvSpPr>
        <p:spPr/>
        <p:txBody>
          <a:bodyPr/>
          <a:lstStyle/>
          <a:p>
            <a:pPr algn="ctr"/>
            <a:r>
              <a:rPr lang="cs-CZ" dirty="0"/>
              <a:t>Otázky vedoucí bakalářské práce</a:t>
            </a:r>
            <a:br>
              <a:rPr lang="cs-CZ" dirty="0"/>
            </a:br>
            <a:endParaRPr lang="cs-CZ" dirty="0"/>
          </a:p>
        </p:txBody>
      </p:sp>
      <p:sp>
        <p:nvSpPr>
          <p:cNvPr id="3" name="Zástupný symbol pro obsah 2">
            <a:extLst>
              <a:ext uri="{FF2B5EF4-FFF2-40B4-BE49-F238E27FC236}">
                <a16:creationId xmlns:a16="http://schemas.microsoft.com/office/drawing/2014/main" id="{FC85073C-9691-474D-A89E-2A19BA78FF0D}"/>
              </a:ext>
            </a:extLst>
          </p:cNvPr>
          <p:cNvSpPr>
            <a:spLocks noGrp="1"/>
          </p:cNvSpPr>
          <p:nvPr>
            <p:ph idx="1"/>
          </p:nvPr>
        </p:nvSpPr>
        <p:spPr>
          <a:xfrm>
            <a:off x="838200" y="1825625"/>
            <a:ext cx="4489174" cy="4351338"/>
          </a:xfrm>
        </p:spPr>
        <p:txBody>
          <a:bodyPr/>
          <a:lstStyle/>
          <a:p>
            <a:r>
              <a:rPr lang="cs-CZ" dirty="0"/>
              <a:t>1) Popište dopravně obslužné řešení lokality. Objasněte černě označené plochy na příjezdové komunikaci.</a:t>
            </a:r>
          </a:p>
          <a:p>
            <a:pPr lvl="4"/>
            <a:endParaRPr lang="cs-CZ" dirty="0"/>
          </a:p>
        </p:txBody>
      </p:sp>
      <p:pic>
        <p:nvPicPr>
          <p:cNvPr id="4" name="Obrázek 3">
            <a:extLst>
              <a:ext uri="{FF2B5EF4-FFF2-40B4-BE49-F238E27FC236}">
                <a16:creationId xmlns:a16="http://schemas.microsoft.com/office/drawing/2014/main" id="{53CE66DE-6747-4DC3-8ADF-7D3D15E21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7374" y="1027906"/>
            <a:ext cx="6745357" cy="5524486"/>
          </a:xfrm>
          <a:prstGeom prst="rect">
            <a:avLst/>
          </a:prstGeom>
        </p:spPr>
      </p:pic>
      <p:sp>
        <p:nvSpPr>
          <p:cNvPr id="5" name="TextovéPole 4">
            <a:extLst>
              <a:ext uri="{FF2B5EF4-FFF2-40B4-BE49-F238E27FC236}">
                <a16:creationId xmlns:a16="http://schemas.microsoft.com/office/drawing/2014/main" id="{BF5E7F7E-D428-4494-A3FC-D06F5A76C18D}"/>
              </a:ext>
            </a:extLst>
          </p:cNvPr>
          <p:cNvSpPr txBox="1"/>
          <p:nvPr/>
        </p:nvSpPr>
        <p:spPr>
          <a:xfrm>
            <a:off x="5631305" y="6557296"/>
            <a:ext cx="1617815" cy="276999"/>
          </a:xfrm>
          <a:prstGeom prst="rect">
            <a:avLst/>
          </a:prstGeom>
          <a:noFill/>
        </p:spPr>
        <p:txBody>
          <a:bodyPr wrap="none" rtlCol="0">
            <a:spAutoFit/>
          </a:bodyPr>
          <a:lstStyle/>
          <a:p>
            <a:r>
              <a:rPr lang="cs-CZ" sz="1200" dirty="0"/>
              <a:t>Zdroj: Situace dopravní</a:t>
            </a:r>
          </a:p>
        </p:txBody>
      </p:sp>
    </p:spTree>
    <p:extLst>
      <p:ext uri="{BB962C8B-B14F-4D97-AF65-F5344CB8AC3E}">
        <p14:creationId xmlns:p14="http://schemas.microsoft.com/office/powerpoint/2010/main" val="153676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DD08B-5769-4E2B-8719-3B944F3A0FC6}"/>
              </a:ext>
            </a:extLst>
          </p:cNvPr>
          <p:cNvSpPr>
            <a:spLocks noGrp="1"/>
          </p:cNvSpPr>
          <p:nvPr>
            <p:ph type="title"/>
          </p:nvPr>
        </p:nvSpPr>
        <p:spPr/>
        <p:txBody>
          <a:bodyPr/>
          <a:lstStyle/>
          <a:p>
            <a:pPr algn="ctr"/>
            <a:r>
              <a:rPr lang="cs-CZ" dirty="0"/>
              <a:t>Otázky vedoucí bakalářské práce</a:t>
            </a:r>
            <a:br>
              <a:rPr lang="cs-CZ" dirty="0"/>
            </a:br>
            <a:endParaRPr lang="cs-CZ" dirty="0"/>
          </a:p>
        </p:txBody>
      </p:sp>
      <p:sp>
        <p:nvSpPr>
          <p:cNvPr id="3" name="Zástupný symbol pro obsah 2">
            <a:extLst>
              <a:ext uri="{FF2B5EF4-FFF2-40B4-BE49-F238E27FC236}">
                <a16:creationId xmlns:a16="http://schemas.microsoft.com/office/drawing/2014/main" id="{5889ADAF-7E34-44BA-914B-40A8BCEAD1F3}"/>
              </a:ext>
            </a:extLst>
          </p:cNvPr>
          <p:cNvSpPr>
            <a:spLocks noGrp="1"/>
          </p:cNvSpPr>
          <p:nvPr>
            <p:ph idx="1"/>
          </p:nvPr>
        </p:nvSpPr>
        <p:spPr/>
        <p:txBody>
          <a:bodyPr/>
          <a:lstStyle/>
          <a:p>
            <a:r>
              <a:rPr lang="cs-CZ" dirty="0"/>
              <a:t>2) Popište blíže provoz objektu školy.</a:t>
            </a:r>
          </a:p>
        </p:txBody>
      </p:sp>
      <p:pic>
        <p:nvPicPr>
          <p:cNvPr id="4" name="Obrázek 3">
            <a:extLst>
              <a:ext uri="{FF2B5EF4-FFF2-40B4-BE49-F238E27FC236}">
                <a16:creationId xmlns:a16="http://schemas.microsoft.com/office/drawing/2014/main" id="{7D8BFF40-059C-4256-95AD-F761BCADB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3721" y="2674367"/>
            <a:ext cx="6152269" cy="3102491"/>
          </a:xfrm>
          <a:prstGeom prst="rect">
            <a:avLst/>
          </a:prstGeom>
        </p:spPr>
      </p:pic>
      <p:pic>
        <p:nvPicPr>
          <p:cNvPr id="5" name="Obrázek 4">
            <a:extLst>
              <a:ext uri="{FF2B5EF4-FFF2-40B4-BE49-F238E27FC236}">
                <a16:creationId xmlns:a16="http://schemas.microsoft.com/office/drawing/2014/main" id="{0A7979EE-D078-4411-97D9-5249B9FED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9445"/>
            <a:ext cx="5923721" cy="3102492"/>
          </a:xfrm>
          <a:prstGeom prst="rect">
            <a:avLst/>
          </a:prstGeom>
        </p:spPr>
      </p:pic>
      <p:sp>
        <p:nvSpPr>
          <p:cNvPr id="6" name="TextovéPole 5">
            <a:extLst>
              <a:ext uri="{FF2B5EF4-FFF2-40B4-BE49-F238E27FC236}">
                <a16:creationId xmlns:a16="http://schemas.microsoft.com/office/drawing/2014/main" id="{F32A3F82-B930-497D-8391-4D87F34DFBFF}"/>
              </a:ext>
            </a:extLst>
          </p:cNvPr>
          <p:cNvSpPr txBox="1"/>
          <p:nvPr/>
        </p:nvSpPr>
        <p:spPr>
          <a:xfrm>
            <a:off x="11090592" y="5830568"/>
            <a:ext cx="985398" cy="276999"/>
          </a:xfrm>
          <a:prstGeom prst="rect">
            <a:avLst/>
          </a:prstGeom>
          <a:noFill/>
        </p:spPr>
        <p:txBody>
          <a:bodyPr wrap="none" rtlCol="0">
            <a:spAutoFit/>
          </a:bodyPr>
          <a:lstStyle/>
          <a:p>
            <a:r>
              <a:rPr lang="cs-CZ" sz="1200" dirty="0"/>
              <a:t>Zdroj: vlastní</a:t>
            </a:r>
          </a:p>
        </p:txBody>
      </p:sp>
      <p:sp>
        <p:nvSpPr>
          <p:cNvPr id="7" name="TextovéPole 6">
            <a:extLst>
              <a:ext uri="{FF2B5EF4-FFF2-40B4-BE49-F238E27FC236}">
                <a16:creationId xmlns:a16="http://schemas.microsoft.com/office/drawing/2014/main" id="{15C4A700-ED1E-4DE9-920A-3601E674280E}"/>
              </a:ext>
            </a:extLst>
          </p:cNvPr>
          <p:cNvSpPr txBox="1"/>
          <p:nvPr/>
        </p:nvSpPr>
        <p:spPr>
          <a:xfrm>
            <a:off x="4938323" y="5830871"/>
            <a:ext cx="985398" cy="276999"/>
          </a:xfrm>
          <a:prstGeom prst="rect">
            <a:avLst/>
          </a:prstGeom>
          <a:noFill/>
        </p:spPr>
        <p:txBody>
          <a:bodyPr wrap="none" rtlCol="0">
            <a:spAutoFit/>
          </a:bodyPr>
          <a:lstStyle/>
          <a:p>
            <a:r>
              <a:rPr lang="cs-CZ" sz="1200" dirty="0"/>
              <a:t>Zdroj: vlastní</a:t>
            </a:r>
          </a:p>
        </p:txBody>
      </p:sp>
    </p:spTree>
    <p:extLst>
      <p:ext uri="{BB962C8B-B14F-4D97-AF65-F5344CB8AC3E}">
        <p14:creationId xmlns:p14="http://schemas.microsoft.com/office/powerpoint/2010/main" val="322953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9856D1-D527-4C3B-9142-05C3F1E7D852}"/>
              </a:ext>
            </a:extLst>
          </p:cNvPr>
          <p:cNvSpPr>
            <a:spLocks noGrp="1"/>
          </p:cNvSpPr>
          <p:nvPr>
            <p:ph type="title"/>
          </p:nvPr>
        </p:nvSpPr>
        <p:spPr/>
        <p:txBody>
          <a:bodyPr/>
          <a:lstStyle/>
          <a:p>
            <a:pPr algn="ctr"/>
            <a:r>
              <a:rPr lang="cs-CZ" dirty="0"/>
              <a:t>Otázky oponenta bakalářské práce</a:t>
            </a:r>
            <a:br>
              <a:rPr lang="cs-CZ" dirty="0"/>
            </a:br>
            <a:endParaRPr lang="cs-CZ" dirty="0"/>
          </a:p>
        </p:txBody>
      </p:sp>
      <p:sp>
        <p:nvSpPr>
          <p:cNvPr id="3" name="Zástupný symbol pro obsah 2">
            <a:extLst>
              <a:ext uri="{FF2B5EF4-FFF2-40B4-BE49-F238E27FC236}">
                <a16:creationId xmlns:a16="http://schemas.microsoft.com/office/drawing/2014/main" id="{7565AEA5-C124-4965-A1D8-231B21C73102}"/>
              </a:ext>
            </a:extLst>
          </p:cNvPr>
          <p:cNvSpPr>
            <a:spLocks noGrp="1"/>
          </p:cNvSpPr>
          <p:nvPr>
            <p:ph idx="1"/>
          </p:nvPr>
        </p:nvSpPr>
        <p:spPr/>
        <p:txBody>
          <a:bodyPr>
            <a:normAutofit/>
          </a:bodyPr>
          <a:lstStyle/>
          <a:p>
            <a:r>
              <a:rPr lang="cs-CZ" sz="2000" dirty="0"/>
              <a:t>1. V těsné blízkosti řešeného areálu se nachází přírodní rezervace Údolí Doubravy. Tento typ maloplošných chráněných území mívá zpravidla ke své ochraně zřízeno ochranné pásmo (pokud ne, pak je jím dle zákona území do vzdálenosti 50 m od hranic zvláště chráněného území), kde mohou být některé činnosti (vč. výstavby) omezeny. Zjišťoval jste, zda Vámi řešený areál či jeho část není součástí ochranného pásma a případně jaké jsou podmínky pro činnosti v tomto pásmu?</a:t>
            </a:r>
          </a:p>
          <a:p>
            <a:r>
              <a:rPr lang="cs-CZ" sz="2000" dirty="0"/>
              <a:t>2. Seznámil jste se při řešení Vaší práce se zásadami pro stavební činnost na území CHKO Železné hory (http://zeleznehory.ochranaprirody.cz/</a:t>
            </a:r>
            <a:r>
              <a:rPr lang="cs-CZ" sz="2000" dirty="0" err="1"/>
              <a:t>stavebni-cinnost</a:t>
            </a:r>
            <a:r>
              <a:rPr lang="cs-CZ" sz="2000" dirty="0"/>
              <a:t>/), případně konzultoval jste práci na Správě CHKO?</a:t>
            </a:r>
          </a:p>
          <a:p>
            <a:pPr lvl="1"/>
            <a:r>
              <a:rPr lang="cs-CZ" sz="1600" dirty="0"/>
              <a:t>Ano seznámil – navržený vzhled objektů se snaží napodobit původní zástavbu areálu</a:t>
            </a:r>
          </a:p>
          <a:p>
            <a:pPr lvl="1"/>
            <a:r>
              <a:rPr lang="cs-CZ" sz="1600" dirty="0"/>
              <a:t>V textu práce jsem zmínil, co jsem se snažil dodržet: </a:t>
            </a:r>
            <a:r>
              <a:rPr lang="cs-CZ" sz="1600" b="1" dirty="0"/>
              <a:t>„Budova bude obsahovat dřevěné prvky, fasáda bude dle historických fotografií bílá, odstínem světle hnědé barvy v pruzích kolem celého obvodu vždy v úrovních oken. Celkově by měla budova vzhledem připomínat objekt, který zde stával a vyhořel.“</a:t>
            </a:r>
            <a:endParaRPr lang="cs-CZ" sz="2000" dirty="0"/>
          </a:p>
          <a:p>
            <a:pPr marL="0" indent="0">
              <a:buNone/>
            </a:pPr>
            <a:endParaRPr lang="cs-CZ" sz="2000" dirty="0"/>
          </a:p>
        </p:txBody>
      </p:sp>
    </p:spTree>
    <p:extLst>
      <p:ext uri="{BB962C8B-B14F-4D97-AF65-F5344CB8AC3E}">
        <p14:creationId xmlns:p14="http://schemas.microsoft.com/office/powerpoint/2010/main" val="203916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8FE075-6D05-496B-BD84-B78EC8833D42}"/>
              </a:ext>
            </a:extLst>
          </p:cNvPr>
          <p:cNvSpPr>
            <a:spLocks noGrp="1"/>
          </p:cNvSpPr>
          <p:nvPr>
            <p:ph type="title"/>
          </p:nvPr>
        </p:nvSpPr>
        <p:spPr>
          <a:xfrm>
            <a:off x="1255727" y="103035"/>
            <a:ext cx="10515600" cy="1325563"/>
          </a:xfrm>
        </p:spPr>
        <p:txBody>
          <a:bodyPr/>
          <a:lstStyle/>
          <a:p>
            <a:pPr algn="ctr"/>
            <a:r>
              <a:rPr lang="cs-CZ" dirty="0"/>
              <a:t>Otázky oponenta bakalářské práce</a:t>
            </a:r>
            <a:br>
              <a:rPr lang="cs-CZ" dirty="0"/>
            </a:br>
            <a:endParaRPr lang="cs-CZ" dirty="0"/>
          </a:p>
        </p:txBody>
      </p:sp>
      <p:sp>
        <p:nvSpPr>
          <p:cNvPr id="3" name="Zástupný symbol pro obsah 2">
            <a:extLst>
              <a:ext uri="{FF2B5EF4-FFF2-40B4-BE49-F238E27FC236}">
                <a16:creationId xmlns:a16="http://schemas.microsoft.com/office/drawing/2014/main" id="{31790C06-10ED-46EE-BB39-693A0FBF78FD}"/>
              </a:ext>
            </a:extLst>
          </p:cNvPr>
          <p:cNvSpPr>
            <a:spLocks noGrp="1"/>
          </p:cNvSpPr>
          <p:nvPr>
            <p:ph idx="1"/>
          </p:nvPr>
        </p:nvSpPr>
        <p:spPr>
          <a:xfrm>
            <a:off x="-145853" y="1829130"/>
            <a:ext cx="11917180" cy="4351338"/>
          </a:xfrm>
        </p:spPr>
        <p:txBody>
          <a:bodyPr/>
          <a:lstStyle/>
          <a:p>
            <a:r>
              <a:rPr lang="cs-CZ" sz="2000" dirty="0"/>
              <a:t>3. Zvažoval jste, s ohledem na deklarovaný charakter záměru (vzdělávací zařízení ve volné přírodě) a jeho umístění, i nějakou jinou formu architektonického ztvárnění a technologického řešení novostaveb, která by lépe zapadala do prostředí - ať již tradiční formou (použití přírodních materiálů (dřevo, přírodní kámen apod.) a tradičních principů místní architektury) či netradiční a ryze soudobou formou (např. ve stylu známého ekocentra </a:t>
            </a:r>
            <a:r>
              <a:rPr lang="cs-CZ" sz="2000" dirty="0" err="1"/>
              <a:t>Sluňákov</a:t>
            </a:r>
            <a:r>
              <a:rPr lang="cs-CZ" sz="2000" dirty="0"/>
              <a:t>)?</a:t>
            </a:r>
          </a:p>
          <a:p>
            <a:pPr lvl="1"/>
            <a:r>
              <a:rPr lang="cs-CZ" sz="1600" dirty="0"/>
              <a:t>Ekocentrum </a:t>
            </a:r>
            <a:r>
              <a:rPr lang="cs-CZ" sz="1600" dirty="0" err="1"/>
              <a:t>Sluňákov</a:t>
            </a:r>
            <a:r>
              <a:rPr lang="cs-CZ" sz="1600" dirty="0"/>
              <a:t> jsem do dne přečtení posudku neznal – netradiční architekturu pro tento projekt bylo nutné  zavrhnout</a:t>
            </a:r>
          </a:p>
          <a:p>
            <a:pPr lvl="1"/>
            <a:r>
              <a:rPr lang="cs-CZ" sz="1600" dirty="0"/>
              <a:t>Pro vytvoření jsem navrhl výše uvedené materiály, doporučené klasické zdivo.</a:t>
            </a:r>
          </a:p>
          <a:p>
            <a:pPr lvl="2"/>
            <a:r>
              <a:rPr lang="cs-CZ" sz="1200" dirty="0"/>
              <a:t>Na fasádě dřevěné prvky, v oblasti štítu.</a:t>
            </a:r>
          </a:p>
          <a:p>
            <a:pPr lvl="1"/>
            <a:r>
              <a:rPr lang="cs-CZ" sz="1600" dirty="0"/>
              <a:t>Dřevo jsem zavrhl ze stejného důvodu jako ocel, </a:t>
            </a:r>
          </a:p>
          <a:p>
            <a:pPr lvl="2"/>
            <a:r>
              <a:rPr lang="cs-CZ" sz="1200" dirty="0"/>
              <a:t>Dlouhé trámy by se špatně transportovali do areálu – areál je v údolí, velké převýšení na krátkých serpentýnách </a:t>
            </a:r>
          </a:p>
          <a:p>
            <a:pPr lvl="1"/>
            <a:r>
              <a:rPr lang="cs-CZ" sz="1600" dirty="0"/>
              <a:t>Prosazuji klasický funkcionalizmus, moderní architekturu nezavrhuji</a:t>
            </a:r>
          </a:p>
          <a:p>
            <a:pPr lvl="2"/>
            <a:r>
              <a:rPr lang="cs-CZ" sz="1200" dirty="0"/>
              <a:t>Navrhuji raději klasické objekty, které jsou funkční než vzhledově abstraktní budovy</a:t>
            </a:r>
          </a:p>
          <a:p>
            <a:endParaRPr lang="cs-CZ" dirty="0"/>
          </a:p>
        </p:txBody>
      </p:sp>
      <p:pic>
        <p:nvPicPr>
          <p:cNvPr id="5" name="Obrázek 4">
            <a:extLst>
              <a:ext uri="{FF2B5EF4-FFF2-40B4-BE49-F238E27FC236}">
                <a16:creationId xmlns:a16="http://schemas.microsoft.com/office/drawing/2014/main" id="{71C379C1-D3DA-4118-9314-EEBB75A8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773" y="4569814"/>
            <a:ext cx="4860554" cy="2179983"/>
          </a:xfrm>
          <a:prstGeom prst="rect">
            <a:avLst/>
          </a:prstGeom>
        </p:spPr>
      </p:pic>
      <p:sp>
        <p:nvSpPr>
          <p:cNvPr id="4" name="Obdélník 3">
            <a:extLst>
              <a:ext uri="{FF2B5EF4-FFF2-40B4-BE49-F238E27FC236}">
                <a16:creationId xmlns:a16="http://schemas.microsoft.com/office/drawing/2014/main" id="{79EB2922-D2B8-4A9B-AED1-D4E8ACA959E0}"/>
              </a:ext>
            </a:extLst>
          </p:cNvPr>
          <p:cNvSpPr/>
          <p:nvPr/>
        </p:nvSpPr>
        <p:spPr>
          <a:xfrm>
            <a:off x="4297547" y="6551338"/>
            <a:ext cx="2755626" cy="276999"/>
          </a:xfrm>
          <a:prstGeom prst="rect">
            <a:avLst/>
          </a:prstGeom>
        </p:spPr>
        <p:txBody>
          <a:bodyPr wrap="none">
            <a:spAutoFit/>
          </a:bodyPr>
          <a:lstStyle/>
          <a:p>
            <a:r>
              <a:rPr lang="cs-CZ" sz="1200" dirty="0"/>
              <a:t>Zdroj: http://mapio.net/pic/p-10628516/</a:t>
            </a:r>
          </a:p>
        </p:txBody>
      </p:sp>
    </p:spTree>
    <p:extLst>
      <p:ext uri="{BB962C8B-B14F-4D97-AF65-F5344CB8AC3E}">
        <p14:creationId xmlns:p14="http://schemas.microsoft.com/office/powerpoint/2010/main" val="3640792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9491A5-A5DB-47ED-B59C-3C655DD3EC9F}"/>
              </a:ext>
            </a:extLst>
          </p:cNvPr>
          <p:cNvSpPr>
            <a:spLocks noGrp="1"/>
          </p:cNvSpPr>
          <p:nvPr>
            <p:ph type="title"/>
          </p:nvPr>
        </p:nvSpPr>
        <p:spPr>
          <a:xfrm>
            <a:off x="7424845" y="4697695"/>
            <a:ext cx="10515600" cy="1325563"/>
          </a:xfrm>
        </p:spPr>
        <p:txBody>
          <a:bodyPr>
            <a:normAutofit/>
          </a:bodyPr>
          <a:lstStyle/>
          <a:p>
            <a:r>
              <a:rPr lang="cs-CZ" sz="3000" b="1" u="sng" dirty="0"/>
              <a:t>Nějaké doplňující dotazy?</a:t>
            </a:r>
          </a:p>
        </p:txBody>
      </p:sp>
      <p:pic>
        <p:nvPicPr>
          <p:cNvPr id="5" name="Obrázek 4">
            <a:extLst>
              <a:ext uri="{FF2B5EF4-FFF2-40B4-BE49-F238E27FC236}">
                <a16:creationId xmlns:a16="http://schemas.microsoft.com/office/drawing/2014/main" id="{29BF962B-BA2E-4EA0-845F-CC47200BA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0195" y="862188"/>
            <a:ext cx="4976330" cy="3110206"/>
          </a:xfrm>
          <a:prstGeom prst="rect">
            <a:avLst/>
          </a:prstGeom>
        </p:spPr>
      </p:pic>
      <p:pic>
        <p:nvPicPr>
          <p:cNvPr id="7" name="Obrázek 6">
            <a:extLst>
              <a:ext uri="{FF2B5EF4-FFF2-40B4-BE49-F238E27FC236}">
                <a16:creationId xmlns:a16="http://schemas.microsoft.com/office/drawing/2014/main" id="{F8DAF2AE-1F8D-4D4C-9475-398623EB9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005" y="862188"/>
            <a:ext cx="4779655" cy="3110206"/>
          </a:xfrm>
          <a:prstGeom prst="rect">
            <a:avLst/>
          </a:prstGeom>
        </p:spPr>
      </p:pic>
      <p:pic>
        <p:nvPicPr>
          <p:cNvPr id="9" name="Obrázek 8">
            <a:extLst>
              <a:ext uri="{FF2B5EF4-FFF2-40B4-BE49-F238E27FC236}">
                <a16:creationId xmlns:a16="http://schemas.microsoft.com/office/drawing/2014/main" id="{8BEE3E76-593B-4871-83F4-BA3D5B95F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47" y="4179885"/>
            <a:ext cx="7224215" cy="2660381"/>
          </a:xfrm>
          <a:prstGeom prst="rect">
            <a:avLst/>
          </a:prstGeom>
        </p:spPr>
      </p:pic>
      <p:sp>
        <p:nvSpPr>
          <p:cNvPr id="6" name="TextovéPole 5">
            <a:extLst>
              <a:ext uri="{FF2B5EF4-FFF2-40B4-BE49-F238E27FC236}">
                <a16:creationId xmlns:a16="http://schemas.microsoft.com/office/drawing/2014/main" id="{AC995A61-25B7-4DAC-AB94-45D754899A8D}"/>
              </a:ext>
            </a:extLst>
          </p:cNvPr>
          <p:cNvSpPr txBox="1"/>
          <p:nvPr/>
        </p:nvSpPr>
        <p:spPr>
          <a:xfrm>
            <a:off x="7266862" y="4403335"/>
            <a:ext cx="985398" cy="276999"/>
          </a:xfrm>
          <a:prstGeom prst="rect">
            <a:avLst/>
          </a:prstGeom>
          <a:noFill/>
        </p:spPr>
        <p:txBody>
          <a:bodyPr wrap="none" rtlCol="0">
            <a:spAutoFit/>
          </a:bodyPr>
          <a:lstStyle/>
          <a:p>
            <a:r>
              <a:rPr lang="cs-CZ" sz="1200" dirty="0"/>
              <a:t>Zdroj: vlastní</a:t>
            </a:r>
          </a:p>
        </p:txBody>
      </p:sp>
    </p:spTree>
    <p:extLst>
      <p:ext uri="{BB962C8B-B14F-4D97-AF65-F5344CB8AC3E}">
        <p14:creationId xmlns:p14="http://schemas.microsoft.com/office/powerpoint/2010/main" val="2880421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51391-68BF-4462-9620-B481DFD1FD21}"/>
              </a:ext>
            </a:extLst>
          </p:cNvPr>
          <p:cNvSpPr>
            <a:spLocks noGrp="1"/>
          </p:cNvSpPr>
          <p:nvPr>
            <p:ph type="title"/>
          </p:nvPr>
        </p:nvSpPr>
        <p:spPr>
          <a:xfrm>
            <a:off x="838200" y="2766218"/>
            <a:ext cx="10515600" cy="1325563"/>
          </a:xfrm>
        </p:spPr>
        <p:txBody>
          <a:bodyPr/>
          <a:lstStyle/>
          <a:p>
            <a:pPr algn="ctr"/>
            <a:r>
              <a:rPr lang="cs-CZ" dirty="0"/>
              <a:t>DĚKUJI ZA POZORNOST</a:t>
            </a:r>
          </a:p>
        </p:txBody>
      </p:sp>
    </p:spTree>
    <p:extLst>
      <p:ext uri="{BB962C8B-B14F-4D97-AF65-F5344CB8AC3E}">
        <p14:creationId xmlns:p14="http://schemas.microsoft.com/office/powerpoint/2010/main" val="954488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33AA67-DDEA-41FE-A9B7-ECF8B7DFB52A}"/>
              </a:ext>
            </a:extLst>
          </p:cNvPr>
          <p:cNvSpPr>
            <a:spLocks noGrp="1"/>
          </p:cNvSpPr>
          <p:nvPr>
            <p:ph type="title"/>
          </p:nvPr>
        </p:nvSpPr>
        <p:spPr>
          <a:xfrm>
            <a:off x="1917492" y="501155"/>
            <a:ext cx="10515600" cy="1325563"/>
          </a:xfrm>
        </p:spPr>
        <p:txBody>
          <a:bodyPr/>
          <a:lstStyle/>
          <a:p>
            <a:r>
              <a:rPr lang="cs-CZ" dirty="0"/>
              <a:t>Obsah:</a:t>
            </a:r>
          </a:p>
        </p:txBody>
      </p:sp>
      <p:sp>
        <p:nvSpPr>
          <p:cNvPr id="3" name="Zástupný symbol pro obsah 2">
            <a:extLst>
              <a:ext uri="{FF2B5EF4-FFF2-40B4-BE49-F238E27FC236}">
                <a16:creationId xmlns:a16="http://schemas.microsoft.com/office/drawing/2014/main" id="{F88815E3-5137-4FF9-BBBE-95E955E8E534}"/>
              </a:ext>
            </a:extLst>
          </p:cNvPr>
          <p:cNvSpPr>
            <a:spLocks noGrp="1"/>
          </p:cNvSpPr>
          <p:nvPr>
            <p:ph idx="1"/>
          </p:nvPr>
        </p:nvSpPr>
        <p:spPr>
          <a:xfrm>
            <a:off x="133662" y="2005507"/>
            <a:ext cx="10515600" cy="4351338"/>
          </a:xfrm>
        </p:spPr>
        <p:txBody>
          <a:bodyPr>
            <a:normAutofit fontScale="92500" lnSpcReduction="20000"/>
          </a:bodyPr>
          <a:lstStyle/>
          <a:p>
            <a:r>
              <a:rPr lang="cs-CZ" dirty="0"/>
              <a:t>Umístění areálu, základní požadavky pro výstavbu</a:t>
            </a:r>
          </a:p>
          <a:p>
            <a:r>
              <a:rPr lang="cs-CZ" dirty="0"/>
              <a:t>Fotodokumentace areálu</a:t>
            </a:r>
          </a:p>
          <a:p>
            <a:r>
              <a:rPr lang="cs-CZ" dirty="0"/>
              <a:t>Navržené situační řešení areálu</a:t>
            </a:r>
          </a:p>
          <a:p>
            <a:r>
              <a:rPr lang="cs-CZ" dirty="0"/>
              <a:t>Návrh školy</a:t>
            </a:r>
          </a:p>
          <a:p>
            <a:r>
              <a:rPr lang="cs-CZ" dirty="0"/>
              <a:t>Návrh restaurace</a:t>
            </a:r>
          </a:p>
          <a:p>
            <a:r>
              <a:rPr lang="cs-CZ" dirty="0"/>
              <a:t>Návrh objektu pro správce areálu</a:t>
            </a:r>
          </a:p>
          <a:p>
            <a:r>
              <a:rPr lang="cs-CZ" dirty="0"/>
              <a:t>Koncepce materiálového řešení</a:t>
            </a:r>
          </a:p>
          <a:p>
            <a:endParaRPr lang="cs-CZ" dirty="0"/>
          </a:p>
          <a:p>
            <a:r>
              <a:rPr lang="cs-CZ" dirty="0"/>
              <a:t>Otázky vedoucí bakalářské práce</a:t>
            </a:r>
          </a:p>
          <a:p>
            <a:r>
              <a:rPr lang="cs-CZ" dirty="0"/>
              <a:t>Otázky oponenta bakalářské práce</a:t>
            </a:r>
          </a:p>
        </p:txBody>
      </p:sp>
    </p:spTree>
    <p:extLst>
      <p:ext uri="{BB962C8B-B14F-4D97-AF65-F5344CB8AC3E}">
        <p14:creationId xmlns:p14="http://schemas.microsoft.com/office/powerpoint/2010/main" val="190188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E57A47-C04A-4627-9566-2715C5E9C3E1}"/>
              </a:ext>
            </a:extLst>
          </p:cNvPr>
          <p:cNvSpPr>
            <a:spLocks noGrp="1"/>
          </p:cNvSpPr>
          <p:nvPr>
            <p:ph type="title"/>
          </p:nvPr>
        </p:nvSpPr>
        <p:spPr>
          <a:xfrm>
            <a:off x="838200" y="365126"/>
            <a:ext cx="10515600" cy="781504"/>
          </a:xfrm>
        </p:spPr>
        <p:txBody>
          <a:bodyPr>
            <a:normAutofit fontScale="90000"/>
          </a:bodyPr>
          <a:lstStyle/>
          <a:p>
            <a:pPr algn="ctr"/>
            <a:r>
              <a:rPr lang="cs-CZ" dirty="0"/>
              <a:t>Výběr areálu, cíl práce</a:t>
            </a:r>
            <a:br>
              <a:rPr lang="cs-CZ" dirty="0"/>
            </a:br>
            <a:endParaRPr lang="cs-CZ" dirty="0"/>
          </a:p>
        </p:txBody>
      </p:sp>
      <p:sp>
        <p:nvSpPr>
          <p:cNvPr id="3" name="Zástupný symbol pro obsah 2">
            <a:extLst>
              <a:ext uri="{FF2B5EF4-FFF2-40B4-BE49-F238E27FC236}">
                <a16:creationId xmlns:a16="http://schemas.microsoft.com/office/drawing/2014/main" id="{EE7D6B49-33CB-4616-8F45-CA5EA7D14D64}"/>
              </a:ext>
            </a:extLst>
          </p:cNvPr>
          <p:cNvSpPr>
            <a:spLocks noGrp="1"/>
          </p:cNvSpPr>
          <p:nvPr>
            <p:ph idx="1"/>
          </p:nvPr>
        </p:nvSpPr>
        <p:spPr>
          <a:xfrm>
            <a:off x="1947906" y="1146630"/>
            <a:ext cx="10515600" cy="5628049"/>
          </a:xfrm>
        </p:spPr>
        <p:txBody>
          <a:bodyPr>
            <a:normAutofit fontScale="92500" lnSpcReduction="20000"/>
          </a:bodyPr>
          <a:lstStyle/>
          <a:p>
            <a:r>
              <a:rPr lang="cs-CZ" dirty="0"/>
              <a:t>Areál Horní mlýn:</a:t>
            </a:r>
          </a:p>
          <a:p>
            <a:pPr lvl="2"/>
            <a:r>
              <a:rPr lang="cs-CZ" dirty="0"/>
              <a:t>zajímavá lokalita pozičně k městu Chotěboř</a:t>
            </a:r>
          </a:p>
          <a:p>
            <a:pPr lvl="2"/>
            <a:r>
              <a:rPr lang="cs-CZ" dirty="0"/>
              <a:t>Nachází se na začátku naučné stezky Údolím Doubravy</a:t>
            </a:r>
          </a:p>
          <a:p>
            <a:pPr lvl="2"/>
            <a:r>
              <a:rPr lang="cs-CZ" dirty="0"/>
              <a:t>Studie proběhla ve spolupráci s reálným investorem</a:t>
            </a:r>
          </a:p>
          <a:p>
            <a:pPr lvl="6"/>
            <a:r>
              <a:rPr lang="de-DE" b="1" dirty="0" err="1"/>
              <a:t>PhDr</a:t>
            </a:r>
            <a:r>
              <a:rPr lang="de-DE" b="1" dirty="0"/>
              <a:t>. </a:t>
            </a:r>
            <a:r>
              <a:rPr lang="de-DE" b="1" dirty="0" err="1"/>
              <a:t>Jiří</a:t>
            </a:r>
            <a:r>
              <a:rPr lang="de-DE" b="1" dirty="0"/>
              <a:t> Kirchner, </a:t>
            </a:r>
            <a:r>
              <a:rPr lang="de-DE" b="1" dirty="0" err="1"/>
              <a:t>Ph</a:t>
            </a:r>
            <a:r>
              <a:rPr lang="de-DE" b="1" dirty="0"/>
              <a:t>. D.</a:t>
            </a:r>
            <a:endParaRPr lang="cs-CZ" b="1" dirty="0"/>
          </a:p>
          <a:p>
            <a:pPr lvl="6"/>
            <a:r>
              <a:rPr lang="cs-CZ" b="1" dirty="0"/>
              <a:t>Investor zadal na schůzce 06/2017 základní požadavky</a:t>
            </a:r>
          </a:p>
          <a:p>
            <a:pPr lvl="6"/>
            <a:endParaRPr lang="cs-CZ" b="1" dirty="0"/>
          </a:p>
          <a:p>
            <a:pPr lvl="6"/>
            <a:endParaRPr lang="cs-CZ" b="1" dirty="0"/>
          </a:p>
          <a:p>
            <a:pPr lvl="6"/>
            <a:endParaRPr lang="cs-CZ" b="1" dirty="0"/>
          </a:p>
          <a:p>
            <a:pPr lvl="6"/>
            <a:endParaRPr lang="cs-CZ" b="1" dirty="0"/>
          </a:p>
          <a:p>
            <a:pPr lvl="6"/>
            <a:endParaRPr lang="cs-CZ" dirty="0"/>
          </a:p>
          <a:p>
            <a:pPr lvl="6"/>
            <a:endParaRPr lang="cs-CZ" dirty="0"/>
          </a:p>
          <a:p>
            <a:pPr marL="2743200" lvl="6" indent="0">
              <a:buNone/>
            </a:pPr>
            <a:endParaRPr lang="cs-CZ" dirty="0"/>
          </a:p>
          <a:p>
            <a:pPr marL="2743200" lvl="6" indent="0">
              <a:buNone/>
            </a:pPr>
            <a:endParaRPr lang="cs-CZ" dirty="0"/>
          </a:p>
          <a:p>
            <a:pPr marL="2743200" lvl="6" indent="0">
              <a:buNone/>
            </a:pPr>
            <a:endParaRPr lang="cs-CZ" dirty="0"/>
          </a:p>
          <a:p>
            <a:r>
              <a:rPr lang="cs-CZ" dirty="0"/>
              <a:t>Cíl práce:</a:t>
            </a:r>
          </a:p>
          <a:p>
            <a:pPr>
              <a:buFont typeface="Courier New" panose="02070309020205020404" pitchFamily="49" charset="0"/>
              <a:buChar char="o"/>
            </a:pPr>
            <a:r>
              <a:rPr lang="cs-CZ" sz="2100" dirty="0"/>
              <a:t>Vytipovat lokalitu typu brownfield.</a:t>
            </a:r>
          </a:p>
          <a:p>
            <a:pPr>
              <a:buFont typeface="Courier New" panose="02070309020205020404" pitchFamily="49" charset="0"/>
              <a:buChar char="o"/>
            </a:pPr>
            <a:r>
              <a:rPr lang="cs-CZ" sz="2100" dirty="0"/>
              <a:t>Navrhnout vhodnou revitalizaci dané lokality.</a:t>
            </a:r>
          </a:p>
          <a:p>
            <a:pPr>
              <a:buFont typeface="Courier New" panose="02070309020205020404" pitchFamily="49" charset="0"/>
              <a:buChar char="o"/>
            </a:pPr>
            <a:r>
              <a:rPr lang="cs-CZ" sz="2100" dirty="0"/>
              <a:t>Vytvořit v areálu zázemí pro vzdělávací a veřejný sektor.</a:t>
            </a:r>
          </a:p>
          <a:p>
            <a:pPr>
              <a:buFont typeface="Courier New" panose="02070309020205020404" pitchFamily="49" charset="0"/>
              <a:buChar char="o"/>
            </a:pPr>
            <a:r>
              <a:rPr lang="cs-CZ" sz="2100" dirty="0"/>
              <a:t>Vypracovat dokumentaci jednotlivých objektů na úrovni architektonické studie.</a:t>
            </a:r>
          </a:p>
          <a:p>
            <a:endParaRPr lang="cs-CZ" dirty="0"/>
          </a:p>
          <a:p>
            <a:pPr marL="2743200" lvl="6" indent="0">
              <a:buNone/>
            </a:pPr>
            <a:endParaRPr lang="cs-CZ" dirty="0"/>
          </a:p>
          <a:p>
            <a:pPr lvl="2"/>
            <a:endParaRPr lang="cs-CZ" dirty="0"/>
          </a:p>
          <a:p>
            <a:pPr lvl="2"/>
            <a:endParaRPr lang="cs-CZ" dirty="0"/>
          </a:p>
          <a:p>
            <a:pPr lvl="3"/>
            <a:endParaRPr lang="cs-CZ" dirty="0"/>
          </a:p>
        </p:txBody>
      </p:sp>
      <p:pic>
        <p:nvPicPr>
          <p:cNvPr id="5" name="Obrázek 4">
            <a:extLst>
              <a:ext uri="{FF2B5EF4-FFF2-40B4-BE49-F238E27FC236}">
                <a16:creationId xmlns:a16="http://schemas.microsoft.com/office/drawing/2014/main" id="{F71AC07C-456F-4B92-BF72-2D3C4652C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557" y="2851128"/>
            <a:ext cx="4550357" cy="2579126"/>
          </a:xfrm>
          <a:prstGeom prst="rect">
            <a:avLst/>
          </a:prstGeom>
        </p:spPr>
      </p:pic>
      <p:sp>
        <p:nvSpPr>
          <p:cNvPr id="7" name="TextovéPole 6">
            <a:extLst>
              <a:ext uri="{FF2B5EF4-FFF2-40B4-BE49-F238E27FC236}">
                <a16:creationId xmlns:a16="http://schemas.microsoft.com/office/drawing/2014/main" id="{E7407C4C-AFFF-4105-94C3-34878B5F90C8}"/>
              </a:ext>
            </a:extLst>
          </p:cNvPr>
          <p:cNvSpPr txBox="1"/>
          <p:nvPr/>
        </p:nvSpPr>
        <p:spPr>
          <a:xfrm>
            <a:off x="10387644" y="5430254"/>
            <a:ext cx="1646092" cy="276999"/>
          </a:xfrm>
          <a:prstGeom prst="rect">
            <a:avLst/>
          </a:prstGeom>
          <a:noFill/>
        </p:spPr>
        <p:txBody>
          <a:bodyPr wrap="none" rtlCol="0">
            <a:spAutoFit/>
          </a:bodyPr>
          <a:lstStyle/>
          <a:p>
            <a:r>
              <a:rPr lang="cs-CZ" sz="1200" dirty="0"/>
              <a:t>Zdroj: googlemaps.com</a:t>
            </a:r>
          </a:p>
        </p:txBody>
      </p:sp>
      <p:pic>
        <p:nvPicPr>
          <p:cNvPr id="9" name="Obrázek 8">
            <a:extLst>
              <a:ext uri="{FF2B5EF4-FFF2-40B4-BE49-F238E27FC236}">
                <a16:creationId xmlns:a16="http://schemas.microsoft.com/office/drawing/2014/main" id="{41972E26-2600-47C5-8C21-CC259203C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40" y="2696093"/>
            <a:ext cx="4394392" cy="2099835"/>
          </a:xfrm>
          <a:prstGeom prst="rect">
            <a:avLst/>
          </a:prstGeom>
        </p:spPr>
      </p:pic>
      <p:sp>
        <p:nvSpPr>
          <p:cNvPr id="11" name="TextovéPole 10">
            <a:extLst>
              <a:ext uri="{FF2B5EF4-FFF2-40B4-BE49-F238E27FC236}">
                <a16:creationId xmlns:a16="http://schemas.microsoft.com/office/drawing/2014/main" id="{3463BED9-4088-4D1A-BC45-1E1FA6E2948F}"/>
              </a:ext>
            </a:extLst>
          </p:cNvPr>
          <p:cNvSpPr txBox="1"/>
          <p:nvPr/>
        </p:nvSpPr>
        <p:spPr>
          <a:xfrm>
            <a:off x="4032825" y="4795928"/>
            <a:ext cx="1646092" cy="276999"/>
          </a:xfrm>
          <a:prstGeom prst="rect">
            <a:avLst/>
          </a:prstGeom>
          <a:noFill/>
        </p:spPr>
        <p:txBody>
          <a:bodyPr wrap="none" rtlCol="0">
            <a:spAutoFit/>
          </a:bodyPr>
          <a:lstStyle/>
          <a:p>
            <a:r>
              <a:rPr lang="cs-CZ" sz="1200" dirty="0"/>
              <a:t>Zdroj: googlemaps.com</a:t>
            </a:r>
          </a:p>
        </p:txBody>
      </p:sp>
    </p:spTree>
    <p:extLst>
      <p:ext uri="{BB962C8B-B14F-4D97-AF65-F5344CB8AC3E}">
        <p14:creationId xmlns:p14="http://schemas.microsoft.com/office/powerpoint/2010/main" val="127339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66FF3B-188E-4C05-AF92-39614B066BE6}"/>
              </a:ext>
            </a:extLst>
          </p:cNvPr>
          <p:cNvSpPr>
            <a:spLocks noGrp="1"/>
          </p:cNvSpPr>
          <p:nvPr>
            <p:ph type="title"/>
          </p:nvPr>
        </p:nvSpPr>
        <p:spPr>
          <a:xfrm>
            <a:off x="838200" y="365125"/>
            <a:ext cx="10515600" cy="888206"/>
          </a:xfrm>
        </p:spPr>
        <p:txBody>
          <a:bodyPr>
            <a:normAutofit fontScale="90000"/>
          </a:bodyPr>
          <a:lstStyle/>
          <a:p>
            <a:pPr algn="ctr"/>
            <a:r>
              <a:rPr lang="cs-CZ" dirty="0"/>
              <a:t>Fotodokumentace areálu</a:t>
            </a:r>
            <a:br>
              <a:rPr lang="cs-CZ" dirty="0"/>
            </a:br>
            <a:endParaRPr lang="cs-CZ" dirty="0"/>
          </a:p>
        </p:txBody>
      </p:sp>
      <p:pic>
        <p:nvPicPr>
          <p:cNvPr id="7" name="Obrázek 6">
            <a:extLst>
              <a:ext uri="{FF2B5EF4-FFF2-40B4-BE49-F238E27FC236}">
                <a16:creationId xmlns:a16="http://schemas.microsoft.com/office/drawing/2014/main" id="{311E4F51-EB41-4972-94D0-CC961C68F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534" y="807762"/>
            <a:ext cx="3660603" cy="2745452"/>
          </a:xfrm>
          <a:prstGeom prst="rect">
            <a:avLst/>
          </a:prstGeom>
        </p:spPr>
      </p:pic>
      <p:pic>
        <p:nvPicPr>
          <p:cNvPr id="15" name="Obrázek 14">
            <a:extLst>
              <a:ext uri="{FF2B5EF4-FFF2-40B4-BE49-F238E27FC236}">
                <a16:creationId xmlns:a16="http://schemas.microsoft.com/office/drawing/2014/main" id="{A002CE9A-2DBC-4512-A872-798CC5C97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92" y="1973390"/>
            <a:ext cx="4047972" cy="3035979"/>
          </a:xfrm>
          <a:prstGeom prst="rect">
            <a:avLst/>
          </a:prstGeom>
        </p:spPr>
      </p:pic>
      <p:pic>
        <p:nvPicPr>
          <p:cNvPr id="11" name="Obrázek 10">
            <a:extLst>
              <a:ext uri="{FF2B5EF4-FFF2-40B4-BE49-F238E27FC236}">
                <a16:creationId xmlns:a16="http://schemas.microsoft.com/office/drawing/2014/main" id="{0B1A4061-B9E5-4B32-9DBA-01816C4A5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534" y="3835549"/>
            <a:ext cx="3660604" cy="2745452"/>
          </a:xfrm>
          <a:prstGeom prst="rect">
            <a:avLst/>
          </a:prstGeom>
        </p:spPr>
      </p:pic>
      <p:pic>
        <p:nvPicPr>
          <p:cNvPr id="17" name="Obrázek 16">
            <a:extLst>
              <a:ext uri="{FF2B5EF4-FFF2-40B4-BE49-F238E27FC236}">
                <a16:creationId xmlns:a16="http://schemas.microsoft.com/office/drawing/2014/main" id="{25E9FAF5-CA54-4343-970F-BFB94B3509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4898" y="3835548"/>
            <a:ext cx="3660604" cy="2745453"/>
          </a:xfrm>
          <a:prstGeom prst="rect">
            <a:avLst/>
          </a:prstGeom>
        </p:spPr>
      </p:pic>
      <p:pic>
        <p:nvPicPr>
          <p:cNvPr id="19" name="Obrázek 18">
            <a:extLst>
              <a:ext uri="{FF2B5EF4-FFF2-40B4-BE49-F238E27FC236}">
                <a16:creationId xmlns:a16="http://schemas.microsoft.com/office/drawing/2014/main" id="{814E7A4D-F121-47A0-BD3F-9DFFE7C978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4898" y="807763"/>
            <a:ext cx="3660603" cy="2745452"/>
          </a:xfrm>
          <a:prstGeom prst="rect">
            <a:avLst/>
          </a:prstGeom>
        </p:spPr>
      </p:pic>
      <p:sp>
        <p:nvSpPr>
          <p:cNvPr id="9" name="TextovéPole 8">
            <a:extLst>
              <a:ext uri="{FF2B5EF4-FFF2-40B4-BE49-F238E27FC236}">
                <a16:creationId xmlns:a16="http://schemas.microsoft.com/office/drawing/2014/main" id="{AF1231CB-CCED-4997-AC6C-3B209BCF13B2}"/>
              </a:ext>
            </a:extLst>
          </p:cNvPr>
          <p:cNvSpPr txBox="1"/>
          <p:nvPr/>
        </p:nvSpPr>
        <p:spPr>
          <a:xfrm>
            <a:off x="3227466" y="5208275"/>
            <a:ext cx="985398" cy="276999"/>
          </a:xfrm>
          <a:prstGeom prst="rect">
            <a:avLst/>
          </a:prstGeom>
          <a:noFill/>
        </p:spPr>
        <p:txBody>
          <a:bodyPr wrap="none" rtlCol="0">
            <a:spAutoFit/>
          </a:bodyPr>
          <a:lstStyle/>
          <a:p>
            <a:r>
              <a:rPr lang="cs-CZ" sz="1200" dirty="0"/>
              <a:t>Zdroj: vlastní</a:t>
            </a:r>
          </a:p>
        </p:txBody>
      </p:sp>
    </p:spTree>
    <p:extLst>
      <p:ext uri="{BB962C8B-B14F-4D97-AF65-F5344CB8AC3E}">
        <p14:creationId xmlns:p14="http://schemas.microsoft.com/office/powerpoint/2010/main" val="2370433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546F45-E042-4A6C-89F3-F6DB0A67DFB0}"/>
              </a:ext>
            </a:extLst>
          </p:cNvPr>
          <p:cNvSpPr>
            <a:spLocks noGrp="1"/>
          </p:cNvSpPr>
          <p:nvPr>
            <p:ph type="title"/>
          </p:nvPr>
        </p:nvSpPr>
        <p:spPr>
          <a:xfrm>
            <a:off x="2532088" y="365127"/>
            <a:ext cx="10515600" cy="1325563"/>
          </a:xfrm>
        </p:spPr>
        <p:txBody>
          <a:bodyPr/>
          <a:lstStyle/>
          <a:p>
            <a:r>
              <a:rPr lang="cs-CZ" dirty="0"/>
              <a:t>Navržené situační řešení areálu</a:t>
            </a:r>
            <a:br>
              <a:rPr lang="cs-CZ" dirty="0"/>
            </a:br>
            <a:endParaRPr lang="cs-CZ" dirty="0"/>
          </a:p>
        </p:txBody>
      </p:sp>
      <p:pic>
        <p:nvPicPr>
          <p:cNvPr id="9" name="Obrázek 8">
            <a:extLst>
              <a:ext uri="{FF2B5EF4-FFF2-40B4-BE49-F238E27FC236}">
                <a16:creationId xmlns:a16="http://schemas.microsoft.com/office/drawing/2014/main" id="{B4586593-BC16-4EA7-9221-5CEB95A03038}"/>
              </a:ext>
            </a:extLst>
          </p:cNvPr>
          <p:cNvPicPr>
            <a:picLocks noChangeAspect="1"/>
          </p:cNvPicPr>
          <p:nvPr/>
        </p:nvPicPr>
        <p:blipFill>
          <a:blip r:embed="rId2"/>
          <a:stretch>
            <a:fillRect/>
          </a:stretch>
        </p:blipFill>
        <p:spPr>
          <a:xfrm>
            <a:off x="1015981" y="1962511"/>
            <a:ext cx="4672182" cy="4530362"/>
          </a:xfrm>
          <a:prstGeom prst="rect">
            <a:avLst/>
          </a:prstGeom>
        </p:spPr>
      </p:pic>
      <p:pic>
        <p:nvPicPr>
          <p:cNvPr id="4" name="Obrázek 3">
            <a:extLst>
              <a:ext uri="{FF2B5EF4-FFF2-40B4-BE49-F238E27FC236}">
                <a16:creationId xmlns:a16="http://schemas.microsoft.com/office/drawing/2014/main" id="{9719A429-A71D-430A-BF68-4D24BB5A7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215" y="1962511"/>
            <a:ext cx="4607804" cy="4530362"/>
          </a:xfrm>
          <a:prstGeom prst="rect">
            <a:avLst/>
          </a:prstGeom>
        </p:spPr>
      </p:pic>
      <p:sp>
        <p:nvSpPr>
          <p:cNvPr id="5" name="TextovéPole 4">
            <a:extLst>
              <a:ext uri="{FF2B5EF4-FFF2-40B4-BE49-F238E27FC236}">
                <a16:creationId xmlns:a16="http://schemas.microsoft.com/office/drawing/2014/main" id="{71892815-B073-4087-A679-DDDBC490B924}"/>
              </a:ext>
            </a:extLst>
          </p:cNvPr>
          <p:cNvSpPr txBox="1"/>
          <p:nvPr/>
        </p:nvSpPr>
        <p:spPr>
          <a:xfrm>
            <a:off x="3897224" y="6487697"/>
            <a:ext cx="1790939" cy="276999"/>
          </a:xfrm>
          <a:prstGeom prst="rect">
            <a:avLst/>
          </a:prstGeom>
          <a:noFill/>
        </p:spPr>
        <p:txBody>
          <a:bodyPr wrap="none" rtlCol="0">
            <a:spAutoFit/>
          </a:bodyPr>
          <a:lstStyle/>
          <a:p>
            <a:r>
              <a:rPr lang="cs-CZ" sz="1200" dirty="0"/>
              <a:t>Zdroj: situace koordinační</a:t>
            </a:r>
          </a:p>
        </p:txBody>
      </p:sp>
      <p:sp>
        <p:nvSpPr>
          <p:cNvPr id="6" name="TextovéPole 5">
            <a:extLst>
              <a:ext uri="{FF2B5EF4-FFF2-40B4-BE49-F238E27FC236}">
                <a16:creationId xmlns:a16="http://schemas.microsoft.com/office/drawing/2014/main" id="{63DF9B8A-25B0-4656-903A-420BB5025190}"/>
              </a:ext>
            </a:extLst>
          </p:cNvPr>
          <p:cNvSpPr txBox="1"/>
          <p:nvPr/>
        </p:nvSpPr>
        <p:spPr>
          <a:xfrm>
            <a:off x="9567822" y="6487697"/>
            <a:ext cx="1608197" cy="276999"/>
          </a:xfrm>
          <a:prstGeom prst="rect">
            <a:avLst/>
          </a:prstGeom>
          <a:noFill/>
        </p:spPr>
        <p:txBody>
          <a:bodyPr wrap="none" rtlCol="0">
            <a:spAutoFit/>
          </a:bodyPr>
          <a:lstStyle/>
          <a:p>
            <a:r>
              <a:rPr lang="cs-CZ" sz="1200" dirty="0"/>
              <a:t>Zdroj: situace dopravní</a:t>
            </a:r>
          </a:p>
        </p:txBody>
      </p:sp>
    </p:spTree>
    <p:extLst>
      <p:ext uri="{BB962C8B-B14F-4D97-AF65-F5344CB8AC3E}">
        <p14:creationId xmlns:p14="http://schemas.microsoft.com/office/powerpoint/2010/main" val="3941843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EC85BB-F9C1-4A49-94CE-55D9CF825C12}"/>
              </a:ext>
            </a:extLst>
          </p:cNvPr>
          <p:cNvSpPr>
            <a:spLocks noGrp="1"/>
          </p:cNvSpPr>
          <p:nvPr>
            <p:ph type="title"/>
          </p:nvPr>
        </p:nvSpPr>
        <p:spPr>
          <a:xfrm>
            <a:off x="334618" y="164816"/>
            <a:ext cx="10515600" cy="1325563"/>
          </a:xfrm>
        </p:spPr>
        <p:txBody>
          <a:bodyPr/>
          <a:lstStyle/>
          <a:p>
            <a:pPr algn="ctr"/>
            <a:r>
              <a:rPr lang="cs-CZ" dirty="0"/>
              <a:t>Návrh školy</a:t>
            </a:r>
            <a:br>
              <a:rPr lang="cs-CZ" dirty="0"/>
            </a:br>
            <a:endParaRPr lang="cs-CZ" dirty="0"/>
          </a:p>
        </p:txBody>
      </p:sp>
      <p:pic>
        <p:nvPicPr>
          <p:cNvPr id="5" name="Zástupný symbol pro obsah 4">
            <a:extLst>
              <a:ext uri="{FF2B5EF4-FFF2-40B4-BE49-F238E27FC236}">
                <a16:creationId xmlns:a16="http://schemas.microsoft.com/office/drawing/2014/main" id="{9186F7D9-3039-4E2A-81A6-79A606A999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490379"/>
            <a:ext cx="5007651" cy="2557865"/>
          </a:xfrm>
        </p:spPr>
      </p:pic>
      <p:pic>
        <p:nvPicPr>
          <p:cNvPr id="7" name="Obrázek 6">
            <a:extLst>
              <a:ext uri="{FF2B5EF4-FFF2-40B4-BE49-F238E27FC236}">
                <a16:creationId xmlns:a16="http://schemas.microsoft.com/office/drawing/2014/main" id="{EECBE985-4C25-4A10-A3CA-67AD66C17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80" y="1941212"/>
            <a:ext cx="4622431" cy="2331018"/>
          </a:xfrm>
          <a:prstGeom prst="rect">
            <a:avLst/>
          </a:prstGeom>
        </p:spPr>
      </p:pic>
      <p:pic>
        <p:nvPicPr>
          <p:cNvPr id="9" name="Obrázek 8">
            <a:extLst>
              <a:ext uri="{FF2B5EF4-FFF2-40B4-BE49-F238E27FC236}">
                <a16:creationId xmlns:a16="http://schemas.microsoft.com/office/drawing/2014/main" id="{F780D871-3EBE-4427-BDD7-3A3F36FE8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280" y="4272230"/>
            <a:ext cx="4622431" cy="2420954"/>
          </a:xfrm>
          <a:prstGeom prst="rect">
            <a:avLst/>
          </a:prstGeom>
        </p:spPr>
      </p:pic>
      <p:pic>
        <p:nvPicPr>
          <p:cNvPr id="10" name="Obrázek 9">
            <a:extLst>
              <a:ext uri="{FF2B5EF4-FFF2-40B4-BE49-F238E27FC236}">
                <a16:creationId xmlns:a16="http://schemas.microsoft.com/office/drawing/2014/main" id="{4A865052-A763-4D85-8797-DE7169881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065" y="4272230"/>
            <a:ext cx="5035586" cy="2420954"/>
          </a:xfrm>
          <a:prstGeom prst="rect">
            <a:avLst/>
          </a:prstGeom>
        </p:spPr>
      </p:pic>
      <p:sp>
        <p:nvSpPr>
          <p:cNvPr id="8" name="TextovéPole 7">
            <a:extLst>
              <a:ext uri="{FF2B5EF4-FFF2-40B4-BE49-F238E27FC236}">
                <a16:creationId xmlns:a16="http://schemas.microsoft.com/office/drawing/2014/main" id="{ED27960B-AEDE-47E7-B041-60BD52BE20B3}"/>
              </a:ext>
            </a:extLst>
          </p:cNvPr>
          <p:cNvSpPr txBox="1"/>
          <p:nvPr/>
        </p:nvSpPr>
        <p:spPr>
          <a:xfrm>
            <a:off x="4794711" y="4272230"/>
            <a:ext cx="985398" cy="276999"/>
          </a:xfrm>
          <a:prstGeom prst="rect">
            <a:avLst/>
          </a:prstGeom>
          <a:noFill/>
        </p:spPr>
        <p:txBody>
          <a:bodyPr wrap="none" rtlCol="0">
            <a:spAutoFit/>
          </a:bodyPr>
          <a:lstStyle/>
          <a:p>
            <a:r>
              <a:rPr lang="cs-CZ" sz="1200" dirty="0"/>
              <a:t>Zdroj: vlastní</a:t>
            </a:r>
          </a:p>
        </p:txBody>
      </p:sp>
    </p:spTree>
    <p:extLst>
      <p:ext uri="{BB962C8B-B14F-4D97-AF65-F5344CB8AC3E}">
        <p14:creationId xmlns:p14="http://schemas.microsoft.com/office/powerpoint/2010/main" val="4238994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B27793-677A-4577-8E04-D983CD4DC156}"/>
              </a:ext>
            </a:extLst>
          </p:cNvPr>
          <p:cNvSpPr>
            <a:spLocks noGrp="1"/>
          </p:cNvSpPr>
          <p:nvPr>
            <p:ph type="title"/>
          </p:nvPr>
        </p:nvSpPr>
        <p:spPr>
          <a:xfrm>
            <a:off x="838200" y="139838"/>
            <a:ext cx="10515600" cy="1325563"/>
          </a:xfrm>
        </p:spPr>
        <p:txBody>
          <a:bodyPr/>
          <a:lstStyle/>
          <a:p>
            <a:pPr algn="ctr"/>
            <a:r>
              <a:rPr lang="cs-CZ" dirty="0"/>
              <a:t>Návrh restaurace</a:t>
            </a:r>
            <a:br>
              <a:rPr lang="cs-CZ" dirty="0"/>
            </a:br>
            <a:endParaRPr lang="cs-CZ" dirty="0"/>
          </a:p>
        </p:txBody>
      </p:sp>
      <p:pic>
        <p:nvPicPr>
          <p:cNvPr id="5" name="Zástupný symbol pro obsah 4">
            <a:extLst>
              <a:ext uri="{FF2B5EF4-FFF2-40B4-BE49-F238E27FC236}">
                <a16:creationId xmlns:a16="http://schemas.microsoft.com/office/drawing/2014/main" id="{4C0294C6-1E40-478C-921E-08E5545237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471" y="1790827"/>
            <a:ext cx="4945618" cy="2313042"/>
          </a:xfrm>
        </p:spPr>
      </p:pic>
      <p:pic>
        <p:nvPicPr>
          <p:cNvPr id="7" name="Obrázek 6">
            <a:extLst>
              <a:ext uri="{FF2B5EF4-FFF2-40B4-BE49-F238E27FC236}">
                <a16:creationId xmlns:a16="http://schemas.microsoft.com/office/drawing/2014/main" id="{8BFBC182-E981-4B65-9BDC-F95BEC32D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71" y="4103869"/>
            <a:ext cx="4945618" cy="2568365"/>
          </a:xfrm>
          <a:prstGeom prst="rect">
            <a:avLst/>
          </a:prstGeom>
        </p:spPr>
      </p:pic>
      <p:pic>
        <p:nvPicPr>
          <p:cNvPr id="11" name="Obrázek 10">
            <a:extLst>
              <a:ext uri="{FF2B5EF4-FFF2-40B4-BE49-F238E27FC236}">
                <a16:creationId xmlns:a16="http://schemas.microsoft.com/office/drawing/2014/main" id="{5C939AE9-D8FA-482B-8388-0B5201349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181" y="1564915"/>
            <a:ext cx="5101699" cy="2313041"/>
          </a:xfrm>
          <a:prstGeom prst="rect">
            <a:avLst/>
          </a:prstGeom>
        </p:spPr>
      </p:pic>
      <p:pic>
        <p:nvPicPr>
          <p:cNvPr id="13" name="Obrázek 12">
            <a:extLst>
              <a:ext uri="{FF2B5EF4-FFF2-40B4-BE49-F238E27FC236}">
                <a16:creationId xmlns:a16="http://schemas.microsoft.com/office/drawing/2014/main" id="{7606C9F1-170F-4BB0-BC59-158E5B0B1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8181" y="3977471"/>
            <a:ext cx="4945619" cy="2694763"/>
          </a:xfrm>
          <a:prstGeom prst="rect">
            <a:avLst/>
          </a:prstGeom>
        </p:spPr>
      </p:pic>
      <p:sp>
        <p:nvSpPr>
          <p:cNvPr id="8" name="TextovéPole 7">
            <a:extLst>
              <a:ext uri="{FF2B5EF4-FFF2-40B4-BE49-F238E27FC236}">
                <a16:creationId xmlns:a16="http://schemas.microsoft.com/office/drawing/2014/main" id="{73BFA677-2837-4951-B58F-8CC469C3D8B6}"/>
              </a:ext>
            </a:extLst>
          </p:cNvPr>
          <p:cNvSpPr txBox="1"/>
          <p:nvPr/>
        </p:nvSpPr>
        <p:spPr>
          <a:xfrm>
            <a:off x="10368402" y="6633249"/>
            <a:ext cx="985398" cy="276999"/>
          </a:xfrm>
          <a:prstGeom prst="rect">
            <a:avLst/>
          </a:prstGeom>
          <a:noFill/>
        </p:spPr>
        <p:txBody>
          <a:bodyPr wrap="none" rtlCol="0">
            <a:spAutoFit/>
          </a:bodyPr>
          <a:lstStyle/>
          <a:p>
            <a:r>
              <a:rPr lang="cs-CZ" sz="1200" dirty="0"/>
              <a:t>Zdroj: vlastní</a:t>
            </a:r>
          </a:p>
        </p:txBody>
      </p:sp>
    </p:spTree>
    <p:extLst>
      <p:ext uri="{BB962C8B-B14F-4D97-AF65-F5344CB8AC3E}">
        <p14:creationId xmlns:p14="http://schemas.microsoft.com/office/powerpoint/2010/main" val="1570408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FB885A-3E4F-4376-8DD4-3044B3D5148E}"/>
              </a:ext>
            </a:extLst>
          </p:cNvPr>
          <p:cNvSpPr>
            <a:spLocks noGrp="1"/>
          </p:cNvSpPr>
          <p:nvPr>
            <p:ph type="title"/>
          </p:nvPr>
        </p:nvSpPr>
        <p:spPr/>
        <p:txBody>
          <a:bodyPr/>
          <a:lstStyle/>
          <a:p>
            <a:pPr algn="ctr"/>
            <a:r>
              <a:rPr lang="cs-CZ" dirty="0"/>
              <a:t>Návrh objektu pro správce areálu</a:t>
            </a:r>
            <a:br>
              <a:rPr lang="cs-CZ" dirty="0"/>
            </a:br>
            <a:endParaRPr lang="cs-CZ" dirty="0"/>
          </a:p>
        </p:txBody>
      </p:sp>
      <p:pic>
        <p:nvPicPr>
          <p:cNvPr id="5" name="Zástupný symbol pro obsah 4">
            <a:extLst>
              <a:ext uri="{FF2B5EF4-FFF2-40B4-BE49-F238E27FC236}">
                <a16:creationId xmlns:a16="http://schemas.microsoft.com/office/drawing/2014/main" id="{0F67599C-B708-4DAD-953D-FE8A6EFBB6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03977" y="1027906"/>
            <a:ext cx="4994773" cy="2858851"/>
          </a:xfrm>
        </p:spPr>
      </p:pic>
      <p:pic>
        <p:nvPicPr>
          <p:cNvPr id="7" name="Obrázek 6">
            <a:extLst>
              <a:ext uri="{FF2B5EF4-FFF2-40B4-BE49-F238E27FC236}">
                <a16:creationId xmlns:a16="http://schemas.microsoft.com/office/drawing/2014/main" id="{D0193B97-1FFD-4451-9AD9-FC34A4AD0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84" y="1913217"/>
            <a:ext cx="4527913" cy="4352477"/>
          </a:xfrm>
          <a:prstGeom prst="rect">
            <a:avLst/>
          </a:prstGeom>
        </p:spPr>
      </p:pic>
      <p:pic>
        <p:nvPicPr>
          <p:cNvPr id="9" name="Obrázek 8">
            <a:extLst>
              <a:ext uri="{FF2B5EF4-FFF2-40B4-BE49-F238E27FC236}">
                <a16:creationId xmlns:a16="http://schemas.microsoft.com/office/drawing/2014/main" id="{CA9E91AA-F30C-4FB7-B961-B3B40AE94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2811" y="3999149"/>
            <a:ext cx="6105939" cy="2858851"/>
          </a:xfrm>
          <a:prstGeom prst="rect">
            <a:avLst/>
          </a:prstGeom>
        </p:spPr>
      </p:pic>
      <p:sp>
        <p:nvSpPr>
          <p:cNvPr id="6" name="TextovéPole 5">
            <a:extLst>
              <a:ext uri="{FF2B5EF4-FFF2-40B4-BE49-F238E27FC236}">
                <a16:creationId xmlns:a16="http://schemas.microsoft.com/office/drawing/2014/main" id="{6A6F3B1A-7E58-4EC0-80C6-916B4B2D457E}"/>
              </a:ext>
            </a:extLst>
          </p:cNvPr>
          <p:cNvSpPr txBox="1"/>
          <p:nvPr/>
        </p:nvSpPr>
        <p:spPr>
          <a:xfrm>
            <a:off x="3847206" y="6265694"/>
            <a:ext cx="985398" cy="276999"/>
          </a:xfrm>
          <a:prstGeom prst="rect">
            <a:avLst/>
          </a:prstGeom>
          <a:noFill/>
        </p:spPr>
        <p:txBody>
          <a:bodyPr wrap="none" rtlCol="0">
            <a:spAutoFit/>
          </a:bodyPr>
          <a:lstStyle/>
          <a:p>
            <a:r>
              <a:rPr lang="cs-CZ" sz="1200" dirty="0"/>
              <a:t>Zdroj: vlastní</a:t>
            </a:r>
          </a:p>
        </p:txBody>
      </p:sp>
      <p:sp>
        <p:nvSpPr>
          <p:cNvPr id="8" name="TextovéPole 7">
            <a:extLst>
              <a:ext uri="{FF2B5EF4-FFF2-40B4-BE49-F238E27FC236}">
                <a16:creationId xmlns:a16="http://schemas.microsoft.com/office/drawing/2014/main" id="{9752622F-50CB-44CD-8FF8-80E599CF9742}"/>
              </a:ext>
            </a:extLst>
          </p:cNvPr>
          <p:cNvSpPr txBox="1"/>
          <p:nvPr/>
        </p:nvSpPr>
        <p:spPr>
          <a:xfrm>
            <a:off x="5038476" y="3748257"/>
            <a:ext cx="985398" cy="276999"/>
          </a:xfrm>
          <a:prstGeom prst="rect">
            <a:avLst/>
          </a:prstGeom>
          <a:noFill/>
        </p:spPr>
        <p:txBody>
          <a:bodyPr wrap="none" rtlCol="0">
            <a:spAutoFit/>
          </a:bodyPr>
          <a:lstStyle/>
          <a:p>
            <a:r>
              <a:rPr lang="cs-CZ" sz="1200" dirty="0"/>
              <a:t>Zdroj: vlastní</a:t>
            </a:r>
          </a:p>
        </p:txBody>
      </p:sp>
    </p:spTree>
    <p:extLst>
      <p:ext uri="{BB962C8B-B14F-4D97-AF65-F5344CB8AC3E}">
        <p14:creationId xmlns:p14="http://schemas.microsoft.com/office/powerpoint/2010/main" val="374476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224497-61A8-4280-982C-5BB61872B9E3}"/>
              </a:ext>
            </a:extLst>
          </p:cNvPr>
          <p:cNvSpPr>
            <a:spLocks noGrp="1"/>
          </p:cNvSpPr>
          <p:nvPr>
            <p:ph type="title"/>
          </p:nvPr>
        </p:nvSpPr>
        <p:spPr>
          <a:xfrm>
            <a:off x="838200" y="0"/>
            <a:ext cx="10515600" cy="1325563"/>
          </a:xfrm>
        </p:spPr>
        <p:txBody>
          <a:bodyPr/>
          <a:lstStyle/>
          <a:p>
            <a:pPr algn="ctr"/>
            <a:r>
              <a:rPr lang="cs-CZ" dirty="0"/>
              <a:t>Navržené materiální řešení</a:t>
            </a:r>
          </a:p>
        </p:txBody>
      </p:sp>
      <p:sp>
        <p:nvSpPr>
          <p:cNvPr id="6" name="Obdélník 5">
            <a:extLst>
              <a:ext uri="{FF2B5EF4-FFF2-40B4-BE49-F238E27FC236}">
                <a16:creationId xmlns:a16="http://schemas.microsoft.com/office/drawing/2014/main" id="{507E27FB-152F-4CE1-A5C8-3976D07A3BD4}"/>
              </a:ext>
            </a:extLst>
          </p:cNvPr>
          <p:cNvSpPr/>
          <p:nvPr/>
        </p:nvSpPr>
        <p:spPr>
          <a:xfrm>
            <a:off x="332328" y="1943240"/>
            <a:ext cx="9911602" cy="707886"/>
          </a:xfrm>
          <a:prstGeom prst="rect">
            <a:avLst/>
          </a:prstGeom>
        </p:spPr>
        <p:txBody>
          <a:bodyPr wrap="square">
            <a:spAutoFit/>
          </a:bodyPr>
          <a:lstStyle/>
          <a:p>
            <a:r>
              <a:rPr lang="cs-CZ" sz="2000" dirty="0"/>
              <a:t>Varianta A: ocelová konstrukce (montovaná, svařovaná)</a:t>
            </a:r>
          </a:p>
          <a:p>
            <a:r>
              <a:rPr lang="cs-CZ" sz="2000" dirty="0"/>
              <a:t>Varianta B: klasické zdivo (pórobetonové, keramické či pálené cihly)</a:t>
            </a:r>
          </a:p>
        </p:txBody>
      </p:sp>
      <p:pic>
        <p:nvPicPr>
          <p:cNvPr id="8" name="Obrázek 7">
            <a:extLst>
              <a:ext uri="{FF2B5EF4-FFF2-40B4-BE49-F238E27FC236}">
                <a16:creationId xmlns:a16="http://schemas.microsoft.com/office/drawing/2014/main" id="{BA11F44D-DA8B-465C-93AE-4C2034921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653" y="2297183"/>
            <a:ext cx="4460019" cy="2458278"/>
          </a:xfrm>
          <a:prstGeom prst="rect">
            <a:avLst/>
          </a:prstGeom>
        </p:spPr>
      </p:pic>
      <p:pic>
        <p:nvPicPr>
          <p:cNvPr id="14" name="Obrázek 13">
            <a:extLst>
              <a:ext uri="{FF2B5EF4-FFF2-40B4-BE49-F238E27FC236}">
                <a16:creationId xmlns:a16="http://schemas.microsoft.com/office/drawing/2014/main" id="{6D7B4090-7182-4413-A859-B87C3B10E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80" y="2651126"/>
            <a:ext cx="5219700" cy="3638550"/>
          </a:xfrm>
          <a:prstGeom prst="rect">
            <a:avLst/>
          </a:prstGeom>
        </p:spPr>
      </p:pic>
      <p:sp>
        <p:nvSpPr>
          <p:cNvPr id="3" name="TextovéPole 2">
            <a:extLst>
              <a:ext uri="{FF2B5EF4-FFF2-40B4-BE49-F238E27FC236}">
                <a16:creationId xmlns:a16="http://schemas.microsoft.com/office/drawing/2014/main" id="{5EBD4ED3-A501-4AAA-82BC-F7FA65B6093F}"/>
              </a:ext>
            </a:extLst>
          </p:cNvPr>
          <p:cNvSpPr txBox="1"/>
          <p:nvPr/>
        </p:nvSpPr>
        <p:spPr>
          <a:xfrm>
            <a:off x="2557501" y="6289676"/>
            <a:ext cx="3241400" cy="276999"/>
          </a:xfrm>
          <a:prstGeom prst="rect">
            <a:avLst/>
          </a:prstGeom>
          <a:noFill/>
        </p:spPr>
        <p:txBody>
          <a:bodyPr wrap="none" rtlCol="0">
            <a:spAutoFit/>
          </a:bodyPr>
          <a:lstStyle/>
          <a:p>
            <a:r>
              <a:rPr lang="cs-CZ" sz="1200" dirty="0"/>
              <a:t>Zdroj: https://www.unihal.cz/ocelove-konstrukce</a:t>
            </a:r>
          </a:p>
        </p:txBody>
      </p:sp>
      <p:sp>
        <p:nvSpPr>
          <p:cNvPr id="4" name="Obdélník 3">
            <a:extLst>
              <a:ext uri="{FF2B5EF4-FFF2-40B4-BE49-F238E27FC236}">
                <a16:creationId xmlns:a16="http://schemas.microsoft.com/office/drawing/2014/main" id="{E0AEBC3F-7155-4A81-A98F-47055EB903C2}"/>
              </a:ext>
            </a:extLst>
          </p:cNvPr>
          <p:cNvSpPr/>
          <p:nvPr/>
        </p:nvSpPr>
        <p:spPr>
          <a:xfrm>
            <a:off x="7399653" y="4719714"/>
            <a:ext cx="2721707" cy="276999"/>
          </a:xfrm>
          <a:prstGeom prst="rect">
            <a:avLst/>
          </a:prstGeom>
        </p:spPr>
        <p:txBody>
          <a:bodyPr wrap="none">
            <a:spAutoFit/>
          </a:bodyPr>
          <a:lstStyle/>
          <a:p>
            <a:r>
              <a:rPr lang="cs-CZ" sz="1200" dirty="0"/>
              <a:t>Zdroj: https://wienerberger.cz/fotografie</a:t>
            </a:r>
          </a:p>
        </p:txBody>
      </p:sp>
    </p:spTree>
    <p:extLst>
      <p:ext uri="{BB962C8B-B14F-4D97-AF65-F5344CB8AC3E}">
        <p14:creationId xmlns:p14="http://schemas.microsoft.com/office/powerpoint/2010/main" val="355584457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TotalTime>
  <Words>619</Words>
  <Application>Microsoft Office PowerPoint</Application>
  <PresentationFormat>Širokoúhlá obrazovka</PresentationFormat>
  <Paragraphs>85</Paragraphs>
  <Slides>16</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16</vt:i4>
      </vt:variant>
    </vt:vector>
  </HeadingPairs>
  <TitlesOfParts>
    <vt:vector size="21" baseType="lpstr">
      <vt:lpstr>Arial</vt:lpstr>
      <vt:lpstr>Calibri</vt:lpstr>
      <vt:lpstr>Calibri Light</vt:lpstr>
      <vt:lpstr>Courier New</vt:lpstr>
      <vt:lpstr>Motiv Office</vt:lpstr>
      <vt:lpstr>Brownfield a jeho přestavba Brownfield and its revitalization </vt:lpstr>
      <vt:lpstr>Obsah:</vt:lpstr>
      <vt:lpstr>Výběr areálu, cíl práce </vt:lpstr>
      <vt:lpstr>Fotodokumentace areálu </vt:lpstr>
      <vt:lpstr>Navržené situační řešení areálu </vt:lpstr>
      <vt:lpstr>Návrh školy </vt:lpstr>
      <vt:lpstr>Návrh restaurace </vt:lpstr>
      <vt:lpstr>Návrh objektu pro správce areálu </vt:lpstr>
      <vt:lpstr>Navržené materiální řešení</vt:lpstr>
      <vt:lpstr>Návrh materiálového řešení </vt:lpstr>
      <vt:lpstr>Otázky vedoucí bakalářské práce </vt:lpstr>
      <vt:lpstr>Otázky vedoucí bakalářské práce </vt:lpstr>
      <vt:lpstr>Otázky oponenta bakalářské práce </vt:lpstr>
      <vt:lpstr>Otázky oponenta bakalářské práce </vt:lpstr>
      <vt:lpstr>Nějaké doplňující dotazy?</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Brownfield a jeho přestavba Brownfield and its revitalization</dc:title>
  <dc:creator>Y</dc:creator>
  <cp:lastModifiedBy>Y</cp:lastModifiedBy>
  <cp:revision>32</cp:revision>
  <dcterms:created xsi:type="dcterms:W3CDTF">2018-06-10T16:31:50Z</dcterms:created>
  <dcterms:modified xsi:type="dcterms:W3CDTF">2018-06-13T11:57:48Z</dcterms:modified>
</cp:coreProperties>
</file>