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8" r:id="rId10"/>
    <p:sldId id="267" r:id="rId11"/>
    <p:sldId id="266" r:id="rId12"/>
    <p:sldId id="265" r:id="rId13"/>
    <p:sldId id="262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505"/>
    <a:srgbClr val="8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plotArea>
      <c:layout>
        <c:manualLayout>
          <c:layoutTarget val="inner"/>
          <c:xMode val="edge"/>
          <c:yMode val="edge"/>
          <c:x val="6.4260278001897791E-2"/>
          <c:y val="0.13319128756935503"/>
          <c:w val="0.68712765976822243"/>
          <c:h val="0.76331714776789505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Tepelně-technické posouzení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13</c:v>
                </c:pt>
                <c:pt idx="4">
                  <c:v>17</c:v>
                </c:pt>
                <c:pt idx="5">
                  <c:v>12</c:v>
                </c:pt>
                <c:pt idx="6">
                  <c:v>4</c:v>
                </c:pt>
                <c:pt idx="7">
                  <c:v>19</c:v>
                </c:pt>
                <c:pt idx="8">
                  <c:v>20</c:v>
                </c:pt>
                <c:pt idx="9">
                  <c:v>18</c:v>
                </c:pt>
                <c:pt idx="10">
                  <c:v>15.5</c:v>
                </c:pt>
                <c:pt idx="11">
                  <c:v>10</c:v>
                </c:pt>
                <c:pt idx="12">
                  <c:v>15.5</c:v>
                </c:pt>
                <c:pt idx="13">
                  <c:v>8.5</c:v>
                </c:pt>
                <c:pt idx="14">
                  <c:v>11</c:v>
                </c:pt>
                <c:pt idx="15">
                  <c:v>8.5</c:v>
                </c:pt>
                <c:pt idx="16">
                  <c:v>2</c:v>
                </c:pt>
                <c:pt idx="17">
                  <c:v>5</c:v>
                </c:pt>
                <c:pt idx="18">
                  <c:v>14</c:v>
                </c:pt>
                <c:pt idx="19">
                  <c:v>1</c:v>
                </c:pt>
              </c:numCache>
            </c:numRef>
          </c:val>
        </c:ser>
        <c:overlap val="100"/>
        <c:axId val="138851072"/>
        <c:axId val="138936704"/>
      </c:barChart>
      <c:catAx>
        <c:axId val="138851072"/>
        <c:scaling>
          <c:orientation val="minMax"/>
        </c:scaling>
        <c:axPos val="b"/>
        <c:numFmt formatCode="General" sourceLinked="1"/>
        <c:tickLblPos val="nextTo"/>
        <c:crossAx val="138936704"/>
        <c:crosses val="autoZero"/>
        <c:auto val="1"/>
        <c:lblAlgn val="ctr"/>
        <c:lblOffset val="100"/>
      </c:catAx>
      <c:valAx>
        <c:axId val="138936704"/>
        <c:scaling>
          <c:orientation val="minMax"/>
        </c:scaling>
        <c:axPos val="l"/>
        <c:majorGridlines/>
        <c:numFmt formatCode="General" sourceLinked="1"/>
        <c:tickLblPos val="nextTo"/>
        <c:crossAx val="138851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Časová náročnost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18</c:v>
                </c:pt>
                <c:pt idx="1">
                  <c:v>20</c:v>
                </c:pt>
                <c:pt idx="2">
                  <c:v>19</c:v>
                </c:pt>
                <c:pt idx="3">
                  <c:v>2.5</c:v>
                </c:pt>
                <c:pt idx="4">
                  <c:v>2.5</c:v>
                </c:pt>
                <c:pt idx="5">
                  <c:v>4</c:v>
                </c:pt>
                <c:pt idx="6">
                  <c:v>5</c:v>
                </c:pt>
                <c:pt idx="7">
                  <c:v>9.5</c:v>
                </c:pt>
                <c:pt idx="8">
                  <c:v>9.5</c:v>
                </c:pt>
                <c:pt idx="9">
                  <c:v>12</c:v>
                </c:pt>
                <c:pt idx="10">
                  <c:v>13</c:v>
                </c:pt>
                <c:pt idx="11">
                  <c:v>14.5</c:v>
                </c:pt>
                <c:pt idx="12">
                  <c:v>14.5</c:v>
                </c:pt>
                <c:pt idx="13">
                  <c:v>16</c:v>
                </c:pt>
                <c:pt idx="14">
                  <c:v>17</c:v>
                </c:pt>
                <c:pt idx="15">
                  <c:v>6</c:v>
                </c:pt>
                <c:pt idx="16">
                  <c:v>8</c:v>
                </c:pt>
                <c:pt idx="17">
                  <c:v>7</c:v>
                </c:pt>
                <c:pt idx="18">
                  <c:v>11</c:v>
                </c:pt>
                <c:pt idx="19">
                  <c:v>1</c:v>
                </c:pt>
              </c:numCache>
            </c:numRef>
          </c:val>
        </c:ser>
        <c:overlap val="100"/>
        <c:axId val="133932544"/>
        <c:axId val="133934080"/>
      </c:barChart>
      <c:catAx>
        <c:axId val="133932544"/>
        <c:scaling>
          <c:orientation val="minMax"/>
        </c:scaling>
        <c:axPos val="b"/>
        <c:numFmt formatCode="General" sourceLinked="1"/>
        <c:tickLblPos val="nextTo"/>
        <c:crossAx val="133934080"/>
        <c:crosses val="autoZero"/>
        <c:auto val="1"/>
        <c:lblAlgn val="ctr"/>
        <c:lblOffset val="100"/>
      </c:catAx>
      <c:valAx>
        <c:axId val="133934080"/>
        <c:scaling>
          <c:orientation val="minMax"/>
        </c:scaling>
        <c:axPos val="l"/>
        <c:majorGridlines/>
        <c:numFmt formatCode="General" sourceLinked="1"/>
        <c:tickLblPos val="nextTo"/>
        <c:crossAx val="133932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Finanční náročnost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18</c:v>
                </c:pt>
                <c:pt idx="1">
                  <c:v>20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10</c:v>
                </c:pt>
                <c:pt idx="6">
                  <c:v>2</c:v>
                </c:pt>
                <c:pt idx="7">
                  <c:v>11.5</c:v>
                </c:pt>
                <c:pt idx="8">
                  <c:v>11.5</c:v>
                </c:pt>
                <c:pt idx="9">
                  <c:v>5</c:v>
                </c:pt>
                <c:pt idx="10">
                  <c:v>8</c:v>
                </c:pt>
                <c:pt idx="11">
                  <c:v>14.5</c:v>
                </c:pt>
                <c:pt idx="12">
                  <c:v>14.5</c:v>
                </c:pt>
                <c:pt idx="13">
                  <c:v>6</c:v>
                </c:pt>
                <c:pt idx="14">
                  <c:v>1</c:v>
                </c:pt>
                <c:pt idx="15">
                  <c:v>19</c:v>
                </c:pt>
                <c:pt idx="16">
                  <c:v>7</c:v>
                </c:pt>
                <c:pt idx="17">
                  <c:v>16</c:v>
                </c:pt>
                <c:pt idx="18">
                  <c:v>4</c:v>
                </c:pt>
                <c:pt idx="19">
                  <c:v>3</c:v>
                </c:pt>
              </c:numCache>
            </c:numRef>
          </c:val>
        </c:ser>
        <c:overlap val="100"/>
        <c:axId val="120870016"/>
        <c:axId val="120871936"/>
      </c:barChart>
      <c:catAx>
        <c:axId val="120870016"/>
        <c:scaling>
          <c:orientation val="minMax"/>
        </c:scaling>
        <c:axPos val="b"/>
        <c:numFmt formatCode="General" sourceLinked="1"/>
        <c:tickLblPos val="nextTo"/>
        <c:crossAx val="120871936"/>
        <c:crosses val="autoZero"/>
        <c:auto val="1"/>
        <c:lblAlgn val="ctr"/>
        <c:lblOffset val="100"/>
      </c:catAx>
      <c:valAx>
        <c:axId val="120871936"/>
        <c:scaling>
          <c:orientation val="minMax"/>
        </c:scaling>
        <c:axPos val="l"/>
        <c:majorGridlines/>
        <c:numFmt formatCode="General" sourceLinked="1"/>
        <c:tickLblPos val="nextTo"/>
        <c:crossAx val="120870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emise CO2,ekv      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7.5</c:v>
                </c:pt>
                <c:pt idx="1">
                  <c:v>5</c:v>
                </c:pt>
                <c:pt idx="2">
                  <c:v>8.5</c:v>
                </c:pt>
                <c:pt idx="3">
                  <c:v>9</c:v>
                </c:pt>
                <c:pt idx="4">
                  <c:v>9.5</c:v>
                </c:pt>
                <c:pt idx="5">
                  <c:v>6.5</c:v>
                </c:pt>
                <c:pt idx="6">
                  <c:v>3.5</c:v>
                </c:pt>
                <c:pt idx="7">
                  <c:v>5.5</c:v>
                </c:pt>
                <c:pt idx="8">
                  <c:v>6</c:v>
                </c:pt>
                <c:pt idx="9">
                  <c:v>2</c:v>
                </c:pt>
                <c:pt idx="10">
                  <c:v>4.5</c:v>
                </c:pt>
                <c:pt idx="11">
                  <c:v>7</c:v>
                </c:pt>
                <c:pt idx="12">
                  <c:v>8</c:v>
                </c:pt>
                <c:pt idx="13">
                  <c:v>4</c:v>
                </c:pt>
                <c:pt idx="14">
                  <c:v>2.5</c:v>
                </c:pt>
                <c:pt idx="15">
                  <c:v>0.5</c:v>
                </c:pt>
                <c:pt idx="16">
                  <c:v>1.5</c:v>
                </c:pt>
                <c:pt idx="17">
                  <c:v>1</c:v>
                </c:pt>
                <c:pt idx="18">
                  <c:v>3</c:v>
                </c:pt>
                <c:pt idx="19">
                  <c:v>10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emise SO2,ekv          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List1!$C$2:$C$21</c:f>
              <c:numCache>
                <c:formatCode>General</c:formatCode>
                <c:ptCount val="20"/>
                <c:pt idx="0">
                  <c:v>8.5</c:v>
                </c:pt>
                <c:pt idx="1">
                  <c:v>6.5</c:v>
                </c:pt>
                <c:pt idx="2">
                  <c:v>9</c:v>
                </c:pt>
                <c:pt idx="3">
                  <c:v>7.5</c:v>
                </c:pt>
                <c:pt idx="4">
                  <c:v>9.5</c:v>
                </c:pt>
                <c:pt idx="5">
                  <c:v>5.5</c:v>
                </c:pt>
                <c:pt idx="6">
                  <c:v>4</c:v>
                </c:pt>
                <c:pt idx="7">
                  <c:v>3.5</c:v>
                </c:pt>
                <c:pt idx="8">
                  <c:v>4.5</c:v>
                </c:pt>
                <c:pt idx="9">
                  <c:v>2.5</c:v>
                </c:pt>
                <c:pt idx="10">
                  <c:v>6</c:v>
                </c:pt>
                <c:pt idx="11">
                  <c:v>8</c:v>
                </c:pt>
                <c:pt idx="12">
                  <c:v>10</c:v>
                </c:pt>
                <c:pt idx="13">
                  <c:v>5</c:v>
                </c:pt>
                <c:pt idx="14">
                  <c:v>3</c:v>
                </c:pt>
                <c:pt idx="15">
                  <c:v>1.5</c:v>
                </c:pt>
                <c:pt idx="16">
                  <c:v>1</c:v>
                </c:pt>
                <c:pt idx="17">
                  <c:v>0.5</c:v>
                </c:pt>
                <c:pt idx="18">
                  <c:v>2</c:v>
                </c:pt>
                <c:pt idx="19">
                  <c:v>7</c:v>
                </c:pt>
              </c:numCache>
            </c:numRef>
          </c:val>
        </c:ser>
        <c:overlap val="100"/>
        <c:axId val="109688704"/>
        <c:axId val="112955776"/>
      </c:barChart>
      <c:catAx>
        <c:axId val="109688704"/>
        <c:scaling>
          <c:orientation val="minMax"/>
        </c:scaling>
        <c:axPos val="b"/>
        <c:numFmt formatCode="General" sourceLinked="1"/>
        <c:tickLblPos val="nextTo"/>
        <c:crossAx val="112955776"/>
        <c:crosses val="autoZero"/>
        <c:auto val="1"/>
        <c:lblAlgn val="ctr"/>
        <c:lblOffset val="100"/>
      </c:catAx>
      <c:valAx>
        <c:axId val="112955776"/>
        <c:scaling>
          <c:orientation val="minMax"/>
        </c:scaling>
        <c:axPos val="l"/>
        <c:majorGridlines/>
        <c:numFmt formatCode="General" sourceLinked="1"/>
        <c:tickLblPos val="nextTo"/>
        <c:crossAx val="109688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Tepelně-technické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13</c:v>
                </c:pt>
                <c:pt idx="4">
                  <c:v>17</c:v>
                </c:pt>
                <c:pt idx="5">
                  <c:v>12</c:v>
                </c:pt>
                <c:pt idx="6">
                  <c:v>4</c:v>
                </c:pt>
                <c:pt idx="7">
                  <c:v>19</c:v>
                </c:pt>
                <c:pt idx="8">
                  <c:v>20</c:v>
                </c:pt>
                <c:pt idx="9">
                  <c:v>18</c:v>
                </c:pt>
                <c:pt idx="10">
                  <c:v>15.5</c:v>
                </c:pt>
                <c:pt idx="11">
                  <c:v>10</c:v>
                </c:pt>
                <c:pt idx="12">
                  <c:v>15.5</c:v>
                </c:pt>
                <c:pt idx="13">
                  <c:v>8.5</c:v>
                </c:pt>
                <c:pt idx="14">
                  <c:v>11</c:v>
                </c:pt>
                <c:pt idx="15">
                  <c:v>8.5</c:v>
                </c:pt>
                <c:pt idx="16">
                  <c:v>2</c:v>
                </c:pt>
                <c:pt idx="17">
                  <c:v>5</c:v>
                </c:pt>
                <c:pt idx="18">
                  <c:v>14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Časová n.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List1!$C$2:$C$21</c:f>
              <c:numCache>
                <c:formatCode>General</c:formatCode>
                <c:ptCount val="20"/>
                <c:pt idx="0">
                  <c:v>18</c:v>
                </c:pt>
                <c:pt idx="1">
                  <c:v>20</c:v>
                </c:pt>
                <c:pt idx="2">
                  <c:v>19</c:v>
                </c:pt>
                <c:pt idx="3">
                  <c:v>2.5</c:v>
                </c:pt>
                <c:pt idx="4">
                  <c:v>2.5</c:v>
                </c:pt>
                <c:pt idx="5">
                  <c:v>4</c:v>
                </c:pt>
                <c:pt idx="6">
                  <c:v>5</c:v>
                </c:pt>
                <c:pt idx="7">
                  <c:v>9.5</c:v>
                </c:pt>
                <c:pt idx="8">
                  <c:v>9.5</c:v>
                </c:pt>
                <c:pt idx="9">
                  <c:v>12</c:v>
                </c:pt>
                <c:pt idx="10">
                  <c:v>13</c:v>
                </c:pt>
                <c:pt idx="11">
                  <c:v>14.5</c:v>
                </c:pt>
                <c:pt idx="12">
                  <c:v>14.5</c:v>
                </c:pt>
                <c:pt idx="13">
                  <c:v>16</c:v>
                </c:pt>
                <c:pt idx="14">
                  <c:v>17</c:v>
                </c:pt>
                <c:pt idx="15">
                  <c:v>6</c:v>
                </c:pt>
                <c:pt idx="16">
                  <c:v>8</c:v>
                </c:pt>
                <c:pt idx="17">
                  <c:v>7</c:v>
                </c:pt>
                <c:pt idx="18">
                  <c:v>11</c:v>
                </c:pt>
                <c:pt idx="19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Finanční n.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List1!$D$2:$D$21</c:f>
              <c:numCache>
                <c:formatCode>General</c:formatCode>
                <c:ptCount val="20"/>
                <c:pt idx="0">
                  <c:v>18</c:v>
                </c:pt>
                <c:pt idx="1">
                  <c:v>20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10</c:v>
                </c:pt>
                <c:pt idx="6">
                  <c:v>2</c:v>
                </c:pt>
                <c:pt idx="7">
                  <c:v>11.5</c:v>
                </c:pt>
                <c:pt idx="8">
                  <c:v>11.5</c:v>
                </c:pt>
                <c:pt idx="9">
                  <c:v>5</c:v>
                </c:pt>
                <c:pt idx="10">
                  <c:v>8</c:v>
                </c:pt>
                <c:pt idx="11">
                  <c:v>14.5</c:v>
                </c:pt>
                <c:pt idx="12">
                  <c:v>14.5</c:v>
                </c:pt>
                <c:pt idx="13">
                  <c:v>6</c:v>
                </c:pt>
                <c:pt idx="14">
                  <c:v>1</c:v>
                </c:pt>
                <c:pt idx="15">
                  <c:v>19</c:v>
                </c:pt>
                <c:pt idx="16">
                  <c:v>7</c:v>
                </c:pt>
                <c:pt idx="17">
                  <c:v>16</c:v>
                </c:pt>
                <c:pt idx="18">
                  <c:v>4</c:v>
                </c:pt>
                <c:pt idx="19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Environmentální</c:v>
                </c:pt>
              </c:strCache>
            </c:strRef>
          </c:tx>
          <c:cat>
            <c:numRef>
              <c:f>List1!$A$2:$A$21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List1!$E$2:$E$21</c:f>
              <c:numCache>
                <c:formatCode>General</c:formatCode>
                <c:ptCount val="20"/>
                <c:pt idx="0">
                  <c:v>16</c:v>
                </c:pt>
                <c:pt idx="1">
                  <c:v>11.5</c:v>
                </c:pt>
                <c:pt idx="2">
                  <c:v>17.5</c:v>
                </c:pt>
                <c:pt idx="3">
                  <c:v>16.5</c:v>
                </c:pt>
                <c:pt idx="4">
                  <c:v>19</c:v>
                </c:pt>
                <c:pt idx="5">
                  <c:v>12</c:v>
                </c:pt>
                <c:pt idx="6">
                  <c:v>7.5</c:v>
                </c:pt>
                <c:pt idx="7">
                  <c:v>9</c:v>
                </c:pt>
                <c:pt idx="8">
                  <c:v>9.5</c:v>
                </c:pt>
                <c:pt idx="9">
                  <c:v>4.5</c:v>
                </c:pt>
                <c:pt idx="10">
                  <c:v>10.5</c:v>
                </c:pt>
                <c:pt idx="11">
                  <c:v>15</c:v>
                </c:pt>
                <c:pt idx="12">
                  <c:v>18</c:v>
                </c:pt>
                <c:pt idx="13">
                  <c:v>9</c:v>
                </c:pt>
                <c:pt idx="14">
                  <c:v>5.5</c:v>
                </c:pt>
                <c:pt idx="15">
                  <c:v>2</c:v>
                </c:pt>
                <c:pt idx="16">
                  <c:v>2.5</c:v>
                </c:pt>
                <c:pt idx="17">
                  <c:v>1.5</c:v>
                </c:pt>
                <c:pt idx="18">
                  <c:v>5</c:v>
                </c:pt>
                <c:pt idx="19">
                  <c:v>17</c:v>
                </c:pt>
              </c:numCache>
            </c:numRef>
          </c:val>
        </c:ser>
        <c:overlap val="100"/>
        <c:axId val="121244288"/>
        <c:axId val="121296000"/>
      </c:barChart>
      <c:catAx>
        <c:axId val="121244288"/>
        <c:scaling>
          <c:orientation val="minMax"/>
        </c:scaling>
        <c:axPos val="b"/>
        <c:numFmt formatCode="General" sourceLinked="1"/>
        <c:tickLblPos val="nextTo"/>
        <c:crossAx val="121296000"/>
        <c:crosses val="autoZero"/>
        <c:auto val="1"/>
        <c:lblAlgn val="ctr"/>
        <c:lblOffset val="100"/>
      </c:catAx>
      <c:valAx>
        <c:axId val="121296000"/>
        <c:scaling>
          <c:orientation val="minMax"/>
        </c:scaling>
        <c:axPos val="l"/>
        <c:majorGridlines/>
        <c:numFmt formatCode="General" sourceLinked="1"/>
        <c:tickLblPos val="nextTo"/>
        <c:crossAx val="121244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0.2541</cdr:x>
      <cdr:y>0.58065</cdr:y>
    </cdr:from>
    <cdr:to>
      <cdr:x>0.33607</cdr:x>
      <cdr:y>0.66337</cdr:y>
    </cdr:to>
    <cdr:sp macro="" textlink="">
      <cdr:nvSpPr>
        <cdr:cNvPr id="2" name="TextovéPole 8"/>
        <cdr:cNvSpPr txBox="1"/>
      </cdr:nvSpPr>
      <cdr:spPr>
        <a:xfrm xmlns:a="http://schemas.openxmlformats.org/drawingml/2006/main">
          <a:off x="2232248" y="2592288"/>
          <a:ext cx="720080" cy="369332"/>
        </a:xfrm>
        <a:prstGeom xmlns:a="http://schemas.openxmlformats.org/drawingml/2006/main" prst="rect">
          <a:avLst/>
        </a:prstGeom>
        <a:solidFill xmlns:a="http://schemas.openxmlformats.org/drawingml/2006/main">
          <a:srgbClr val="FF3505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cs-CZ" dirty="0" smtClean="0"/>
            <a:t>18,5b</a:t>
          </a:r>
          <a:endParaRPr lang="cs-CZ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5997-020B-4C66-A463-C9E20E45EE60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83EF-A5F7-43CF-B5EA-1487082982D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8A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Vyhodnocení variantního řešení obvodových plášťů budov s nízkou spotřebou energie </a:t>
            </a:r>
            <a:endParaRPr lang="cs-CZ" b="1" dirty="0">
              <a:solidFill>
                <a:srgbClr val="8A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7848872" cy="1296144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bakalářské práce: Martin </a:t>
            </a:r>
            <a:r>
              <a:rPr lang="cs-CZ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Klecan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bakalářské práce: 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Ing. </a:t>
            </a:r>
            <a:r>
              <a:rPr lang="cs-CZ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Ing. Petra Nováková 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bakalářské práce: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Ing. Martin Mach 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České Budějovice, Červen 2018</a:t>
            </a:r>
            <a:endParaRPr lang="cs-CZ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2961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195736" y="404664"/>
            <a:ext cx="6696075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0" y="1628800"/>
            <a:ext cx="4104456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 smtClean="0">
                <a:ea typeface="Tahoma" pitchFamily="34" charset="0"/>
                <a:cs typeface="Times New Roman" pitchFamily="18" charset="0"/>
              </a:rPr>
              <a:t>Environmentální posouzení</a:t>
            </a:r>
            <a:endParaRPr lang="cs-CZ" sz="2200" b="1" dirty="0"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59024" y="2060848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907704" y="2060848"/>
            <a:ext cx="93610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5 – 19b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2348880"/>
            <a:ext cx="10801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3 – 17,5b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11960" y="2204864"/>
            <a:ext cx="10081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13 – 18b</a:t>
            </a:r>
            <a:endParaRPr lang="cs-CZ" dirty="0"/>
          </a:p>
        </p:txBody>
      </p:sp>
      <p:sp>
        <p:nvSpPr>
          <p:cNvPr id="18" name="TextovéPole 8"/>
          <p:cNvSpPr txBox="1"/>
          <p:nvPr/>
        </p:nvSpPr>
        <p:spPr>
          <a:xfrm>
            <a:off x="5292080" y="4653136"/>
            <a:ext cx="1080120" cy="369332"/>
          </a:xfrm>
          <a:prstGeom prst="rect">
            <a:avLst/>
          </a:prstGeom>
          <a:solidFill>
            <a:srgbClr val="FF3505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18 – 1,5b</a:t>
            </a:r>
            <a:endParaRPr lang="cs-CZ" sz="1800" dirty="0"/>
          </a:p>
        </p:txBody>
      </p:sp>
      <p:cxnSp>
        <p:nvCxnSpPr>
          <p:cNvPr id="20" name="Přímá spojovací šipka 19"/>
          <p:cNvCxnSpPr>
            <a:stCxn id="18" idx="2"/>
          </p:cNvCxnSpPr>
          <p:nvPr/>
        </p:nvCxnSpPr>
        <p:spPr>
          <a:xfrm>
            <a:off x="5832140" y="5022468"/>
            <a:ext cx="180020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4096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816" y="1484784"/>
            <a:ext cx="3312368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Celkové vyhodnocení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79512" y="2204864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139952" y="2420888"/>
            <a:ext cx="72008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62,5b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91680" y="2780928"/>
            <a:ext cx="7200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55,5b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2636912"/>
            <a:ext cx="7200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57,5b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971600" y="6309320"/>
            <a:ext cx="36004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907704" y="6309320"/>
            <a:ext cx="36004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283968" y="6309320"/>
            <a:ext cx="36004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483768" y="6309320"/>
            <a:ext cx="36004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600" dirty="0" smtClean="0"/>
              <a:t>Návrh variant</a:t>
            </a:r>
          </a:p>
          <a:p>
            <a:r>
              <a:rPr lang="cs-CZ" sz="2600" dirty="0" smtClean="0"/>
              <a:t>Tepelně-technické posouzení</a:t>
            </a:r>
          </a:p>
          <a:p>
            <a:r>
              <a:rPr lang="cs-CZ" sz="2600" dirty="0" smtClean="0"/>
              <a:t>Zjištění pracnosti</a:t>
            </a:r>
          </a:p>
          <a:p>
            <a:r>
              <a:rPr lang="cs-CZ" sz="2600" dirty="0" smtClean="0"/>
              <a:t>Propočet finanční náročnosti         </a:t>
            </a:r>
            <a:endParaRPr lang="cs-CZ" sz="2600" dirty="0" smtClean="0"/>
          </a:p>
          <a:p>
            <a:r>
              <a:rPr lang="cs-CZ" sz="2600" dirty="0" smtClean="0"/>
              <a:t>Environmentální posouzení</a:t>
            </a:r>
            <a:endParaRPr lang="cs-CZ" sz="2600" dirty="0"/>
          </a:p>
          <a:p>
            <a:r>
              <a:rPr lang="cs-CZ" sz="2600" dirty="0" smtClean="0"/>
              <a:t>Vybrána nejlepší varianta</a:t>
            </a:r>
            <a:endParaRPr lang="cs-CZ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Pravá složená závorka 6"/>
          <p:cNvSpPr/>
          <p:nvPr/>
        </p:nvSpPr>
        <p:spPr>
          <a:xfrm>
            <a:off x="4283968" y="2564904"/>
            <a:ext cx="936104" cy="26642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64088" y="364502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solidFill>
                  <a:srgbClr val="8A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 práce byl splněn</a:t>
            </a:r>
            <a:endParaRPr lang="cs-CZ" sz="2400" u="sng" dirty="0">
              <a:solidFill>
                <a:srgbClr val="8A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Odpovědi na otázky vedoucího a oponenta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Otázky vedoucího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Jaké další aspekty by se mohly u navržených variant posuzovat? 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Vysvětlete pojmy svázané emise a provozní emise.</a:t>
            </a:r>
          </a:p>
          <a:p>
            <a:pPr marL="514350" indent="-514350">
              <a:buNone/>
            </a:pPr>
            <a:r>
              <a:rPr lang="cs-CZ" sz="2800" dirty="0" smtClean="0"/>
              <a:t> </a:t>
            </a:r>
            <a:endParaRPr lang="cs-CZ" sz="2800" dirty="0" smtClean="0"/>
          </a:p>
          <a:p>
            <a:r>
              <a:rPr lang="cs-CZ" u="sng" dirty="0" smtClean="0"/>
              <a:t>Otázky oponenta</a:t>
            </a:r>
          </a:p>
          <a:p>
            <a:pPr>
              <a:buNone/>
            </a:pPr>
            <a:r>
              <a:rPr lang="cs-CZ" sz="2800" dirty="0" smtClean="0"/>
              <a:t>1) Vysvětlete pojem Roční bilance kondenzace a vypařování vodní páry uvnitř konstrukce.</a:t>
            </a:r>
            <a:endParaRPr lang="cs-CZ" sz="2800" dirty="0"/>
          </a:p>
          <a:p>
            <a:pPr marL="514350" indent="-514350">
              <a:buAutoNum type="arabicParenR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7544" y="2564904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A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Děkuji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rgbClr val="8A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za pozornost.</a:t>
            </a: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rgbClr val="8A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Obsah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484984"/>
          </a:xfrm>
        </p:spPr>
        <p:txBody>
          <a:bodyPr/>
          <a:lstStyle/>
          <a:p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íl práce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ýzkumné otázky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oužité metody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osažené výsledky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ávěrečné shrnutí</a:t>
            </a:r>
          </a:p>
          <a:p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dpovědi na otázky vedoucího a oponenta</a:t>
            </a:r>
          </a:p>
          <a:p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tématu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2897163"/>
          </a:xfrm>
        </p:spPr>
        <p:txBody>
          <a:bodyPr>
            <a:normAutofit/>
          </a:bodyPr>
          <a:lstStyle/>
          <a:p>
            <a:r>
              <a:rPr lang="cs-CZ" dirty="0" smtClean="0"/>
              <a:t>Aktuálnost tématu</a:t>
            </a:r>
          </a:p>
          <a:p>
            <a:r>
              <a:rPr lang="cs-CZ" dirty="0" smtClean="0"/>
              <a:t>Vlastní zájem o porovnání</a:t>
            </a:r>
          </a:p>
          <a:p>
            <a:r>
              <a:rPr lang="cs-CZ" dirty="0" smtClean="0"/>
              <a:t>Využití výsledků práce ve skutečnosti</a:t>
            </a:r>
          </a:p>
          <a:p>
            <a:r>
              <a:rPr lang="cs-CZ" dirty="0" smtClean="0"/>
              <a:t>Ověření pravdivosti tvrzení výrobců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i="1" dirty="0" smtClean="0"/>
              <a:t>Cílem mé práce je porovnat dvacet různých variant skladby obvodového pláště budovy a to nejenom z hlediska tepelně-technických vlastností, ale také z hlediska parametrů environmentálních a časové a finanční náročnosti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Výzkumné otázky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>
              <a:buNone/>
            </a:pPr>
            <a:r>
              <a:rPr lang="cs-CZ" dirty="0"/>
              <a:t>1. Která skladba obvodového pláště je nejlepší z tepelně-technického hlediska? </a:t>
            </a:r>
          </a:p>
          <a:p>
            <a:pPr>
              <a:buNone/>
            </a:pPr>
            <a:r>
              <a:rPr lang="cs-CZ" dirty="0"/>
              <a:t>2. Která skladba obvodového pláště je nejlepší z environmentálního hlediska? </a:t>
            </a:r>
          </a:p>
          <a:p>
            <a:pPr>
              <a:buNone/>
            </a:pPr>
            <a:r>
              <a:rPr lang="cs-CZ" dirty="0"/>
              <a:t>3. Která skladba obvodového pláště je nejlepší z hlediska časové náročnosti? </a:t>
            </a:r>
          </a:p>
          <a:p>
            <a:pPr>
              <a:buNone/>
            </a:pPr>
            <a:r>
              <a:rPr lang="cs-CZ" dirty="0"/>
              <a:t>4. Která skladba obvodového pláště je nejlepší z hlediska finanční náročnosti? </a:t>
            </a:r>
          </a:p>
          <a:p>
            <a:pPr>
              <a:buNone/>
            </a:pPr>
            <a:r>
              <a:rPr lang="cs-CZ" dirty="0"/>
              <a:t>5. Která skladba obvodového pláště je nejlepší ze všech hledisek?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2379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dirty="0" smtClean="0"/>
              <a:t>Sběr dat</a:t>
            </a:r>
          </a:p>
          <a:p>
            <a:pPr marL="914400" lvl="1" indent="-514350"/>
            <a:r>
              <a:rPr lang="cs-CZ" sz="2400" dirty="0" smtClean="0"/>
              <a:t>Prospekty , technické listy a webové stránky</a:t>
            </a:r>
            <a:endParaRPr lang="cs-CZ" sz="2400" dirty="0"/>
          </a:p>
          <a:p>
            <a:pPr>
              <a:buNone/>
            </a:pPr>
            <a:r>
              <a:rPr lang="cs-CZ" sz="2800" dirty="0"/>
              <a:t>2. Z</a:t>
            </a:r>
            <a:r>
              <a:rPr lang="cs-CZ" sz="2800" dirty="0" smtClean="0"/>
              <a:t>pracování dat</a:t>
            </a:r>
          </a:p>
          <a:p>
            <a:pPr lvl="1"/>
            <a:r>
              <a:rPr lang="cs-CZ" sz="2400" dirty="0" smtClean="0"/>
              <a:t>Návrh variant</a:t>
            </a:r>
          </a:p>
          <a:p>
            <a:pPr lvl="1"/>
            <a:r>
              <a:rPr lang="cs-CZ" sz="2400" dirty="0" smtClean="0"/>
              <a:t>Práce v programech, výpočty</a:t>
            </a:r>
            <a:endParaRPr lang="cs-CZ" sz="2400" dirty="0"/>
          </a:p>
          <a:p>
            <a:pPr>
              <a:buNone/>
            </a:pPr>
            <a:r>
              <a:rPr lang="cs-CZ" sz="2800" dirty="0"/>
              <a:t>3. </a:t>
            </a:r>
            <a:r>
              <a:rPr lang="cs-CZ" sz="2800" dirty="0" smtClean="0"/>
              <a:t>Vyhodnocení </a:t>
            </a:r>
          </a:p>
          <a:p>
            <a:pPr lvl="1"/>
            <a:r>
              <a:rPr lang="cs-CZ" sz="2400" dirty="0" smtClean="0"/>
              <a:t>Bodové hodnocení</a:t>
            </a:r>
          </a:p>
          <a:p>
            <a:pPr lvl="1"/>
            <a:r>
              <a:rPr lang="cs-CZ" sz="2400" dirty="0" smtClean="0"/>
              <a:t>Tabulky 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179512" y="1772816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131840" y="2780928"/>
            <a:ext cx="28803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91880" y="3068960"/>
            <a:ext cx="43204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71800" y="2924944"/>
            <a:ext cx="28803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1" name="TextovéPole 8"/>
          <p:cNvSpPr txBox="1"/>
          <p:nvPr/>
        </p:nvSpPr>
        <p:spPr>
          <a:xfrm>
            <a:off x="6444208" y="5589240"/>
            <a:ext cx="432048" cy="369332"/>
          </a:xfrm>
          <a:prstGeom prst="rect">
            <a:avLst/>
          </a:prstGeom>
          <a:solidFill>
            <a:srgbClr val="FF3505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20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179512" y="1916832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043608" y="2852936"/>
            <a:ext cx="28803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3068960"/>
            <a:ext cx="2880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2924944"/>
            <a:ext cx="28803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8" name="TextovéPole 8"/>
          <p:cNvSpPr txBox="1"/>
          <p:nvPr/>
        </p:nvSpPr>
        <p:spPr>
          <a:xfrm>
            <a:off x="6444208" y="5301208"/>
            <a:ext cx="432048" cy="369332"/>
          </a:xfrm>
          <a:prstGeom prst="rect">
            <a:avLst/>
          </a:prstGeom>
          <a:solidFill>
            <a:srgbClr val="FF3505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20</a:t>
            </a:r>
            <a:endParaRPr 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59632" y="188640"/>
            <a:ext cx="7632179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179512" y="1916832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1043608" y="2780928"/>
            <a:ext cx="28803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3068960"/>
            <a:ext cx="2880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76056" y="2924944"/>
            <a:ext cx="43204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" name="TextovéPole 8"/>
          <p:cNvSpPr txBox="1"/>
          <p:nvPr/>
        </p:nvSpPr>
        <p:spPr>
          <a:xfrm>
            <a:off x="4860032" y="5301208"/>
            <a:ext cx="432048" cy="369332"/>
          </a:xfrm>
          <a:prstGeom prst="rect">
            <a:avLst/>
          </a:prstGeom>
          <a:solidFill>
            <a:srgbClr val="FF3505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15</a:t>
            </a:r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417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Vyhodnocení variantního řešení obvodových plášťů budov s nízkou spotřebou energie </vt:lpstr>
      <vt:lpstr>Obsah</vt:lpstr>
      <vt:lpstr>Motivace a důvody k řešení daného tématu</vt:lpstr>
      <vt:lpstr>Cíl práce</vt:lpstr>
      <vt:lpstr>Výzkumné otázky</vt:lpstr>
      <vt:lpstr>Použité metody</vt:lpstr>
      <vt:lpstr>Dosažené výsledky</vt:lpstr>
      <vt:lpstr>Dosažené výsledky</vt:lpstr>
      <vt:lpstr>Dosažené výsledky</vt:lpstr>
      <vt:lpstr>Dosažené výsledky</vt:lpstr>
      <vt:lpstr>Dosažené výsledky</vt:lpstr>
      <vt:lpstr>Závěrečné shrnutí</vt:lpstr>
      <vt:lpstr>Odpovědi na otázky vedoucího a oponenta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38</cp:revision>
  <dcterms:created xsi:type="dcterms:W3CDTF">2018-06-12T16:21:14Z</dcterms:created>
  <dcterms:modified xsi:type="dcterms:W3CDTF">2018-06-12T20:21:09Z</dcterms:modified>
</cp:coreProperties>
</file>