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9" r:id="rId9"/>
    <p:sldId id="268" r:id="rId10"/>
    <p:sldId id="267" r:id="rId11"/>
    <p:sldId id="266" r:id="rId12"/>
    <p:sldId id="265" r:id="rId13"/>
    <p:sldId id="262" r:id="rId14"/>
    <p:sldId id="264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505"/>
    <a:srgbClr val="8A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List_aplikace_Microsoft_Office_Excel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title>
      <c:layout/>
    </c:title>
    <c:plotArea>
      <c:layout>
        <c:manualLayout>
          <c:layoutTarget val="inner"/>
          <c:xMode val="edge"/>
          <c:yMode val="edge"/>
          <c:x val="6.4260278001897791E-2"/>
          <c:y val="0.13319128756935503"/>
          <c:w val="0.68712765976822243"/>
          <c:h val="0.76331714776789505"/>
        </c:manualLayout>
      </c:layout>
      <c:barChart>
        <c:barDir val="col"/>
        <c:grouping val="stacked"/>
        <c:ser>
          <c:idx val="0"/>
          <c:order val="0"/>
          <c:tx>
            <c:strRef>
              <c:f>List1!$B$1</c:f>
              <c:strCache>
                <c:ptCount val="1"/>
                <c:pt idx="0">
                  <c:v>Tepelně-technické posouzení</c:v>
                </c:pt>
              </c:strCache>
            </c:strRef>
          </c:tx>
          <c:cat>
            <c:numRef>
              <c:f>List1!$A$2:$A$21</c:f>
              <c:numCache>
                <c:formatCode>General</c:formatCode>
                <c:ptCount val="2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</c:numCache>
            </c:numRef>
          </c:cat>
          <c:val>
            <c:numRef>
              <c:f>List1!$B$2:$B$21</c:f>
              <c:numCache>
                <c:formatCode>General</c:formatCode>
                <c:ptCount val="20"/>
                <c:pt idx="0">
                  <c:v>3</c:v>
                </c:pt>
                <c:pt idx="1">
                  <c:v>6</c:v>
                </c:pt>
                <c:pt idx="2">
                  <c:v>7</c:v>
                </c:pt>
                <c:pt idx="3">
                  <c:v>13</c:v>
                </c:pt>
                <c:pt idx="4">
                  <c:v>17</c:v>
                </c:pt>
                <c:pt idx="5">
                  <c:v>12</c:v>
                </c:pt>
                <c:pt idx="6">
                  <c:v>4</c:v>
                </c:pt>
                <c:pt idx="7">
                  <c:v>19</c:v>
                </c:pt>
                <c:pt idx="8">
                  <c:v>20</c:v>
                </c:pt>
                <c:pt idx="9">
                  <c:v>18</c:v>
                </c:pt>
                <c:pt idx="10">
                  <c:v>15.5</c:v>
                </c:pt>
                <c:pt idx="11">
                  <c:v>10</c:v>
                </c:pt>
                <c:pt idx="12">
                  <c:v>15.5</c:v>
                </c:pt>
                <c:pt idx="13">
                  <c:v>8.5</c:v>
                </c:pt>
                <c:pt idx="14">
                  <c:v>11</c:v>
                </c:pt>
                <c:pt idx="15">
                  <c:v>8.5</c:v>
                </c:pt>
                <c:pt idx="16">
                  <c:v>2</c:v>
                </c:pt>
                <c:pt idx="17">
                  <c:v>5</c:v>
                </c:pt>
                <c:pt idx="18">
                  <c:v>14</c:v>
                </c:pt>
                <c:pt idx="19">
                  <c:v>1</c:v>
                </c:pt>
              </c:numCache>
            </c:numRef>
          </c:val>
        </c:ser>
        <c:overlap val="100"/>
        <c:axId val="138851072"/>
        <c:axId val="138936704"/>
      </c:barChart>
      <c:catAx>
        <c:axId val="138851072"/>
        <c:scaling>
          <c:orientation val="minMax"/>
        </c:scaling>
        <c:axPos val="b"/>
        <c:numFmt formatCode="General" sourceLinked="1"/>
        <c:tickLblPos val="nextTo"/>
        <c:crossAx val="138936704"/>
        <c:crosses val="autoZero"/>
        <c:auto val="1"/>
        <c:lblAlgn val="ctr"/>
        <c:lblOffset val="100"/>
      </c:catAx>
      <c:valAx>
        <c:axId val="138936704"/>
        <c:scaling>
          <c:orientation val="minMax"/>
        </c:scaling>
        <c:axPos val="l"/>
        <c:majorGridlines/>
        <c:numFmt formatCode="General" sourceLinked="1"/>
        <c:tickLblPos val="nextTo"/>
        <c:crossAx val="13885107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cs-CZ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title>
      <c:layout/>
    </c:title>
    <c:plotArea>
      <c:layout/>
      <c:barChart>
        <c:barDir val="col"/>
        <c:grouping val="stacked"/>
        <c:ser>
          <c:idx val="0"/>
          <c:order val="0"/>
          <c:tx>
            <c:strRef>
              <c:f>List1!$B$1</c:f>
              <c:strCache>
                <c:ptCount val="1"/>
                <c:pt idx="0">
                  <c:v>Časová náročnost</c:v>
                </c:pt>
              </c:strCache>
            </c:strRef>
          </c:tx>
          <c:cat>
            <c:numRef>
              <c:f>List1!$A$2:$A$21</c:f>
              <c:numCache>
                <c:formatCode>General</c:formatCode>
                <c:ptCount val="2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</c:numCache>
            </c:numRef>
          </c:cat>
          <c:val>
            <c:numRef>
              <c:f>List1!$B$2:$B$21</c:f>
              <c:numCache>
                <c:formatCode>General</c:formatCode>
                <c:ptCount val="20"/>
                <c:pt idx="0">
                  <c:v>18</c:v>
                </c:pt>
                <c:pt idx="1">
                  <c:v>20</c:v>
                </c:pt>
                <c:pt idx="2">
                  <c:v>19</c:v>
                </c:pt>
                <c:pt idx="3">
                  <c:v>2.5</c:v>
                </c:pt>
                <c:pt idx="4">
                  <c:v>2.5</c:v>
                </c:pt>
                <c:pt idx="5">
                  <c:v>4</c:v>
                </c:pt>
                <c:pt idx="6">
                  <c:v>5</c:v>
                </c:pt>
                <c:pt idx="7">
                  <c:v>9.5</c:v>
                </c:pt>
                <c:pt idx="8">
                  <c:v>9.5</c:v>
                </c:pt>
                <c:pt idx="9">
                  <c:v>12</c:v>
                </c:pt>
                <c:pt idx="10">
                  <c:v>13</c:v>
                </c:pt>
                <c:pt idx="11">
                  <c:v>14.5</c:v>
                </c:pt>
                <c:pt idx="12">
                  <c:v>14.5</c:v>
                </c:pt>
                <c:pt idx="13">
                  <c:v>16</c:v>
                </c:pt>
                <c:pt idx="14">
                  <c:v>17</c:v>
                </c:pt>
                <c:pt idx="15">
                  <c:v>6</c:v>
                </c:pt>
                <c:pt idx="16">
                  <c:v>8</c:v>
                </c:pt>
                <c:pt idx="17">
                  <c:v>7</c:v>
                </c:pt>
                <c:pt idx="18">
                  <c:v>11</c:v>
                </c:pt>
                <c:pt idx="19">
                  <c:v>1</c:v>
                </c:pt>
              </c:numCache>
            </c:numRef>
          </c:val>
        </c:ser>
        <c:overlap val="100"/>
        <c:axId val="133932544"/>
        <c:axId val="133934080"/>
      </c:barChart>
      <c:catAx>
        <c:axId val="133932544"/>
        <c:scaling>
          <c:orientation val="minMax"/>
        </c:scaling>
        <c:axPos val="b"/>
        <c:numFmt formatCode="General" sourceLinked="1"/>
        <c:tickLblPos val="nextTo"/>
        <c:crossAx val="133934080"/>
        <c:crosses val="autoZero"/>
        <c:auto val="1"/>
        <c:lblAlgn val="ctr"/>
        <c:lblOffset val="100"/>
      </c:catAx>
      <c:valAx>
        <c:axId val="133934080"/>
        <c:scaling>
          <c:orientation val="minMax"/>
        </c:scaling>
        <c:axPos val="l"/>
        <c:majorGridlines/>
        <c:numFmt formatCode="General" sourceLinked="1"/>
        <c:tickLblPos val="nextTo"/>
        <c:crossAx val="13393254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cs-CZ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title>
      <c:layout/>
    </c:title>
    <c:plotArea>
      <c:layout/>
      <c:barChart>
        <c:barDir val="col"/>
        <c:grouping val="stacked"/>
        <c:ser>
          <c:idx val="0"/>
          <c:order val="0"/>
          <c:tx>
            <c:strRef>
              <c:f>List1!$B$1</c:f>
              <c:strCache>
                <c:ptCount val="1"/>
                <c:pt idx="0">
                  <c:v>Finanční náročnost</c:v>
                </c:pt>
              </c:strCache>
            </c:strRef>
          </c:tx>
          <c:cat>
            <c:numRef>
              <c:f>List1!$A$2:$A$21</c:f>
              <c:numCache>
                <c:formatCode>General</c:formatCode>
                <c:ptCount val="2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</c:numCache>
            </c:numRef>
          </c:cat>
          <c:val>
            <c:numRef>
              <c:f>List1!$B$2:$B$21</c:f>
              <c:numCache>
                <c:formatCode>General</c:formatCode>
                <c:ptCount val="20"/>
                <c:pt idx="0">
                  <c:v>18</c:v>
                </c:pt>
                <c:pt idx="1">
                  <c:v>20</c:v>
                </c:pt>
                <c:pt idx="2">
                  <c:v>9</c:v>
                </c:pt>
                <c:pt idx="3">
                  <c:v>13</c:v>
                </c:pt>
                <c:pt idx="4">
                  <c:v>17</c:v>
                </c:pt>
                <c:pt idx="5">
                  <c:v>10</c:v>
                </c:pt>
                <c:pt idx="6">
                  <c:v>2</c:v>
                </c:pt>
                <c:pt idx="7">
                  <c:v>11.5</c:v>
                </c:pt>
                <c:pt idx="8">
                  <c:v>11.5</c:v>
                </c:pt>
                <c:pt idx="9">
                  <c:v>5</c:v>
                </c:pt>
                <c:pt idx="10">
                  <c:v>8</c:v>
                </c:pt>
                <c:pt idx="11">
                  <c:v>14.5</c:v>
                </c:pt>
                <c:pt idx="12">
                  <c:v>14.5</c:v>
                </c:pt>
                <c:pt idx="13">
                  <c:v>6</c:v>
                </c:pt>
                <c:pt idx="14">
                  <c:v>1</c:v>
                </c:pt>
                <c:pt idx="15">
                  <c:v>19</c:v>
                </c:pt>
                <c:pt idx="16">
                  <c:v>7</c:v>
                </c:pt>
                <c:pt idx="17">
                  <c:v>16</c:v>
                </c:pt>
                <c:pt idx="18">
                  <c:v>4</c:v>
                </c:pt>
                <c:pt idx="19">
                  <c:v>3</c:v>
                </c:pt>
              </c:numCache>
            </c:numRef>
          </c:val>
        </c:ser>
        <c:overlap val="100"/>
        <c:axId val="120870016"/>
        <c:axId val="120871936"/>
      </c:barChart>
      <c:catAx>
        <c:axId val="120870016"/>
        <c:scaling>
          <c:orientation val="minMax"/>
        </c:scaling>
        <c:axPos val="b"/>
        <c:numFmt formatCode="General" sourceLinked="1"/>
        <c:tickLblPos val="nextTo"/>
        <c:crossAx val="120871936"/>
        <c:crosses val="autoZero"/>
        <c:auto val="1"/>
        <c:lblAlgn val="ctr"/>
        <c:lblOffset val="100"/>
      </c:catAx>
      <c:valAx>
        <c:axId val="120871936"/>
        <c:scaling>
          <c:orientation val="minMax"/>
        </c:scaling>
        <c:axPos val="l"/>
        <c:majorGridlines/>
        <c:numFmt formatCode="General" sourceLinked="1"/>
        <c:tickLblPos val="nextTo"/>
        <c:crossAx val="120870016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cs-CZ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plotArea>
      <c:layout/>
      <c:barChart>
        <c:barDir val="col"/>
        <c:grouping val="stacked"/>
        <c:ser>
          <c:idx val="0"/>
          <c:order val="0"/>
          <c:tx>
            <c:strRef>
              <c:f>List1!$B$1</c:f>
              <c:strCache>
                <c:ptCount val="1"/>
                <c:pt idx="0">
                  <c:v>emise CO2,ekv      </c:v>
                </c:pt>
              </c:strCache>
            </c:strRef>
          </c:tx>
          <c:cat>
            <c:numRef>
              <c:f>List1!$A$2:$A$21</c:f>
              <c:numCache>
                <c:formatCode>General</c:formatCode>
                <c:ptCount val="2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</c:numCache>
            </c:numRef>
          </c:cat>
          <c:val>
            <c:numRef>
              <c:f>List1!$B$2:$B$21</c:f>
              <c:numCache>
                <c:formatCode>General</c:formatCode>
                <c:ptCount val="20"/>
                <c:pt idx="0">
                  <c:v>7.5</c:v>
                </c:pt>
                <c:pt idx="1">
                  <c:v>5</c:v>
                </c:pt>
                <c:pt idx="2">
                  <c:v>8.5</c:v>
                </c:pt>
                <c:pt idx="3">
                  <c:v>9</c:v>
                </c:pt>
                <c:pt idx="4">
                  <c:v>9.5</c:v>
                </c:pt>
                <c:pt idx="5">
                  <c:v>6.5</c:v>
                </c:pt>
                <c:pt idx="6">
                  <c:v>3.5</c:v>
                </c:pt>
                <c:pt idx="7">
                  <c:v>5.5</c:v>
                </c:pt>
                <c:pt idx="8">
                  <c:v>6</c:v>
                </c:pt>
                <c:pt idx="9">
                  <c:v>2</c:v>
                </c:pt>
                <c:pt idx="10">
                  <c:v>4.5</c:v>
                </c:pt>
                <c:pt idx="11">
                  <c:v>7</c:v>
                </c:pt>
                <c:pt idx="12">
                  <c:v>8</c:v>
                </c:pt>
                <c:pt idx="13">
                  <c:v>4</c:v>
                </c:pt>
                <c:pt idx="14">
                  <c:v>2.5</c:v>
                </c:pt>
                <c:pt idx="15">
                  <c:v>0.5</c:v>
                </c:pt>
                <c:pt idx="16">
                  <c:v>1.5</c:v>
                </c:pt>
                <c:pt idx="17">
                  <c:v>1</c:v>
                </c:pt>
                <c:pt idx="18">
                  <c:v>3</c:v>
                </c:pt>
                <c:pt idx="19">
                  <c:v>10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emise SO2,ekv          </c:v>
                </c:pt>
              </c:strCache>
            </c:strRef>
          </c:tx>
          <c:cat>
            <c:numRef>
              <c:f>List1!$A$2:$A$21</c:f>
              <c:numCache>
                <c:formatCode>General</c:formatCode>
                <c:ptCount val="2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</c:numCache>
            </c:numRef>
          </c:cat>
          <c:val>
            <c:numRef>
              <c:f>List1!$C$2:$C$21</c:f>
              <c:numCache>
                <c:formatCode>General</c:formatCode>
                <c:ptCount val="20"/>
                <c:pt idx="0">
                  <c:v>8.5</c:v>
                </c:pt>
                <c:pt idx="1">
                  <c:v>6.5</c:v>
                </c:pt>
                <c:pt idx="2">
                  <c:v>9</c:v>
                </c:pt>
                <c:pt idx="3">
                  <c:v>7.5</c:v>
                </c:pt>
                <c:pt idx="4">
                  <c:v>9.5</c:v>
                </c:pt>
                <c:pt idx="5">
                  <c:v>5.5</c:v>
                </c:pt>
                <c:pt idx="6">
                  <c:v>4</c:v>
                </c:pt>
                <c:pt idx="7">
                  <c:v>3.5</c:v>
                </c:pt>
                <c:pt idx="8">
                  <c:v>4.5</c:v>
                </c:pt>
                <c:pt idx="9">
                  <c:v>2.5</c:v>
                </c:pt>
                <c:pt idx="10">
                  <c:v>6</c:v>
                </c:pt>
                <c:pt idx="11">
                  <c:v>8</c:v>
                </c:pt>
                <c:pt idx="12">
                  <c:v>10</c:v>
                </c:pt>
                <c:pt idx="13">
                  <c:v>5</c:v>
                </c:pt>
                <c:pt idx="14">
                  <c:v>3</c:v>
                </c:pt>
                <c:pt idx="15">
                  <c:v>1.5</c:v>
                </c:pt>
                <c:pt idx="16">
                  <c:v>1</c:v>
                </c:pt>
                <c:pt idx="17">
                  <c:v>0.5</c:v>
                </c:pt>
                <c:pt idx="18">
                  <c:v>2</c:v>
                </c:pt>
                <c:pt idx="19">
                  <c:v>7</c:v>
                </c:pt>
              </c:numCache>
            </c:numRef>
          </c:val>
        </c:ser>
        <c:overlap val="100"/>
        <c:axId val="109688704"/>
        <c:axId val="112955776"/>
      </c:barChart>
      <c:catAx>
        <c:axId val="109688704"/>
        <c:scaling>
          <c:orientation val="minMax"/>
        </c:scaling>
        <c:axPos val="b"/>
        <c:numFmt formatCode="General" sourceLinked="1"/>
        <c:tickLblPos val="nextTo"/>
        <c:crossAx val="112955776"/>
        <c:crosses val="autoZero"/>
        <c:auto val="1"/>
        <c:lblAlgn val="ctr"/>
        <c:lblOffset val="100"/>
      </c:catAx>
      <c:valAx>
        <c:axId val="112955776"/>
        <c:scaling>
          <c:orientation val="minMax"/>
        </c:scaling>
        <c:axPos val="l"/>
        <c:majorGridlines/>
        <c:numFmt formatCode="General" sourceLinked="1"/>
        <c:tickLblPos val="nextTo"/>
        <c:crossAx val="10968870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cs-CZ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plotArea>
      <c:layout/>
      <c:barChart>
        <c:barDir val="col"/>
        <c:grouping val="stacked"/>
        <c:ser>
          <c:idx val="0"/>
          <c:order val="0"/>
          <c:tx>
            <c:strRef>
              <c:f>List1!$B$1</c:f>
              <c:strCache>
                <c:ptCount val="1"/>
                <c:pt idx="0">
                  <c:v>Tepelně-technické</c:v>
                </c:pt>
              </c:strCache>
            </c:strRef>
          </c:tx>
          <c:cat>
            <c:numRef>
              <c:f>List1!$A$2:$A$21</c:f>
              <c:numCache>
                <c:formatCode>General</c:formatCode>
                <c:ptCount val="2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</c:numCache>
            </c:numRef>
          </c:cat>
          <c:val>
            <c:numRef>
              <c:f>List1!$B$2:$B$21</c:f>
              <c:numCache>
                <c:formatCode>General</c:formatCode>
                <c:ptCount val="20"/>
                <c:pt idx="0">
                  <c:v>3</c:v>
                </c:pt>
                <c:pt idx="1">
                  <c:v>6</c:v>
                </c:pt>
                <c:pt idx="2">
                  <c:v>7</c:v>
                </c:pt>
                <c:pt idx="3">
                  <c:v>13</c:v>
                </c:pt>
                <c:pt idx="4">
                  <c:v>17</c:v>
                </c:pt>
                <c:pt idx="5">
                  <c:v>12</c:v>
                </c:pt>
                <c:pt idx="6">
                  <c:v>4</c:v>
                </c:pt>
                <c:pt idx="7">
                  <c:v>19</c:v>
                </c:pt>
                <c:pt idx="8">
                  <c:v>20</c:v>
                </c:pt>
                <c:pt idx="9">
                  <c:v>18</c:v>
                </c:pt>
                <c:pt idx="10">
                  <c:v>15.5</c:v>
                </c:pt>
                <c:pt idx="11">
                  <c:v>10</c:v>
                </c:pt>
                <c:pt idx="12">
                  <c:v>15.5</c:v>
                </c:pt>
                <c:pt idx="13">
                  <c:v>8.5</c:v>
                </c:pt>
                <c:pt idx="14">
                  <c:v>11</c:v>
                </c:pt>
                <c:pt idx="15">
                  <c:v>8.5</c:v>
                </c:pt>
                <c:pt idx="16">
                  <c:v>2</c:v>
                </c:pt>
                <c:pt idx="17">
                  <c:v>5</c:v>
                </c:pt>
                <c:pt idx="18">
                  <c:v>14</c:v>
                </c:pt>
                <c:pt idx="19">
                  <c:v>1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Časová n.</c:v>
                </c:pt>
              </c:strCache>
            </c:strRef>
          </c:tx>
          <c:cat>
            <c:numRef>
              <c:f>List1!$A$2:$A$21</c:f>
              <c:numCache>
                <c:formatCode>General</c:formatCode>
                <c:ptCount val="2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</c:numCache>
            </c:numRef>
          </c:cat>
          <c:val>
            <c:numRef>
              <c:f>List1!$C$2:$C$21</c:f>
              <c:numCache>
                <c:formatCode>General</c:formatCode>
                <c:ptCount val="20"/>
                <c:pt idx="0">
                  <c:v>18</c:v>
                </c:pt>
                <c:pt idx="1">
                  <c:v>20</c:v>
                </c:pt>
                <c:pt idx="2">
                  <c:v>19</c:v>
                </c:pt>
                <c:pt idx="3">
                  <c:v>2.5</c:v>
                </c:pt>
                <c:pt idx="4">
                  <c:v>2.5</c:v>
                </c:pt>
                <c:pt idx="5">
                  <c:v>4</c:v>
                </c:pt>
                <c:pt idx="6">
                  <c:v>5</c:v>
                </c:pt>
                <c:pt idx="7">
                  <c:v>9.5</c:v>
                </c:pt>
                <c:pt idx="8">
                  <c:v>9.5</c:v>
                </c:pt>
                <c:pt idx="9">
                  <c:v>12</c:v>
                </c:pt>
                <c:pt idx="10">
                  <c:v>13</c:v>
                </c:pt>
                <c:pt idx="11">
                  <c:v>14.5</c:v>
                </c:pt>
                <c:pt idx="12">
                  <c:v>14.5</c:v>
                </c:pt>
                <c:pt idx="13">
                  <c:v>16</c:v>
                </c:pt>
                <c:pt idx="14">
                  <c:v>17</c:v>
                </c:pt>
                <c:pt idx="15">
                  <c:v>6</c:v>
                </c:pt>
                <c:pt idx="16">
                  <c:v>8</c:v>
                </c:pt>
                <c:pt idx="17">
                  <c:v>7</c:v>
                </c:pt>
                <c:pt idx="18">
                  <c:v>11</c:v>
                </c:pt>
                <c:pt idx="19">
                  <c:v>1</c:v>
                </c:pt>
              </c:numCache>
            </c:numRef>
          </c:val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Finanční n.</c:v>
                </c:pt>
              </c:strCache>
            </c:strRef>
          </c:tx>
          <c:cat>
            <c:numRef>
              <c:f>List1!$A$2:$A$21</c:f>
              <c:numCache>
                <c:formatCode>General</c:formatCode>
                <c:ptCount val="2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</c:numCache>
            </c:numRef>
          </c:cat>
          <c:val>
            <c:numRef>
              <c:f>List1!$D$2:$D$21</c:f>
              <c:numCache>
                <c:formatCode>General</c:formatCode>
                <c:ptCount val="20"/>
                <c:pt idx="0">
                  <c:v>18</c:v>
                </c:pt>
                <c:pt idx="1">
                  <c:v>20</c:v>
                </c:pt>
                <c:pt idx="2">
                  <c:v>9</c:v>
                </c:pt>
                <c:pt idx="3">
                  <c:v>13</c:v>
                </c:pt>
                <c:pt idx="4">
                  <c:v>17</c:v>
                </c:pt>
                <c:pt idx="5">
                  <c:v>10</c:v>
                </c:pt>
                <c:pt idx="6">
                  <c:v>2</c:v>
                </c:pt>
                <c:pt idx="7">
                  <c:v>11.5</c:v>
                </c:pt>
                <c:pt idx="8">
                  <c:v>11.5</c:v>
                </c:pt>
                <c:pt idx="9">
                  <c:v>5</c:v>
                </c:pt>
                <c:pt idx="10">
                  <c:v>8</c:v>
                </c:pt>
                <c:pt idx="11">
                  <c:v>14.5</c:v>
                </c:pt>
                <c:pt idx="12">
                  <c:v>14.5</c:v>
                </c:pt>
                <c:pt idx="13">
                  <c:v>6</c:v>
                </c:pt>
                <c:pt idx="14">
                  <c:v>1</c:v>
                </c:pt>
                <c:pt idx="15">
                  <c:v>19</c:v>
                </c:pt>
                <c:pt idx="16">
                  <c:v>7</c:v>
                </c:pt>
                <c:pt idx="17">
                  <c:v>16</c:v>
                </c:pt>
                <c:pt idx="18">
                  <c:v>4</c:v>
                </c:pt>
                <c:pt idx="19">
                  <c:v>3</c:v>
                </c:pt>
              </c:numCache>
            </c:numRef>
          </c:val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Environmentální</c:v>
                </c:pt>
              </c:strCache>
            </c:strRef>
          </c:tx>
          <c:cat>
            <c:numRef>
              <c:f>List1!$A$2:$A$21</c:f>
              <c:numCache>
                <c:formatCode>General</c:formatCode>
                <c:ptCount val="2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</c:numCache>
            </c:numRef>
          </c:cat>
          <c:val>
            <c:numRef>
              <c:f>List1!$E$2:$E$21</c:f>
              <c:numCache>
                <c:formatCode>General</c:formatCode>
                <c:ptCount val="20"/>
                <c:pt idx="0">
                  <c:v>16</c:v>
                </c:pt>
                <c:pt idx="1">
                  <c:v>11.5</c:v>
                </c:pt>
                <c:pt idx="2">
                  <c:v>17.5</c:v>
                </c:pt>
                <c:pt idx="3">
                  <c:v>16.5</c:v>
                </c:pt>
                <c:pt idx="4">
                  <c:v>19</c:v>
                </c:pt>
                <c:pt idx="5">
                  <c:v>12</c:v>
                </c:pt>
                <c:pt idx="6">
                  <c:v>7.5</c:v>
                </c:pt>
                <c:pt idx="7">
                  <c:v>9</c:v>
                </c:pt>
                <c:pt idx="8">
                  <c:v>9.5</c:v>
                </c:pt>
                <c:pt idx="9">
                  <c:v>4.5</c:v>
                </c:pt>
                <c:pt idx="10">
                  <c:v>10.5</c:v>
                </c:pt>
                <c:pt idx="11">
                  <c:v>15</c:v>
                </c:pt>
                <c:pt idx="12">
                  <c:v>18</c:v>
                </c:pt>
                <c:pt idx="13">
                  <c:v>9</c:v>
                </c:pt>
                <c:pt idx="14">
                  <c:v>5.5</c:v>
                </c:pt>
                <c:pt idx="15">
                  <c:v>2</c:v>
                </c:pt>
                <c:pt idx="16">
                  <c:v>2.5</c:v>
                </c:pt>
                <c:pt idx="17">
                  <c:v>1.5</c:v>
                </c:pt>
                <c:pt idx="18">
                  <c:v>5</c:v>
                </c:pt>
                <c:pt idx="19">
                  <c:v>17</c:v>
                </c:pt>
              </c:numCache>
            </c:numRef>
          </c:val>
        </c:ser>
        <c:overlap val="100"/>
        <c:axId val="121244288"/>
        <c:axId val="121296000"/>
      </c:barChart>
      <c:catAx>
        <c:axId val="121244288"/>
        <c:scaling>
          <c:orientation val="minMax"/>
        </c:scaling>
        <c:axPos val="b"/>
        <c:numFmt formatCode="General" sourceLinked="1"/>
        <c:tickLblPos val="nextTo"/>
        <c:crossAx val="121296000"/>
        <c:crosses val="autoZero"/>
        <c:auto val="1"/>
        <c:lblAlgn val="ctr"/>
        <c:lblOffset val="100"/>
      </c:catAx>
      <c:valAx>
        <c:axId val="121296000"/>
        <c:scaling>
          <c:orientation val="minMax"/>
        </c:scaling>
        <c:axPos val="l"/>
        <c:majorGridlines/>
        <c:numFmt formatCode="General" sourceLinked="1"/>
        <c:tickLblPos val="nextTo"/>
        <c:crossAx val="12124428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cs-CZ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0.2541</cdr:x>
      <cdr:y>0.58065</cdr:y>
    </cdr:from>
    <cdr:to>
      <cdr:x>0.33607</cdr:x>
      <cdr:y>0.66337</cdr:y>
    </cdr:to>
    <cdr:sp macro="" textlink="">
      <cdr:nvSpPr>
        <cdr:cNvPr id="2" name="TextovéPole 8"/>
        <cdr:cNvSpPr txBox="1"/>
      </cdr:nvSpPr>
      <cdr:spPr>
        <a:xfrm xmlns:a="http://schemas.openxmlformats.org/drawingml/2006/main">
          <a:off x="2232248" y="2592288"/>
          <a:ext cx="720080" cy="369332"/>
        </a:xfrm>
        <a:prstGeom xmlns:a="http://schemas.openxmlformats.org/drawingml/2006/main" prst="rect">
          <a:avLst/>
        </a:prstGeom>
        <a:solidFill xmlns:a="http://schemas.openxmlformats.org/drawingml/2006/main">
          <a:srgbClr val="FF3505"/>
        </a:solidFill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cs-CZ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cs-CZ" dirty="0" smtClean="0"/>
            <a:t>18,5b</a:t>
          </a:r>
          <a:endParaRPr lang="cs-CZ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75997-020B-4C66-A463-C9E20E45EE60}" type="datetimeFigureOut">
              <a:rPr lang="cs-CZ" smtClean="0"/>
              <a:t>12.6.2018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683EF-A5F7-43CF-B5EA-1487082982D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75997-020B-4C66-A463-C9E20E45EE60}" type="datetimeFigureOut">
              <a:rPr lang="cs-CZ" smtClean="0"/>
              <a:t>12.6.2018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683EF-A5F7-43CF-B5EA-1487082982D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75997-020B-4C66-A463-C9E20E45EE60}" type="datetimeFigureOut">
              <a:rPr lang="cs-CZ" smtClean="0"/>
              <a:t>12.6.2018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683EF-A5F7-43CF-B5EA-1487082982D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75997-020B-4C66-A463-C9E20E45EE60}" type="datetimeFigureOut">
              <a:rPr lang="cs-CZ" smtClean="0"/>
              <a:t>12.6.2018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683EF-A5F7-43CF-B5EA-1487082982D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75997-020B-4C66-A463-C9E20E45EE60}" type="datetimeFigureOut">
              <a:rPr lang="cs-CZ" smtClean="0"/>
              <a:t>12.6.2018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683EF-A5F7-43CF-B5EA-1487082982D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75997-020B-4C66-A463-C9E20E45EE60}" type="datetimeFigureOut">
              <a:rPr lang="cs-CZ" smtClean="0"/>
              <a:t>12.6.2018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683EF-A5F7-43CF-B5EA-1487082982D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75997-020B-4C66-A463-C9E20E45EE60}" type="datetimeFigureOut">
              <a:rPr lang="cs-CZ" smtClean="0"/>
              <a:t>12.6.2018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683EF-A5F7-43CF-B5EA-1487082982D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75997-020B-4C66-A463-C9E20E45EE60}" type="datetimeFigureOut">
              <a:rPr lang="cs-CZ" smtClean="0"/>
              <a:t>12.6.2018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683EF-A5F7-43CF-B5EA-1487082982D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75997-020B-4C66-A463-C9E20E45EE60}" type="datetimeFigureOut">
              <a:rPr lang="cs-CZ" smtClean="0"/>
              <a:t>12.6.2018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683EF-A5F7-43CF-B5EA-1487082982D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75997-020B-4C66-A463-C9E20E45EE60}" type="datetimeFigureOut">
              <a:rPr lang="cs-CZ" smtClean="0"/>
              <a:t>12.6.2018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683EF-A5F7-43CF-B5EA-1487082982D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75997-020B-4C66-A463-C9E20E45EE60}" type="datetimeFigureOut">
              <a:rPr lang="cs-CZ" smtClean="0"/>
              <a:t>12.6.2018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683EF-A5F7-43CF-B5EA-1487082982D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975997-020B-4C66-A463-C9E20E45EE60}" type="datetimeFigureOut">
              <a:rPr lang="cs-CZ" smtClean="0"/>
              <a:t>12.6.2018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683EF-A5F7-43CF-B5EA-1487082982D7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7544" y="2564904"/>
            <a:ext cx="8229600" cy="1470025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8A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Vyhodnocení variantního řešení obvodových plášťů budov s nízkou spotřebou energie </a:t>
            </a:r>
            <a:endParaRPr lang="cs-CZ" b="1" dirty="0">
              <a:solidFill>
                <a:srgbClr val="8A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5085184"/>
            <a:ext cx="7848872" cy="1296144"/>
          </a:xfrm>
        </p:spPr>
        <p:txBody>
          <a:bodyPr>
            <a:noAutofit/>
          </a:bodyPr>
          <a:lstStyle/>
          <a:p>
            <a:pPr algn="l"/>
            <a:r>
              <a:rPr lang="cs-CZ" sz="20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Autor bakalářské práce: Martin </a:t>
            </a:r>
            <a:r>
              <a:rPr lang="cs-CZ" sz="2000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Klecan</a:t>
            </a:r>
            <a:r>
              <a:rPr lang="cs-CZ" sz="20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cs-CZ" sz="20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0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Vedoucí bakalářské práce: </a:t>
            </a:r>
            <a:r>
              <a:rPr lang="cs-CZ" sz="20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Ing. </a:t>
            </a:r>
            <a:r>
              <a:rPr lang="cs-CZ" sz="2000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et</a:t>
            </a:r>
            <a:r>
              <a:rPr lang="cs-CZ" sz="20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Ing. Petra Nováková </a:t>
            </a:r>
            <a:r>
              <a:rPr lang="cs-CZ" sz="20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cs-CZ" sz="20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0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Oponent bakalářské práce:</a:t>
            </a:r>
            <a:r>
              <a:rPr lang="cs-CZ" sz="20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Ing. Martin Mach </a:t>
            </a:r>
            <a:r>
              <a:rPr lang="cs-CZ" sz="20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cs-CZ" sz="20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0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České Budějovice, Červen 2018</a:t>
            </a:r>
            <a:endParaRPr lang="cs-CZ" sz="20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2656"/>
            <a:ext cx="1296144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2195736" y="404664"/>
            <a:ext cx="6696075" cy="6921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E0000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Vysoká škola technická a ekonomická v Českých Budějovicích</a:t>
            </a:r>
            <a:endParaRPr kumimoji="0" lang="cs-CZ" sz="2000" b="0" i="0" u="none" strike="noStrike" kern="1200" cap="none" spc="0" normalizeH="0" baseline="0" noProof="0" dirty="0">
              <a:ln>
                <a:noFill/>
              </a:ln>
              <a:solidFill>
                <a:srgbClr val="8E0000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/>
          <a:lstStyle/>
          <a:p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Dosažené výsledky</a:t>
            </a:r>
            <a:endParaRPr lang="cs-CZ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71800" y="1628800"/>
            <a:ext cx="4104456" cy="5760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200" b="1" dirty="0" smtClean="0">
                <a:ea typeface="Tahoma" pitchFamily="34" charset="0"/>
                <a:cs typeface="Times New Roman" pitchFamily="18" charset="0"/>
              </a:rPr>
              <a:t>Environmentální posouzení</a:t>
            </a:r>
            <a:endParaRPr lang="cs-CZ" sz="2200" b="1" dirty="0">
              <a:ea typeface="Tahoma" pitchFamily="34" charset="0"/>
              <a:cs typeface="Times New Roman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720080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Nadpis 1"/>
          <p:cNvSpPr txBox="1">
            <a:spLocks/>
          </p:cNvSpPr>
          <p:nvPr/>
        </p:nvSpPr>
        <p:spPr>
          <a:xfrm>
            <a:off x="1259632" y="188640"/>
            <a:ext cx="7632179" cy="6921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E0000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Vysoká škola technická a ekonomická v Českých Budějovicích</a:t>
            </a:r>
            <a:endParaRPr kumimoji="0" lang="cs-CZ" sz="2000" b="0" i="0" u="none" strike="noStrike" kern="1200" cap="none" spc="0" normalizeH="0" baseline="0" noProof="0" dirty="0">
              <a:ln>
                <a:noFill/>
              </a:ln>
              <a:solidFill>
                <a:srgbClr val="8E0000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6" name="Graf 5"/>
          <p:cNvGraphicFramePr/>
          <p:nvPr/>
        </p:nvGraphicFramePr>
        <p:xfrm>
          <a:off x="359024" y="2060848"/>
          <a:ext cx="8784976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TextovéPole 14"/>
          <p:cNvSpPr txBox="1"/>
          <p:nvPr/>
        </p:nvSpPr>
        <p:spPr>
          <a:xfrm>
            <a:off x="1907704" y="2060848"/>
            <a:ext cx="936104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5 – 19b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683568" y="2348880"/>
            <a:ext cx="1080120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3 – 17,5b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4211960" y="2204864"/>
            <a:ext cx="1008112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13 – 18b</a:t>
            </a:r>
            <a:endParaRPr lang="cs-CZ" dirty="0"/>
          </a:p>
        </p:txBody>
      </p:sp>
      <p:sp>
        <p:nvSpPr>
          <p:cNvPr id="18" name="TextovéPole 8"/>
          <p:cNvSpPr txBox="1"/>
          <p:nvPr/>
        </p:nvSpPr>
        <p:spPr>
          <a:xfrm>
            <a:off x="5292080" y="4653136"/>
            <a:ext cx="1080120" cy="369332"/>
          </a:xfrm>
          <a:prstGeom prst="rect">
            <a:avLst/>
          </a:prstGeom>
          <a:solidFill>
            <a:srgbClr val="FF3505"/>
          </a:solidFill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 smtClean="0"/>
              <a:t>18 – 1,5b</a:t>
            </a:r>
            <a:endParaRPr lang="cs-CZ" sz="1800" dirty="0"/>
          </a:p>
        </p:txBody>
      </p:sp>
      <p:cxnSp>
        <p:nvCxnSpPr>
          <p:cNvPr id="20" name="Přímá spojovací šipka 19"/>
          <p:cNvCxnSpPr>
            <a:stCxn id="18" idx="2"/>
          </p:cNvCxnSpPr>
          <p:nvPr/>
        </p:nvCxnSpPr>
        <p:spPr>
          <a:xfrm>
            <a:off x="5832140" y="5022468"/>
            <a:ext cx="180020" cy="6387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864096"/>
          </a:xfrm>
        </p:spPr>
        <p:txBody>
          <a:bodyPr/>
          <a:lstStyle/>
          <a:p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Dosažené výsledky</a:t>
            </a:r>
            <a:endParaRPr lang="cs-CZ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915816" y="1484784"/>
            <a:ext cx="3312368" cy="50405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Celkové vyhodnocení</a:t>
            </a:r>
            <a:endParaRPr lang="cs-CZ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720080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Nadpis 1"/>
          <p:cNvSpPr txBox="1">
            <a:spLocks/>
          </p:cNvSpPr>
          <p:nvPr/>
        </p:nvSpPr>
        <p:spPr>
          <a:xfrm>
            <a:off x="1259632" y="188640"/>
            <a:ext cx="7632179" cy="6921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E0000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Vysoká škola technická a ekonomická v Českých Budějovicích</a:t>
            </a:r>
            <a:endParaRPr kumimoji="0" lang="cs-CZ" sz="2000" b="0" i="0" u="none" strike="noStrike" kern="1200" cap="none" spc="0" normalizeH="0" baseline="0" noProof="0" dirty="0">
              <a:ln>
                <a:noFill/>
              </a:ln>
              <a:solidFill>
                <a:srgbClr val="8E0000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7" name="Graf 6"/>
          <p:cNvGraphicFramePr/>
          <p:nvPr/>
        </p:nvGraphicFramePr>
        <p:xfrm>
          <a:off x="179512" y="2204864"/>
          <a:ext cx="8784976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4139952" y="2420888"/>
            <a:ext cx="720080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62,5b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1691680" y="2780928"/>
            <a:ext cx="720080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55,5b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827584" y="2636912"/>
            <a:ext cx="720080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57,5b</a:t>
            </a:r>
            <a:endParaRPr lang="cs-CZ" dirty="0"/>
          </a:p>
        </p:txBody>
      </p:sp>
      <p:sp>
        <p:nvSpPr>
          <p:cNvPr id="12" name="Obdélník 11"/>
          <p:cNvSpPr/>
          <p:nvPr/>
        </p:nvSpPr>
        <p:spPr>
          <a:xfrm>
            <a:off x="971600" y="6309320"/>
            <a:ext cx="360040" cy="2880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1907704" y="6309320"/>
            <a:ext cx="360040" cy="2880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4283968" y="6309320"/>
            <a:ext cx="360040" cy="2880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/>
          <p:cNvSpPr/>
          <p:nvPr/>
        </p:nvSpPr>
        <p:spPr>
          <a:xfrm>
            <a:off x="2483768" y="6309320"/>
            <a:ext cx="360040" cy="2880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143000"/>
          </a:xfrm>
        </p:spPr>
        <p:txBody>
          <a:bodyPr/>
          <a:lstStyle/>
          <a:p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Závěrečné shrnutí</a:t>
            </a:r>
            <a:endParaRPr lang="cs-CZ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844824"/>
            <a:ext cx="8229600" cy="4525963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sz="2600" dirty="0" smtClean="0"/>
              <a:t>Návrh variant</a:t>
            </a:r>
          </a:p>
          <a:p>
            <a:r>
              <a:rPr lang="cs-CZ" sz="2600" dirty="0" smtClean="0"/>
              <a:t>Tepelně-technické posouzení</a:t>
            </a:r>
          </a:p>
          <a:p>
            <a:r>
              <a:rPr lang="cs-CZ" sz="2600" dirty="0" smtClean="0"/>
              <a:t>Zjištění pracnosti</a:t>
            </a:r>
          </a:p>
          <a:p>
            <a:r>
              <a:rPr lang="cs-CZ" sz="2600" dirty="0" smtClean="0"/>
              <a:t>Propočet finanční náročnosti         </a:t>
            </a:r>
            <a:endParaRPr lang="cs-CZ" sz="2600" dirty="0" smtClean="0"/>
          </a:p>
          <a:p>
            <a:r>
              <a:rPr lang="cs-CZ" sz="2600" dirty="0" smtClean="0"/>
              <a:t>Environmentální posouzení</a:t>
            </a:r>
            <a:endParaRPr lang="cs-CZ" sz="2600" dirty="0"/>
          </a:p>
          <a:p>
            <a:r>
              <a:rPr lang="cs-CZ" sz="2600" dirty="0" smtClean="0"/>
              <a:t>Vybrána nejlepší varianta</a:t>
            </a:r>
            <a:endParaRPr lang="cs-CZ" sz="26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720080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Nadpis 1"/>
          <p:cNvSpPr txBox="1">
            <a:spLocks/>
          </p:cNvSpPr>
          <p:nvPr/>
        </p:nvSpPr>
        <p:spPr>
          <a:xfrm>
            <a:off x="1259632" y="188640"/>
            <a:ext cx="7632179" cy="6921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E0000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Vysoká škola technická a ekonomická v Českých Budějovicích</a:t>
            </a:r>
            <a:endParaRPr kumimoji="0" lang="cs-CZ" sz="2000" b="0" i="0" u="none" strike="noStrike" kern="1200" cap="none" spc="0" normalizeH="0" baseline="0" noProof="0" dirty="0">
              <a:ln>
                <a:noFill/>
              </a:ln>
              <a:solidFill>
                <a:srgbClr val="8E0000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Pravá složená závorka 6"/>
          <p:cNvSpPr/>
          <p:nvPr/>
        </p:nvSpPr>
        <p:spPr>
          <a:xfrm>
            <a:off x="4283968" y="2564904"/>
            <a:ext cx="936104" cy="266429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5364088" y="3645024"/>
            <a:ext cx="29523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u="sng" dirty="0" smtClean="0">
                <a:solidFill>
                  <a:srgbClr val="8A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Cíl práce byl splněn</a:t>
            </a:r>
            <a:endParaRPr lang="cs-CZ" sz="2400" u="sng" dirty="0">
              <a:solidFill>
                <a:srgbClr val="8A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Odpovědi na otázky vedoucího a oponenta</a:t>
            </a:r>
            <a:endParaRPr lang="cs-CZ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492896"/>
            <a:ext cx="8229600" cy="3744416"/>
          </a:xfrm>
        </p:spPr>
        <p:txBody>
          <a:bodyPr>
            <a:normAutofit lnSpcReduction="10000"/>
          </a:bodyPr>
          <a:lstStyle/>
          <a:p>
            <a:r>
              <a:rPr lang="cs-CZ" u="sng" dirty="0" smtClean="0"/>
              <a:t>Otázky vedoucího</a:t>
            </a:r>
          </a:p>
          <a:p>
            <a:pPr marL="514350" indent="-514350">
              <a:buAutoNum type="arabicParenR"/>
            </a:pPr>
            <a:r>
              <a:rPr lang="cs-CZ" sz="2800" dirty="0" smtClean="0"/>
              <a:t>Jaké další aspekty by se mohly u navržených variant posuzovat? </a:t>
            </a:r>
          </a:p>
          <a:p>
            <a:pPr marL="514350" indent="-514350">
              <a:buAutoNum type="arabicParenR"/>
            </a:pPr>
            <a:r>
              <a:rPr lang="cs-CZ" sz="2800" dirty="0" smtClean="0"/>
              <a:t>Vysvětlete pojmy svázané emise a provozní emise.</a:t>
            </a:r>
          </a:p>
          <a:p>
            <a:pPr marL="514350" indent="-514350">
              <a:buNone/>
            </a:pPr>
            <a:r>
              <a:rPr lang="cs-CZ" sz="2800" dirty="0" smtClean="0"/>
              <a:t> </a:t>
            </a:r>
            <a:endParaRPr lang="cs-CZ" sz="2800" dirty="0" smtClean="0"/>
          </a:p>
          <a:p>
            <a:r>
              <a:rPr lang="cs-CZ" u="sng" dirty="0" smtClean="0"/>
              <a:t>Otázky oponenta</a:t>
            </a:r>
          </a:p>
          <a:p>
            <a:pPr>
              <a:buNone/>
            </a:pPr>
            <a:r>
              <a:rPr lang="cs-CZ" sz="2800" dirty="0" smtClean="0"/>
              <a:t>1) Vysvětlete pojem Roční bilance kondenzace a vypařování vodní páry uvnitř konstrukce.</a:t>
            </a:r>
            <a:endParaRPr lang="cs-CZ" sz="2800" dirty="0"/>
          </a:p>
          <a:p>
            <a:pPr marL="514350" indent="-514350">
              <a:buAutoNum type="arabicParenR"/>
            </a:pPr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720080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Nadpis 1"/>
          <p:cNvSpPr txBox="1">
            <a:spLocks/>
          </p:cNvSpPr>
          <p:nvPr/>
        </p:nvSpPr>
        <p:spPr>
          <a:xfrm>
            <a:off x="1259632" y="188640"/>
            <a:ext cx="7632179" cy="6921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E0000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Vysoká škola technická a ekonomická v Českých Budějovicích</a:t>
            </a:r>
            <a:endParaRPr kumimoji="0" lang="cs-CZ" sz="2000" b="0" i="0" u="none" strike="noStrike" kern="1200" cap="none" spc="0" normalizeH="0" baseline="0" noProof="0" dirty="0">
              <a:ln>
                <a:noFill/>
              </a:ln>
              <a:solidFill>
                <a:srgbClr val="8E0000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720080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Nadpis 1"/>
          <p:cNvSpPr txBox="1">
            <a:spLocks/>
          </p:cNvSpPr>
          <p:nvPr/>
        </p:nvSpPr>
        <p:spPr>
          <a:xfrm>
            <a:off x="1259632" y="188640"/>
            <a:ext cx="7632179" cy="6921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E0000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Vysoká škola technická a ekonomická v Českých Budějovicích</a:t>
            </a:r>
            <a:endParaRPr kumimoji="0" lang="cs-CZ" sz="2000" b="0" i="0" u="none" strike="noStrike" kern="1200" cap="none" spc="0" normalizeH="0" baseline="0" noProof="0" dirty="0">
              <a:ln>
                <a:noFill/>
              </a:ln>
              <a:solidFill>
                <a:srgbClr val="8E0000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467544" y="2564904"/>
            <a:ext cx="82296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8A0000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Děkuji</a:t>
            </a:r>
            <a:r>
              <a:rPr kumimoji="0" lang="cs-CZ" sz="4400" b="1" i="0" u="none" strike="noStrike" kern="1200" cap="none" spc="0" normalizeH="0" noProof="0" dirty="0" smtClean="0">
                <a:ln>
                  <a:noFill/>
                </a:ln>
                <a:solidFill>
                  <a:srgbClr val="8A0000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za pozornost.</a:t>
            </a:r>
            <a:endParaRPr kumimoji="0" lang="cs-CZ" sz="4400" b="1" i="0" u="none" strike="noStrike" kern="1200" cap="none" spc="0" normalizeH="0" baseline="0" noProof="0" dirty="0" smtClean="0">
              <a:ln>
                <a:noFill/>
              </a:ln>
              <a:solidFill>
                <a:srgbClr val="8A0000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980728"/>
            <a:ext cx="8229600" cy="1143000"/>
          </a:xfrm>
        </p:spPr>
        <p:txBody>
          <a:bodyPr/>
          <a:lstStyle/>
          <a:p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Obsah</a:t>
            </a:r>
            <a:endParaRPr lang="cs-CZ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276872"/>
            <a:ext cx="8229600" cy="3484984"/>
          </a:xfrm>
        </p:spPr>
        <p:txBody>
          <a:bodyPr/>
          <a:lstStyle/>
          <a:p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Motivace a důvody k řešení daného problému</a:t>
            </a:r>
          </a:p>
          <a:p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C</a:t>
            </a: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íl práce</a:t>
            </a:r>
          </a:p>
          <a:p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V</a:t>
            </a: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ýzkumné otázky</a:t>
            </a:r>
          </a:p>
          <a:p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P</a:t>
            </a: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oužité metody</a:t>
            </a:r>
          </a:p>
          <a:p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D</a:t>
            </a: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osažené výsledky</a:t>
            </a:r>
          </a:p>
          <a:p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Z</a:t>
            </a: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ávěrečné shrnutí</a:t>
            </a:r>
          </a:p>
          <a:p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O</a:t>
            </a: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dpovědi na otázky vedoucího a oponenta</a:t>
            </a:r>
          </a:p>
          <a:p>
            <a:endParaRPr lang="cs-CZ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720080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Nadpis 1"/>
          <p:cNvSpPr txBox="1">
            <a:spLocks/>
          </p:cNvSpPr>
          <p:nvPr/>
        </p:nvSpPr>
        <p:spPr>
          <a:xfrm>
            <a:off x="1259632" y="188640"/>
            <a:ext cx="7632179" cy="6921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E0000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Vysoká škola technická a ekonomická v Českých Budějovicích</a:t>
            </a:r>
            <a:endParaRPr kumimoji="0" lang="cs-CZ" sz="2000" b="0" i="0" u="none" strike="noStrike" kern="1200" cap="none" spc="0" normalizeH="0" baseline="0" noProof="0" dirty="0">
              <a:ln>
                <a:noFill/>
              </a:ln>
              <a:solidFill>
                <a:srgbClr val="8E0000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126876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Motivace a důvody k řešení daného tématu</a:t>
            </a:r>
            <a:endParaRPr lang="cs-CZ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2852936"/>
            <a:ext cx="8229600" cy="2897163"/>
          </a:xfrm>
        </p:spPr>
        <p:txBody>
          <a:bodyPr>
            <a:normAutofit/>
          </a:bodyPr>
          <a:lstStyle/>
          <a:p>
            <a:r>
              <a:rPr lang="cs-CZ" dirty="0" smtClean="0"/>
              <a:t>Aktuálnost tématu</a:t>
            </a:r>
          </a:p>
          <a:p>
            <a:r>
              <a:rPr lang="cs-CZ" dirty="0" smtClean="0"/>
              <a:t>Vlastní zájem o porovnání</a:t>
            </a:r>
          </a:p>
          <a:p>
            <a:r>
              <a:rPr lang="cs-CZ" dirty="0" smtClean="0"/>
              <a:t>Využití výsledků práce ve skutečnosti</a:t>
            </a:r>
          </a:p>
          <a:p>
            <a:r>
              <a:rPr lang="cs-CZ" dirty="0" smtClean="0"/>
              <a:t>Ověření pravdivosti tvrzení výrobců</a:t>
            </a:r>
          </a:p>
          <a:p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720080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Nadpis 1"/>
          <p:cNvSpPr txBox="1">
            <a:spLocks/>
          </p:cNvSpPr>
          <p:nvPr/>
        </p:nvSpPr>
        <p:spPr>
          <a:xfrm>
            <a:off x="1259632" y="188640"/>
            <a:ext cx="7632179" cy="6921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E0000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Vysoká škola technická a ekonomická v Českých Budějovicích</a:t>
            </a:r>
            <a:endParaRPr kumimoji="0" lang="cs-CZ" sz="2000" b="0" i="0" u="none" strike="noStrike" kern="1200" cap="none" spc="0" normalizeH="0" baseline="0" noProof="0" dirty="0">
              <a:ln>
                <a:noFill/>
              </a:ln>
              <a:solidFill>
                <a:srgbClr val="8E0000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908720"/>
            <a:ext cx="8229600" cy="1143000"/>
          </a:xfrm>
        </p:spPr>
        <p:txBody>
          <a:bodyPr/>
          <a:lstStyle/>
          <a:p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Cíl práce</a:t>
            </a:r>
            <a:endParaRPr lang="cs-CZ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988840"/>
            <a:ext cx="8229600" cy="4525963"/>
          </a:xfrm>
        </p:spPr>
        <p:txBody>
          <a:bodyPr>
            <a:normAutofit/>
          </a:bodyPr>
          <a:lstStyle/>
          <a:p>
            <a:r>
              <a:rPr lang="cs-CZ" dirty="0" smtClean="0"/>
              <a:t>„</a:t>
            </a:r>
            <a:r>
              <a:rPr lang="cs-CZ" i="1" dirty="0" smtClean="0"/>
              <a:t>Cílem mé práce je porovnat dvacet různých variant skladby obvodového pláště budovy a to nejenom z hlediska tepelně-technických vlastností, ale také z hlediska parametrů environmentálních a časové a finanční náročnosti</a:t>
            </a:r>
            <a:r>
              <a:rPr lang="cs-CZ" i="1" dirty="0" smtClean="0"/>
              <a:t>.</a:t>
            </a:r>
            <a:r>
              <a:rPr lang="cs-CZ" dirty="0" smtClean="0"/>
              <a:t>“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720080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Nadpis 1"/>
          <p:cNvSpPr txBox="1">
            <a:spLocks/>
          </p:cNvSpPr>
          <p:nvPr/>
        </p:nvSpPr>
        <p:spPr>
          <a:xfrm>
            <a:off x="1259632" y="188640"/>
            <a:ext cx="7632179" cy="6921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E0000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Vysoká škola technická a ekonomická v Českých Budějovicích</a:t>
            </a:r>
            <a:endParaRPr kumimoji="0" lang="cs-CZ" sz="2000" b="0" i="0" u="none" strike="noStrike" kern="1200" cap="none" spc="0" normalizeH="0" baseline="0" noProof="0" dirty="0">
              <a:ln>
                <a:noFill/>
              </a:ln>
              <a:solidFill>
                <a:srgbClr val="8E0000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143000"/>
          </a:xfrm>
        </p:spPr>
        <p:txBody>
          <a:bodyPr/>
          <a:lstStyle/>
          <a:p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Výzkumné otázky</a:t>
            </a:r>
            <a:endParaRPr lang="cs-CZ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844824"/>
            <a:ext cx="8229600" cy="4525963"/>
          </a:xfrm>
        </p:spPr>
        <p:txBody>
          <a:bodyPr>
            <a:normAutofit fontScale="85000" lnSpcReduction="20000"/>
          </a:bodyPr>
          <a:lstStyle/>
          <a:p>
            <a:endParaRPr lang="cs-CZ" dirty="0"/>
          </a:p>
          <a:p>
            <a:pPr>
              <a:buNone/>
            </a:pPr>
            <a:r>
              <a:rPr lang="cs-CZ" dirty="0"/>
              <a:t>1. Která skladba obvodového pláště je nejlepší z tepelně-technického hlediska? </a:t>
            </a:r>
          </a:p>
          <a:p>
            <a:pPr>
              <a:buNone/>
            </a:pPr>
            <a:r>
              <a:rPr lang="cs-CZ" dirty="0"/>
              <a:t>2. Která skladba obvodového pláště je nejlepší z environmentálního hlediska? </a:t>
            </a:r>
          </a:p>
          <a:p>
            <a:pPr>
              <a:buNone/>
            </a:pPr>
            <a:r>
              <a:rPr lang="cs-CZ" dirty="0"/>
              <a:t>3. Která skladba obvodového pláště je nejlepší z hlediska časové náročnosti? </a:t>
            </a:r>
          </a:p>
          <a:p>
            <a:pPr>
              <a:buNone/>
            </a:pPr>
            <a:r>
              <a:rPr lang="cs-CZ" dirty="0"/>
              <a:t>4. Která skladba obvodového pláště je nejlepší z hlediska finanční náročnosti? </a:t>
            </a:r>
          </a:p>
          <a:p>
            <a:pPr>
              <a:buNone/>
            </a:pPr>
            <a:r>
              <a:rPr lang="cs-CZ" dirty="0"/>
              <a:t>5. Která skladba obvodového pláště je nejlepší ze všech hledisek? 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720080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Nadpis 1"/>
          <p:cNvSpPr txBox="1">
            <a:spLocks/>
          </p:cNvSpPr>
          <p:nvPr/>
        </p:nvSpPr>
        <p:spPr>
          <a:xfrm>
            <a:off x="1259632" y="188640"/>
            <a:ext cx="7632179" cy="6921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E0000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Vysoká škola technická a ekonomická v Českých Budějovicích</a:t>
            </a:r>
            <a:endParaRPr kumimoji="0" lang="cs-CZ" sz="2000" b="0" i="0" u="none" strike="noStrike" kern="1200" cap="none" spc="0" normalizeH="0" baseline="0" noProof="0" dirty="0">
              <a:ln>
                <a:noFill/>
              </a:ln>
              <a:solidFill>
                <a:srgbClr val="8E0000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143000"/>
          </a:xfrm>
        </p:spPr>
        <p:txBody>
          <a:bodyPr/>
          <a:lstStyle/>
          <a:p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Použité metody</a:t>
            </a:r>
            <a:endParaRPr lang="cs-CZ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237931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cs-CZ" sz="2800" dirty="0" smtClean="0"/>
              <a:t>Sběr dat</a:t>
            </a:r>
          </a:p>
          <a:p>
            <a:pPr marL="914400" lvl="1" indent="-514350"/>
            <a:r>
              <a:rPr lang="cs-CZ" sz="2400" dirty="0" smtClean="0"/>
              <a:t>Prospekty , technické listy a webové stránky</a:t>
            </a:r>
            <a:endParaRPr lang="cs-CZ" sz="2400" dirty="0"/>
          </a:p>
          <a:p>
            <a:pPr>
              <a:buNone/>
            </a:pPr>
            <a:r>
              <a:rPr lang="cs-CZ" sz="2800" dirty="0"/>
              <a:t>2. Z</a:t>
            </a:r>
            <a:r>
              <a:rPr lang="cs-CZ" sz="2800" dirty="0" smtClean="0"/>
              <a:t>pracování dat</a:t>
            </a:r>
          </a:p>
          <a:p>
            <a:pPr lvl="1"/>
            <a:r>
              <a:rPr lang="cs-CZ" sz="2400" dirty="0" smtClean="0"/>
              <a:t>Návrh variant</a:t>
            </a:r>
          </a:p>
          <a:p>
            <a:pPr lvl="1"/>
            <a:r>
              <a:rPr lang="cs-CZ" sz="2400" dirty="0" smtClean="0"/>
              <a:t>Práce v programech, výpočty</a:t>
            </a:r>
            <a:endParaRPr lang="cs-CZ" sz="2400" dirty="0"/>
          </a:p>
          <a:p>
            <a:pPr>
              <a:buNone/>
            </a:pPr>
            <a:r>
              <a:rPr lang="cs-CZ" sz="2800" dirty="0"/>
              <a:t>3. </a:t>
            </a:r>
            <a:r>
              <a:rPr lang="cs-CZ" sz="2800" dirty="0" smtClean="0"/>
              <a:t>Vyhodnocení </a:t>
            </a:r>
          </a:p>
          <a:p>
            <a:pPr lvl="1"/>
            <a:r>
              <a:rPr lang="cs-CZ" sz="2400" dirty="0" smtClean="0"/>
              <a:t>Bodové hodnocení</a:t>
            </a:r>
          </a:p>
          <a:p>
            <a:pPr lvl="1"/>
            <a:r>
              <a:rPr lang="cs-CZ" sz="2400" dirty="0" smtClean="0"/>
              <a:t>Tabulky </a:t>
            </a:r>
            <a:endParaRPr lang="cs-CZ" sz="2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720080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Nadpis 1"/>
          <p:cNvSpPr txBox="1">
            <a:spLocks/>
          </p:cNvSpPr>
          <p:nvPr/>
        </p:nvSpPr>
        <p:spPr>
          <a:xfrm>
            <a:off x="1259632" y="188640"/>
            <a:ext cx="7632179" cy="6921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E0000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Vysoká škola technická a ekonomická v Českých Budějovicích</a:t>
            </a:r>
            <a:endParaRPr kumimoji="0" lang="cs-CZ" sz="2000" b="0" i="0" u="none" strike="noStrike" kern="1200" cap="none" spc="0" normalizeH="0" baseline="0" noProof="0" dirty="0">
              <a:ln>
                <a:noFill/>
              </a:ln>
              <a:solidFill>
                <a:srgbClr val="8E0000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854968"/>
          </a:xfrm>
        </p:spPr>
        <p:txBody>
          <a:bodyPr/>
          <a:lstStyle/>
          <a:p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Dosažené výsledky</a:t>
            </a:r>
            <a:endParaRPr lang="cs-CZ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720080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Nadpis 1"/>
          <p:cNvSpPr txBox="1">
            <a:spLocks/>
          </p:cNvSpPr>
          <p:nvPr/>
        </p:nvSpPr>
        <p:spPr>
          <a:xfrm>
            <a:off x="1259632" y="188640"/>
            <a:ext cx="7632179" cy="6921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E0000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Vysoká škola technická a ekonomická v Českých Budějovicích</a:t>
            </a:r>
            <a:endParaRPr kumimoji="0" lang="cs-CZ" sz="2000" b="0" i="0" u="none" strike="noStrike" kern="1200" cap="none" spc="0" normalizeH="0" baseline="0" noProof="0" dirty="0">
              <a:ln>
                <a:noFill/>
              </a:ln>
              <a:solidFill>
                <a:srgbClr val="8E0000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6" name="Graf 5"/>
          <p:cNvGraphicFramePr/>
          <p:nvPr/>
        </p:nvGraphicFramePr>
        <p:xfrm>
          <a:off x="179512" y="1772816"/>
          <a:ext cx="8784976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3131840" y="2780928"/>
            <a:ext cx="288032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9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3491880" y="3068960"/>
            <a:ext cx="432048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10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2771800" y="2924944"/>
            <a:ext cx="288032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8</a:t>
            </a:r>
            <a:endParaRPr lang="cs-CZ" dirty="0"/>
          </a:p>
        </p:txBody>
      </p:sp>
      <p:sp>
        <p:nvSpPr>
          <p:cNvPr id="11" name="TextovéPole 8"/>
          <p:cNvSpPr txBox="1"/>
          <p:nvPr/>
        </p:nvSpPr>
        <p:spPr>
          <a:xfrm>
            <a:off x="6444208" y="5589240"/>
            <a:ext cx="432048" cy="369332"/>
          </a:xfrm>
          <a:prstGeom prst="rect">
            <a:avLst/>
          </a:prstGeom>
          <a:solidFill>
            <a:srgbClr val="FF3505"/>
          </a:solidFill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 smtClean="0"/>
              <a:t>20</a:t>
            </a:r>
            <a:endParaRPr lang="cs-CZ" sz="1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143000"/>
          </a:xfrm>
        </p:spPr>
        <p:txBody>
          <a:bodyPr/>
          <a:lstStyle/>
          <a:p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Dosažené výsledky</a:t>
            </a:r>
            <a:endParaRPr lang="cs-CZ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720080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Nadpis 1"/>
          <p:cNvSpPr txBox="1">
            <a:spLocks/>
          </p:cNvSpPr>
          <p:nvPr/>
        </p:nvSpPr>
        <p:spPr>
          <a:xfrm>
            <a:off x="1259632" y="188640"/>
            <a:ext cx="7632179" cy="6921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E0000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Vysoká škola technická a ekonomická v Českých Budějovicích</a:t>
            </a:r>
            <a:endParaRPr kumimoji="0" lang="cs-CZ" sz="2000" b="0" i="0" u="none" strike="noStrike" kern="1200" cap="none" spc="0" normalizeH="0" baseline="0" noProof="0" dirty="0">
              <a:ln>
                <a:noFill/>
              </a:ln>
              <a:solidFill>
                <a:srgbClr val="8E0000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9" name="Graf 8"/>
          <p:cNvGraphicFramePr/>
          <p:nvPr/>
        </p:nvGraphicFramePr>
        <p:xfrm>
          <a:off x="179512" y="1916832"/>
          <a:ext cx="8784976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TextovéPole 14"/>
          <p:cNvSpPr txBox="1"/>
          <p:nvPr/>
        </p:nvSpPr>
        <p:spPr>
          <a:xfrm>
            <a:off x="1043608" y="2852936"/>
            <a:ext cx="288032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2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683568" y="3068960"/>
            <a:ext cx="288032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1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1403648" y="2924944"/>
            <a:ext cx="288032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3</a:t>
            </a:r>
            <a:endParaRPr lang="cs-CZ" dirty="0"/>
          </a:p>
        </p:txBody>
      </p:sp>
      <p:sp>
        <p:nvSpPr>
          <p:cNvPr id="18" name="TextovéPole 8"/>
          <p:cNvSpPr txBox="1"/>
          <p:nvPr/>
        </p:nvSpPr>
        <p:spPr>
          <a:xfrm>
            <a:off x="6444208" y="5301208"/>
            <a:ext cx="432048" cy="369332"/>
          </a:xfrm>
          <a:prstGeom prst="rect">
            <a:avLst/>
          </a:prstGeom>
          <a:solidFill>
            <a:srgbClr val="FF3505"/>
          </a:solidFill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 smtClean="0"/>
              <a:t>20</a:t>
            </a:r>
            <a:endParaRPr lang="cs-CZ" sz="1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143000"/>
          </a:xfrm>
        </p:spPr>
        <p:txBody>
          <a:bodyPr/>
          <a:lstStyle/>
          <a:p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Dosažené výsledky</a:t>
            </a:r>
            <a:endParaRPr lang="cs-CZ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720080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Nadpis 1"/>
          <p:cNvSpPr txBox="1">
            <a:spLocks/>
          </p:cNvSpPr>
          <p:nvPr/>
        </p:nvSpPr>
        <p:spPr>
          <a:xfrm>
            <a:off x="1259632" y="188640"/>
            <a:ext cx="7632179" cy="6921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E0000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Vysoká škola technická a ekonomická v Českých Budějovicích</a:t>
            </a:r>
            <a:endParaRPr kumimoji="0" lang="cs-CZ" sz="2000" b="0" i="0" u="none" strike="noStrike" kern="1200" cap="none" spc="0" normalizeH="0" baseline="0" noProof="0" dirty="0">
              <a:ln>
                <a:noFill/>
              </a:ln>
              <a:solidFill>
                <a:srgbClr val="8E0000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6" name="Graf 5"/>
          <p:cNvGraphicFramePr/>
          <p:nvPr/>
        </p:nvGraphicFramePr>
        <p:xfrm>
          <a:off x="179512" y="1916832"/>
          <a:ext cx="8784976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extovéPole 11"/>
          <p:cNvSpPr txBox="1"/>
          <p:nvPr/>
        </p:nvSpPr>
        <p:spPr>
          <a:xfrm>
            <a:off x="1043608" y="2780928"/>
            <a:ext cx="288032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2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683568" y="3068960"/>
            <a:ext cx="288032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1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5076056" y="2924944"/>
            <a:ext cx="432048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16</a:t>
            </a:r>
            <a:endParaRPr lang="cs-CZ" dirty="0"/>
          </a:p>
        </p:txBody>
      </p:sp>
      <p:sp>
        <p:nvSpPr>
          <p:cNvPr id="15" name="TextovéPole 8"/>
          <p:cNvSpPr txBox="1"/>
          <p:nvPr/>
        </p:nvSpPr>
        <p:spPr>
          <a:xfrm>
            <a:off x="4860032" y="5301208"/>
            <a:ext cx="432048" cy="369332"/>
          </a:xfrm>
          <a:prstGeom prst="rect">
            <a:avLst/>
          </a:prstGeom>
          <a:solidFill>
            <a:srgbClr val="FF3505"/>
          </a:solidFill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 smtClean="0"/>
              <a:t>15</a:t>
            </a:r>
            <a:endParaRPr lang="cs-CZ" sz="1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239</TotalTime>
  <Words>417</Words>
  <Application>Microsoft Office PowerPoint</Application>
  <PresentationFormat>Předvádění na obrazovce (4:3)</PresentationFormat>
  <Paragraphs>94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sady Office</vt:lpstr>
      <vt:lpstr>Vyhodnocení variantního řešení obvodových plášťů budov s nízkou spotřebou energie </vt:lpstr>
      <vt:lpstr>Obsah</vt:lpstr>
      <vt:lpstr>Motivace a důvody k řešení daného tématu</vt:lpstr>
      <vt:lpstr>Cíl práce</vt:lpstr>
      <vt:lpstr>Výzkumné otázky</vt:lpstr>
      <vt:lpstr>Použité metody</vt:lpstr>
      <vt:lpstr>Dosažené výsledky</vt:lpstr>
      <vt:lpstr>Dosažené výsledky</vt:lpstr>
      <vt:lpstr>Dosažené výsledky</vt:lpstr>
      <vt:lpstr>Dosažené výsledky</vt:lpstr>
      <vt:lpstr>Dosažené výsledky</vt:lpstr>
      <vt:lpstr>Závěrečné shrnutí</vt:lpstr>
      <vt:lpstr>Odpovědi na otázky vedoucího a oponenta</vt:lpstr>
      <vt:lpstr>Snímek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admin</dc:creator>
  <cp:lastModifiedBy>admin</cp:lastModifiedBy>
  <cp:revision>38</cp:revision>
  <dcterms:created xsi:type="dcterms:W3CDTF">2018-06-12T16:21:14Z</dcterms:created>
  <dcterms:modified xsi:type="dcterms:W3CDTF">2018-06-12T20:21:09Z</dcterms:modified>
</cp:coreProperties>
</file>