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63" r:id="rId6"/>
    <p:sldId id="266" r:id="rId7"/>
    <p:sldId id="264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80" r:id="rId20"/>
    <p:sldId id="281" r:id="rId21"/>
    <p:sldId id="282" r:id="rId22"/>
    <p:sldId id="283" r:id="rId23"/>
    <p:sldId id="279" r:id="rId24"/>
    <p:sldId id="284" r:id="rId25"/>
    <p:sldId id="261" r:id="rId26"/>
    <p:sldId id="278" r:id="rId27"/>
    <p:sldId id="285" r:id="rId2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9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5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69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EE65-D922-4FFA-A5C7-C8E90119FE7B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5F85-451E-4DA9-9C92-13C570B2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183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EE65-D922-4FFA-A5C7-C8E90119FE7B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5F85-451E-4DA9-9C92-13C570B2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1555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EE65-D922-4FFA-A5C7-C8E90119FE7B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5F85-451E-4DA9-9C92-13C570B2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9330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EE65-D922-4FFA-A5C7-C8E90119FE7B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5F85-451E-4DA9-9C92-13C570B2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4656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EE65-D922-4FFA-A5C7-C8E90119FE7B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5F85-451E-4DA9-9C92-13C570B2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3186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EE65-D922-4FFA-A5C7-C8E90119FE7B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5F85-451E-4DA9-9C92-13C570B2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3938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EE65-D922-4FFA-A5C7-C8E90119FE7B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5F85-451E-4DA9-9C92-13C570B2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181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EE65-D922-4FFA-A5C7-C8E90119FE7B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5F85-451E-4DA9-9C92-13C570B2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7877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EE65-D922-4FFA-A5C7-C8E90119FE7B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5F85-451E-4DA9-9C92-13C570B2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961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EE65-D922-4FFA-A5C7-C8E90119FE7B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5F85-451E-4DA9-9C92-13C570B2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054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0EE65-D922-4FFA-A5C7-C8E90119FE7B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05F85-451E-4DA9-9C92-13C570B2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423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0EE65-D922-4FFA-A5C7-C8E90119FE7B}" type="datetimeFigureOut">
              <a:rPr lang="cs-CZ" smtClean="0"/>
              <a:t>12.06.2018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005F85-451E-4DA9-9C92-13C570B2339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370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nahlizenidokn.cuzk.cz/" TargetMode="External"/><Relationship Id="rId3" Type="http://schemas.openxmlformats.org/officeDocument/2006/relationships/hyperlink" Target="http://www.dsinteriors.in/modular-home-furniture-manufacturers-in-mumbai.html" TargetMode="External"/><Relationship Id="rId7" Type="http://schemas.openxmlformats.org/officeDocument/2006/relationships/hyperlink" Target="https://www.google.cz/maps/place/&#268;esk&#233;+Bud&#283;jovice/" TargetMode="External"/><Relationship Id="rId12" Type="http://schemas.openxmlformats.org/officeDocument/2006/relationships/hyperlink" Target="http://www.macom-trade.cz/hlinikova-okna.php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interiordecodir.com/stunning-modern-interior-living-room-4325.html" TargetMode="External"/><Relationship Id="rId11" Type="http://schemas.openxmlformats.org/officeDocument/2006/relationships/hyperlink" Target="https://styrotrade.cz/de/produkty/fasady/izolace-pro-kontaktni-zateplovaci-systemy-etics" TargetMode="External"/><Relationship Id="rId5" Type="http://schemas.openxmlformats.org/officeDocument/2006/relationships/hyperlink" Target="https://www.frasercoastchronicle.com.au/news/everything-for-the-home/2743756/" TargetMode="External"/><Relationship Id="rId10" Type="http://schemas.openxmlformats.org/officeDocument/2006/relationships/hyperlink" Target="https://www.dek.cz/technicka-podpora/podlahy-na-terenu" TargetMode="External"/><Relationship Id="rId4" Type="http://schemas.openxmlformats.org/officeDocument/2006/relationships/hyperlink" Target="http://www.smallofficeideas.com/desk-placement-in-the-small-or-home-office/" TargetMode="External"/><Relationship Id="rId9" Type="http://schemas.openxmlformats.org/officeDocument/2006/relationships/hyperlink" Target="http://www.c-budejovice.cz/uzemni-plan-mesta-ceske-budejovice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556953" y="1676400"/>
            <a:ext cx="11039302" cy="4385733"/>
          </a:xfrm>
        </p:spPr>
        <p:txBody>
          <a:bodyPr>
            <a:normAutofit fontScale="77500" lnSpcReduction="20000"/>
          </a:bodyPr>
          <a:lstStyle/>
          <a:p>
            <a:r>
              <a:rPr lang="cs-CZ" sz="3200" dirty="0" smtClean="0"/>
              <a:t>PREZENTACE K OBHAJOBĚ BAKALÁŘSKÉ PRÁCE NA TÉMA:</a:t>
            </a:r>
            <a:endParaRPr lang="cs-CZ" sz="3200" dirty="0"/>
          </a:p>
          <a:p>
            <a:endParaRPr lang="cs-CZ" sz="4400" dirty="0" smtClean="0"/>
          </a:p>
          <a:p>
            <a:r>
              <a:rPr lang="cs-CZ" sz="5200" dirty="0"/>
              <a:t>VÍCEÚČELOVÝ VÝROBNÍ OBJEKT</a:t>
            </a:r>
          </a:p>
          <a:p>
            <a:r>
              <a:rPr lang="pl-PL" sz="5200" dirty="0"/>
              <a:t>A PŘIPOJENÍ NA TECHNICKOU </a:t>
            </a:r>
            <a:r>
              <a:rPr lang="pl-PL" sz="5200" dirty="0" smtClean="0"/>
              <a:t>INFRASTRUKTURU</a:t>
            </a:r>
          </a:p>
          <a:p>
            <a:endParaRPr lang="cs-CZ" sz="4000" dirty="0" smtClean="0"/>
          </a:p>
          <a:p>
            <a:endParaRPr lang="cs-CZ" sz="4000" dirty="0"/>
          </a:p>
          <a:p>
            <a:endParaRPr lang="cs-CZ" sz="4000" dirty="0"/>
          </a:p>
          <a:p>
            <a:r>
              <a:rPr lang="cs-CZ" dirty="0" smtClean="0"/>
              <a:t> VYPRACOVAL: VÁCLAV PILÍK, 16026</a:t>
            </a:r>
          </a:p>
          <a:p>
            <a:r>
              <a:rPr lang="cs-CZ" dirty="0" smtClean="0"/>
              <a:t>VEDOUCÍ PRÁCE: ING. JIŘÍ ŠÁL, 6592</a:t>
            </a:r>
          </a:p>
          <a:p>
            <a:r>
              <a:rPr lang="cs-CZ" dirty="0" smtClean="0"/>
              <a:t>ČERVEN 2018</a:t>
            </a:r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  <p:pic>
        <p:nvPicPr>
          <p:cNvPr id="6" name="Picture 2" descr="Výsledek obrázku pro VŠTE LOGO 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0555"/>
            <a:ext cx="712638" cy="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279400" y="986830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79400" y="6443663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797800" y="6443663"/>
            <a:ext cx="408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VÁCLAV PILÍK, 16026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57306" y="63500"/>
            <a:ext cx="976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VYSOKÁ ŠKOLA TECHNICKÁ A EKONOMICKÁ V ČESKÝCH BUDĚJOVICÍCH</a:t>
            </a: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LETNÍ SEMESTR 2018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BAK_BAKALÁŘSKÁ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90500" y="6443663"/>
            <a:ext cx="734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PREZENTACE BAKALÁŘSKÉ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78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Skupina 5"/>
          <p:cNvGrpSpPr/>
          <p:nvPr/>
        </p:nvGrpSpPr>
        <p:grpSpPr>
          <a:xfrm>
            <a:off x="114325" y="87896"/>
            <a:ext cx="5039393" cy="765004"/>
            <a:chOff x="114325" y="87896"/>
            <a:chExt cx="5039393" cy="765004"/>
          </a:xfrm>
        </p:grpSpPr>
        <p:sp>
          <p:nvSpPr>
            <p:cNvPr id="7" name="Obdélník 6"/>
            <p:cNvSpPr/>
            <p:nvPr/>
          </p:nvSpPr>
          <p:spPr>
            <a:xfrm>
              <a:off x="114325" y="87896"/>
              <a:ext cx="50393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/>
                <a:t>APLIKACE PRÁCE </a:t>
              </a:r>
              <a:r>
                <a:rPr lang="cs-CZ" sz="1600" dirty="0"/>
                <a:t>– KONSTRUKČNÍ A MATERIÁLOVÉ ŘEŠENÍ</a:t>
              </a:r>
              <a:endParaRPr lang="cs-CZ" sz="1600" b="1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4325" y="514346"/>
              <a:ext cx="17992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/>
                <a:t>KONSTRUKCE HALY</a:t>
              </a:r>
              <a:endParaRPr lang="cs-CZ" sz="1600" b="1" dirty="0"/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2389413" y="683623"/>
            <a:ext cx="9624391" cy="6053280"/>
            <a:chOff x="2389413" y="683623"/>
            <a:chExt cx="9624391" cy="6053280"/>
          </a:xfrm>
        </p:grpSpPr>
        <p:pic>
          <p:nvPicPr>
            <p:cNvPr id="9" name="Obrázek 8"/>
            <p:cNvPicPr>
              <a:picLocks noChangeAspect="1"/>
            </p:cNvPicPr>
            <p:nvPr/>
          </p:nvPicPr>
          <p:blipFill rotWithShape="1">
            <a:blip r:embed="rId3"/>
            <a:srcRect l="10636" t="34444" r="14365" b="36349"/>
            <a:stretch/>
          </p:blipFill>
          <p:spPr>
            <a:xfrm>
              <a:off x="2389413" y="683623"/>
              <a:ext cx="9624391" cy="2108200"/>
            </a:xfrm>
            <a:prstGeom prst="rect">
              <a:avLst/>
            </a:prstGeom>
          </p:spPr>
        </p:pic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4"/>
            <a:srcRect l="40278" t="39736" r="20278" b="16914"/>
            <a:stretch/>
          </p:blipFill>
          <p:spPr>
            <a:xfrm>
              <a:off x="2389413" y="3785513"/>
              <a:ext cx="4774097" cy="2951390"/>
            </a:xfrm>
            <a:prstGeom prst="rect">
              <a:avLst/>
            </a:prstGeom>
          </p:spPr>
        </p:pic>
        <p:pic>
          <p:nvPicPr>
            <p:cNvPr id="11" name="Obrázek 10"/>
            <p:cNvPicPr>
              <a:picLocks noChangeAspect="1"/>
            </p:cNvPicPr>
            <p:nvPr/>
          </p:nvPicPr>
          <p:blipFill rotWithShape="1">
            <a:blip r:embed="rId5"/>
            <a:srcRect l="12936" t="17514" r="39206" b="24638"/>
            <a:stretch/>
          </p:blipFill>
          <p:spPr>
            <a:xfrm>
              <a:off x="7673103" y="3785514"/>
              <a:ext cx="4340701" cy="2951389"/>
            </a:xfrm>
            <a:prstGeom prst="rect">
              <a:avLst/>
            </a:prstGeom>
          </p:spPr>
        </p:pic>
        <p:sp>
          <p:nvSpPr>
            <p:cNvPr id="12" name="Obdélník 11"/>
            <p:cNvSpPr/>
            <p:nvPr/>
          </p:nvSpPr>
          <p:spPr>
            <a:xfrm>
              <a:off x="7673102" y="2980891"/>
              <a:ext cx="4340701" cy="6155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cs-CZ" sz="1000" dirty="0"/>
                <a:t>z</a:t>
              </a:r>
              <a:r>
                <a:rPr lang="cs-CZ" sz="1000" dirty="0" smtClean="0"/>
                <a:t>droj: vlastní</a:t>
              </a:r>
            </a:p>
            <a:p>
              <a:pPr algn="r"/>
              <a:r>
                <a:rPr lang="cs-CZ" sz="1200" dirty="0" smtClean="0">
                  <a:solidFill>
                    <a:srgbClr val="FF0000"/>
                  </a:solidFill>
                </a:rPr>
                <a:t>ČERVENĚ: TUHÝ KONSTRUKČNÍ OCELOVÝ RÁM – PODÉLNÝ SYSTÉM</a:t>
              </a:r>
            </a:p>
            <a:p>
              <a:pPr algn="r"/>
              <a:r>
                <a:rPr lang="cs-CZ" sz="1200" dirty="0" smtClean="0">
                  <a:solidFill>
                    <a:srgbClr val="0070C0"/>
                  </a:solidFill>
                </a:rPr>
                <a:t>MODŘE: PŘÍČNÉ ZAVĚTROVÁNÍ OCELOVÁ ZTUŽIDLA</a:t>
              </a:r>
              <a:endParaRPr lang="cs-CZ" sz="1200" dirty="0">
                <a:solidFill>
                  <a:srgbClr val="0070C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50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114325" y="87896"/>
            <a:ext cx="5039393" cy="765004"/>
            <a:chOff x="114325" y="87896"/>
            <a:chExt cx="5039393" cy="765004"/>
          </a:xfrm>
        </p:grpSpPr>
        <p:sp>
          <p:nvSpPr>
            <p:cNvPr id="6" name="Obdélník 5"/>
            <p:cNvSpPr/>
            <p:nvPr/>
          </p:nvSpPr>
          <p:spPr>
            <a:xfrm>
              <a:off x="114325" y="87896"/>
              <a:ext cx="50393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/>
                <a:t>APLIKACE PRÁCE </a:t>
              </a:r>
              <a:r>
                <a:rPr lang="cs-CZ" sz="1600" dirty="0"/>
                <a:t>– KONSTRUKČNÍ A MATERIÁLOVÉ ŘEŠENÍ</a:t>
              </a:r>
              <a:endParaRPr lang="cs-CZ" sz="1600" b="1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4325" y="514346"/>
              <a:ext cx="1179362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/>
                <a:t>PLÁŠŤ HALY</a:t>
              </a:r>
              <a:endParaRPr lang="cs-CZ" sz="1600" b="1" dirty="0"/>
            </a:p>
          </p:txBody>
        </p:sp>
      </p:grpSp>
      <p:sp>
        <p:nvSpPr>
          <p:cNvPr id="8" name="Obdélníkový bublinový popisek 7"/>
          <p:cNvSpPr/>
          <p:nvPr/>
        </p:nvSpPr>
        <p:spPr>
          <a:xfrm>
            <a:off x="6815138" y="2524124"/>
            <a:ext cx="2786062" cy="609601"/>
          </a:xfrm>
          <a:prstGeom prst="wedgeRectCallout">
            <a:avLst>
              <a:gd name="adj1" fmla="val -17252"/>
              <a:gd name="adj2" fmla="val -1063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ROZNÁŠECÍ OCELOVÉ PROFILY + TRAPÉZOVÝ PLECH</a:t>
            </a:r>
            <a:endParaRPr lang="cs-CZ" sz="1600" dirty="0"/>
          </a:p>
        </p:txBody>
      </p:sp>
      <p:sp>
        <p:nvSpPr>
          <p:cNvPr id="9" name="Obdélníkový bublinový popisek 8"/>
          <p:cNvSpPr/>
          <p:nvPr/>
        </p:nvSpPr>
        <p:spPr>
          <a:xfrm>
            <a:off x="7234238" y="1181099"/>
            <a:ext cx="1766887" cy="428625"/>
          </a:xfrm>
          <a:prstGeom prst="wedgeRectCallout">
            <a:avLst>
              <a:gd name="adj1" fmla="val -20329"/>
              <a:gd name="adj2" fmla="val 1047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LINIOVÝ SVĚTLÍK</a:t>
            </a:r>
            <a:endParaRPr lang="cs-CZ" sz="1600" dirty="0"/>
          </a:p>
        </p:txBody>
      </p:sp>
      <p:grpSp>
        <p:nvGrpSpPr>
          <p:cNvPr id="12" name="Skupina 11"/>
          <p:cNvGrpSpPr/>
          <p:nvPr/>
        </p:nvGrpSpPr>
        <p:grpSpPr>
          <a:xfrm>
            <a:off x="5936725" y="87896"/>
            <a:ext cx="6128799" cy="6412691"/>
            <a:chOff x="-1904461" y="612368"/>
            <a:chExt cx="6128799" cy="6412691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3"/>
            <a:srcRect l="24682" t="6133" r="26033" b="7235"/>
            <a:stretch/>
          </p:blipFill>
          <p:spPr>
            <a:xfrm>
              <a:off x="-1904461" y="612368"/>
              <a:ext cx="6128799" cy="6059714"/>
            </a:xfrm>
            <a:prstGeom prst="rect">
              <a:avLst/>
            </a:prstGeom>
          </p:spPr>
        </p:pic>
        <p:sp>
          <p:nvSpPr>
            <p:cNvPr id="11" name="Obdélník 10"/>
            <p:cNvSpPr/>
            <p:nvPr/>
          </p:nvSpPr>
          <p:spPr>
            <a:xfrm>
              <a:off x="830460" y="6778838"/>
              <a:ext cx="3393878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000" dirty="0" smtClean="0"/>
                <a:t>zdroj: https</a:t>
              </a:r>
              <a:r>
                <a:rPr lang="cs-CZ" sz="1000" dirty="0"/>
                <a:t>://www.dek.cz/technicka-podpora/ploche-strechy</a:t>
              </a:r>
            </a:p>
          </p:txBody>
        </p:sp>
      </p:grpSp>
      <p:sp>
        <p:nvSpPr>
          <p:cNvPr id="13" name="Obdélníkový bublinový popisek 12"/>
          <p:cNvSpPr/>
          <p:nvPr/>
        </p:nvSpPr>
        <p:spPr>
          <a:xfrm>
            <a:off x="5361469" y="2220344"/>
            <a:ext cx="2127902" cy="607560"/>
          </a:xfrm>
          <a:prstGeom prst="wedgeRectCallout">
            <a:avLst>
              <a:gd name="adj1" fmla="val -66331"/>
              <a:gd name="adj2" fmla="val -544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SÁDROKARTONOVÉ DĚLÍCÍ PŘÍČKY</a:t>
            </a:r>
            <a:endParaRPr lang="cs-CZ" sz="1600" dirty="0"/>
          </a:p>
        </p:txBody>
      </p:sp>
      <p:sp>
        <p:nvSpPr>
          <p:cNvPr id="14" name="Obdélníkový bublinový popisek 13"/>
          <p:cNvSpPr/>
          <p:nvPr/>
        </p:nvSpPr>
        <p:spPr>
          <a:xfrm>
            <a:off x="10028592" y="2524124"/>
            <a:ext cx="1736016" cy="436567"/>
          </a:xfrm>
          <a:prstGeom prst="wedgeRectCallout">
            <a:avLst>
              <a:gd name="adj1" fmla="val -66331"/>
              <a:gd name="adj2" fmla="val -544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OBVODOVÝ PLÁŠŤ</a:t>
            </a:r>
            <a:endParaRPr lang="cs-CZ" sz="1600" dirty="0"/>
          </a:p>
        </p:txBody>
      </p:sp>
      <p:grpSp>
        <p:nvGrpSpPr>
          <p:cNvPr id="18" name="Skupina 17"/>
          <p:cNvGrpSpPr/>
          <p:nvPr/>
        </p:nvGrpSpPr>
        <p:grpSpPr>
          <a:xfrm>
            <a:off x="6519704" y="87896"/>
            <a:ext cx="5545820" cy="6146730"/>
            <a:chOff x="6519704" y="87896"/>
            <a:chExt cx="5545820" cy="6146730"/>
          </a:xfrm>
        </p:grpSpPr>
        <p:pic>
          <p:nvPicPr>
            <p:cNvPr id="15" name="Obrázek 14"/>
            <p:cNvPicPr>
              <a:picLocks noChangeAspect="1"/>
            </p:cNvPicPr>
            <p:nvPr/>
          </p:nvPicPr>
          <p:blipFill rotWithShape="1">
            <a:blip r:embed="rId4"/>
            <a:srcRect l="34127" t="16102" r="18651" b="9259"/>
            <a:stretch/>
          </p:blipFill>
          <p:spPr>
            <a:xfrm>
              <a:off x="6519704" y="87896"/>
              <a:ext cx="5545820" cy="4930654"/>
            </a:xfrm>
            <a:prstGeom prst="rect">
              <a:avLst/>
            </a:prstGeom>
          </p:spPr>
        </p:pic>
        <p:sp>
          <p:nvSpPr>
            <p:cNvPr id="16" name="Obdélník 15"/>
            <p:cNvSpPr/>
            <p:nvPr/>
          </p:nvSpPr>
          <p:spPr>
            <a:xfrm>
              <a:off x="7377410" y="5106446"/>
              <a:ext cx="4688114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cs-CZ" sz="1000" dirty="0" smtClean="0"/>
                <a:t>zdroj: https</a:t>
              </a:r>
              <a:r>
                <a:rPr lang="cs-CZ" sz="1000" dirty="0"/>
                <a:t>://www.halovesystemy.cz/sendvicove-izolacni-pur-panely-pur-panel-stena</a:t>
              </a:r>
            </a:p>
          </p:txBody>
        </p:sp>
        <p:sp>
          <p:nvSpPr>
            <p:cNvPr id="17" name="Obdélník 16"/>
            <p:cNvSpPr/>
            <p:nvPr/>
          </p:nvSpPr>
          <p:spPr>
            <a:xfrm>
              <a:off x="6519704" y="5480573"/>
              <a:ext cx="5545820" cy="7540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cs-CZ" sz="1600" dirty="0" smtClean="0"/>
                <a:t>PANEL TLOUŠŤKY: </a:t>
              </a:r>
              <a:r>
                <a:rPr lang="cs-CZ" sz="1600" b="1" dirty="0" smtClean="0"/>
                <a:t>150 mm</a:t>
              </a:r>
            </a:p>
            <a:p>
              <a:r>
                <a:rPr lang="cs-CZ" sz="1600" dirty="0" smtClean="0"/>
                <a:t>SOUČINITEL </a:t>
              </a:r>
              <a:r>
                <a:rPr lang="cs-CZ" sz="1600" dirty="0"/>
                <a:t>PROSTUPU TEPLA </a:t>
              </a:r>
              <a:r>
                <a:rPr lang="cs-CZ" sz="1600" b="1" dirty="0" smtClean="0"/>
                <a:t>U = 0.241 W/M2k</a:t>
              </a:r>
            </a:p>
            <a:p>
              <a:r>
                <a:rPr lang="cs-CZ" sz="1000" dirty="0" smtClean="0"/>
                <a:t>zdroj: Svoboda Software TEPLO 2017 EDU, korekce k: konstrukce s běžnými tepelnými mosty</a:t>
              </a:r>
              <a:endParaRPr lang="cs-CZ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4366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Skupina 5"/>
          <p:cNvGrpSpPr/>
          <p:nvPr/>
        </p:nvGrpSpPr>
        <p:grpSpPr>
          <a:xfrm>
            <a:off x="114325" y="87896"/>
            <a:ext cx="5039393" cy="765004"/>
            <a:chOff x="114325" y="87896"/>
            <a:chExt cx="5039393" cy="765004"/>
          </a:xfrm>
        </p:grpSpPr>
        <p:sp>
          <p:nvSpPr>
            <p:cNvPr id="7" name="Obdélník 6"/>
            <p:cNvSpPr/>
            <p:nvPr/>
          </p:nvSpPr>
          <p:spPr>
            <a:xfrm>
              <a:off x="114325" y="87896"/>
              <a:ext cx="50393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/>
                <a:t>APLIKACE PRÁCE </a:t>
              </a:r>
              <a:r>
                <a:rPr lang="cs-CZ" sz="1600" dirty="0"/>
                <a:t>– KONSTRUKČNÍ A MATERIÁLOVÉ ŘEŠENÍ</a:t>
              </a:r>
              <a:endParaRPr lang="cs-CZ" sz="1600" b="1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4325" y="514346"/>
              <a:ext cx="150496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/>
                <a:t>HRUBÁ STAVBA</a:t>
              </a:r>
              <a:endParaRPr lang="cs-CZ" sz="1600" b="1" dirty="0"/>
            </a:p>
          </p:txBody>
        </p:sp>
      </p:grpSp>
      <p:sp>
        <p:nvSpPr>
          <p:cNvPr id="9" name="Obdélníkový bublinový popisek 8"/>
          <p:cNvSpPr/>
          <p:nvPr/>
        </p:nvSpPr>
        <p:spPr>
          <a:xfrm>
            <a:off x="7580794" y="4820669"/>
            <a:ext cx="2127902" cy="607560"/>
          </a:xfrm>
          <a:prstGeom prst="wedgeRectCallout">
            <a:avLst>
              <a:gd name="adj1" fmla="val -66331"/>
              <a:gd name="adj2" fmla="val -544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OBVODOVÉ ZDIVO</a:t>
            </a:r>
          </a:p>
          <a:p>
            <a:pPr algn="ctr"/>
            <a:r>
              <a:rPr lang="cs-CZ" sz="1600" dirty="0" smtClean="0"/>
              <a:t>HELUZ STI 44 (440)</a:t>
            </a:r>
            <a:endParaRPr lang="cs-CZ" sz="1600" dirty="0"/>
          </a:p>
        </p:txBody>
      </p:sp>
      <p:pic>
        <p:nvPicPr>
          <p:cNvPr id="1026" name="Picture 2" descr="VÃ½sledek obrÃ¡zku pro HELUZ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5" y="4589462"/>
            <a:ext cx="284797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ový bublinový popisek 10"/>
          <p:cNvSpPr/>
          <p:nvPr/>
        </p:nvSpPr>
        <p:spPr>
          <a:xfrm>
            <a:off x="5452892" y="2982344"/>
            <a:ext cx="2127902" cy="607560"/>
          </a:xfrm>
          <a:prstGeom prst="wedgeRectCallout">
            <a:avLst>
              <a:gd name="adj1" fmla="val -66331"/>
              <a:gd name="adj2" fmla="val -5443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VNITŘNÍ NOSNÉ ZDIVO</a:t>
            </a:r>
          </a:p>
          <a:p>
            <a:pPr algn="ctr"/>
            <a:r>
              <a:rPr lang="cs-CZ" sz="1600" dirty="0" smtClean="0"/>
              <a:t>HELUZ P15 30 (300)</a:t>
            </a:r>
            <a:endParaRPr lang="cs-CZ" sz="1600" dirty="0"/>
          </a:p>
        </p:txBody>
      </p:sp>
      <p:sp>
        <p:nvSpPr>
          <p:cNvPr id="12" name="Obdélníkový bublinový popisek 11"/>
          <p:cNvSpPr/>
          <p:nvPr/>
        </p:nvSpPr>
        <p:spPr>
          <a:xfrm>
            <a:off x="5961119" y="2374784"/>
            <a:ext cx="2127902" cy="607560"/>
          </a:xfrm>
          <a:prstGeom prst="wedgeRectCallout">
            <a:avLst>
              <a:gd name="adj1" fmla="val 76013"/>
              <a:gd name="adj2" fmla="val 333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DĚLÍCÍ ZDIVO </a:t>
            </a:r>
          </a:p>
          <a:p>
            <a:pPr algn="ctr"/>
            <a:r>
              <a:rPr lang="cs-CZ" sz="1600" dirty="0" smtClean="0"/>
              <a:t>HELUZ AKU 36,5 (365)</a:t>
            </a:r>
            <a:endParaRPr lang="cs-CZ" sz="1600" dirty="0"/>
          </a:p>
        </p:txBody>
      </p:sp>
      <p:sp>
        <p:nvSpPr>
          <p:cNvPr id="13" name="Obdélníkový bublinový popisek 12"/>
          <p:cNvSpPr/>
          <p:nvPr/>
        </p:nvSpPr>
        <p:spPr>
          <a:xfrm>
            <a:off x="7904219" y="3286124"/>
            <a:ext cx="2127902" cy="607560"/>
          </a:xfrm>
          <a:prstGeom prst="wedgeRectCallout">
            <a:avLst>
              <a:gd name="adj1" fmla="val -85579"/>
              <a:gd name="adj2" fmla="val 7098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PŘÍČKY 1.NP</a:t>
            </a:r>
          </a:p>
          <a:p>
            <a:pPr algn="ctr"/>
            <a:r>
              <a:rPr lang="cs-CZ" sz="1600" dirty="0" smtClean="0"/>
              <a:t>HELUZ 14; 11,5</a:t>
            </a:r>
            <a:endParaRPr lang="cs-CZ" sz="1600" dirty="0"/>
          </a:p>
        </p:txBody>
      </p:sp>
      <p:sp>
        <p:nvSpPr>
          <p:cNvPr id="14" name="Obdélníkový bublinový popisek 13"/>
          <p:cNvSpPr/>
          <p:nvPr/>
        </p:nvSpPr>
        <p:spPr>
          <a:xfrm>
            <a:off x="6228371" y="2540323"/>
            <a:ext cx="2127902" cy="607560"/>
          </a:xfrm>
          <a:prstGeom prst="wedgeRectCallout">
            <a:avLst>
              <a:gd name="adj1" fmla="val -50217"/>
              <a:gd name="adj2" fmla="val 1611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PŘÍČKY 2.NP</a:t>
            </a:r>
          </a:p>
          <a:p>
            <a:pPr algn="ctr"/>
            <a:r>
              <a:rPr lang="cs-CZ" sz="1600" dirty="0" smtClean="0"/>
              <a:t>SDK MONTOVANÉ</a:t>
            </a:r>
            <a:endParaRPr lang="cs-CZ" sz="1600" dirty="0"/>
          </a:p>
        </p:txBody>
      </p:sp>
      <p:sp>
        <p:nvSpPr>
          <p:cNvPr id="15" name="Obdélníkový bublinový popisek 14"/>
          <p:cNvSpPr/>
          <p:nvPr/>
        </p:nvSpPr>
        <p:spPr>
          <a:xfrm>
            <a:off x="6840267" y="2830454"/>
            <a:ext cx="2683627" cy="607560"/>
          </a:xfrm>
          <a:prstGeom prst="wedgeRectCallout">
            <a:avLst>
              <a:gd name="adj1" fmla="val -17092"/>
              <a:gd name="adj2" fmla="val 91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SCHODIŠTĚ PREFABRIKOVANÉ GOLDBECK</a:t>
            </a:r>
            <a:endParaRPr lang="cs-CZ" sz="1600" dirty="0"/>
          </a:p>
        </p:txBody>
      </p:sp>
      <p:pic>
        <p:nvPicPr>
          <p:cNvPr id="1028" name="Picture 4" descr="VÃ½sledek obrÃ¡zku pro goldbeck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5" y="4960939"/>
            <a:ext cx="3737839" cy="17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bdélníkový bublinový popisek 16"/>
          <p:cNvSpPr/>
          <p:nvPr/>
        </p:nvSpPr>
        <p:spPr>
          <a:xfrm>
            <a:off x="5498453" y="2906399"/>
            <a:ext cx="2845447" cy="607560"/>
          </a:xfrm>
          <a:prstGeom prst="wedgeRectCallout">
            <a:avLst>
              <a:gd name="adj1" fmla="val -17092"/>
              <a:gd name="adj2" fmla="val 91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STROPY 1.NP PREFABRIKOVANÉ PANELY GOLDBECK SPG 320</a:t>
            </a:r>
            <a:endParaRPr lang="cs-CZ" sz="1600" dirty="0"/>
          </a:p>
        </p:txBody>
      </p:sp>
      <p:sp>
        <p:nvSpPr>
          <p:cNvPr id="18" name="Obdélníkový bublinový popisek 17"/>
          <p:cNvSpPr/>
          <p:nvPr/>
        </p:nvSpPr>
        <p:spPr>
          <a:xfrm>
            <a:off x="4538395" y="1447799"/>
            <a:ext cx="2845447" cy="607560"/>
          </a:xfrm>
          <a:prstGeom prst="wedgeRectCallout">
            <a:avLst>
              <a:gd name="adj1" fmla="val -17092"/>
              <a:gd name="adj2" fmla="val 913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STROPY 2.NP PREFABRIKOVANÉ PANELY GOLDBECK SPG 250</a:t>
            </a:r>
            <a:endParaRPr lang="cs-CZ" sz="1600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114325" y="990428"/>
            <a:ext cx="11965438" cy="3748641"/>
            <a:chOff x="114325" y="990428"/>
            <a:chExt cx="11965438" cy="3748641"/>
          </a:xfrm>
        </p:grpSpPr>
        <p:pic>
          <p:nvPicPr>
            <p:cNvPr id="10" name="Obrázek 9"/>
            <p:cNvPicPr>
              <a:picLocks noChangeAspect="1"/>
            </p:cNvPicPr>
            <p:nvPr/>
          </p:nvPicPr>
          <p:blipFill rotWithShape="1">
            <a:blip r:embed="rId5"/>
            <a:srcRect l="7604" t="29815" r="18125" b="38148"/>
            <a:stretch/>
          </p:blipFill>
          <p:spPr>
            <a:xfrm>
              <a:off x="114325" y="990428"/>
              <a:ext cx="11965438" cy="2903255"/>
            </a:xfrm>
            <a:prstGeom prst="rect">
              <a:avLst/>
            </a:prstGeom>
          </p:spPr>
        </p:pic>
        <p:sp>
          <p:nvSpPr>
            <p:cNvPr id="16" name="Obdélník 15"/>
            <p:cNvSpPr/>
            <p:nvPr/>
          </p:nvSpPr>
          <p:spPr>
            <a:xfrm>
              <a:off x="7724775" y="3969628"/>
              <a:ext cx="4354988" cy="76944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cs-CZ" sz="1200" dirty="0" smtClean="0"/>
                <a:t>zdroj: vlastní</a:t>
              </a:r>
            </a:p>
            <a:p>
              <a:pPr algn="r"/>
              <a:r>
                <a:rPr lang="cs-CZ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ŠEDÉ: ZDĚNÝ PŘÍČNÝ KONSTRUKČNÍ SYSTÉM</a:t>
              </a:r>
            </a:p>
            <a:p>
              <a:pPr algn="r"/>
              <a:r>
                <a:rPr lang="cs-CZ" sz="16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ŠIPKY: SMĚR ULOŽENÍ STROPNÍCH PANELŮ</a:t>
              </a:r>
              <a:endParaRPr lang="cs-CZ" sz="16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903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114325" y="87896"/>
            <a:ext cx="5039393" cy="765004"/>
            <a:chOff x="114325" y="87896"/>
            <a:chExt cx="5039393" cy="765004"/>
          </a:xfrm>
        </p:grpSpPr>
        <p:sp>
          <p:nvSpPr>
            <p:cNvPr id="6" name="Obdélník 5"/>
            <p:cNvSpPr/>
            <p:nvPr/>
          </p:nvSpPr>
          <p:spPr>
            <a:xfrm>
              <a:off x="114325" y="87896"/>
              <a:ext cx="50393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/>
                <a:t>APLIKACE PRÁCE </a:t>
              </a:r>
              <a:r>
                <a:rPr lang="cs-CZ" sz="1600" dirty="0"/>
                <a:t>– KONSTRUKČNÍ A MATERIÁLOVÉ ŘEŠENÍ</a:t>
              </a:r>
              <a:endParaRPr lang="cs-CZ" sz="1600" b="1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4325" y="514346"/>
              <a:ext cx="107452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/>
                <a:t>ZATEPLENÍ</a:t>
              </a:r>
              <a:endParaRPr lang="cs-CZ" sz="1600" b="1" dirty="0"/>
            </a:p>
          </p:txBody>
        </p:sp>
      </p:grpSp>
      <p:grpSp>
        <p:nvGrpSpPr>
          <p:cNvPr id="59" name="Skupina 58"/>
          <p:cNvGrpSpPr/>
          <p:nvPr/>
        </p:nvGrpSpPr>
        <p:grpSpPr>
          <a:xfrm>
            <a:off x="192351" y="4277594"/>
            <a:ext cx="11873173" cy="2405957"/>
            <a:chOff x="192351" y="4277594"/>
            <a:chExt cx="11873173" cy="2405957"/>
          </a:xfrm>
        </p:grpSpPr>
        <p:sp>
          <p:nvSpPr>
            <p:cNvPr id="55" name="Obdélník 54"/>
            <p:cNvSpPr/>
            <p:nvPr/>
          </p:nvSpPr>
          <p:spPr>
            <a:xfrm>
              <a:off x="6519704" y="6437330"/>
              <a:ext cx="554582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r"/>
              <a:r>
                <a:rPr lang="cs-CZ" sz="1000" dirty="0" smtClean="0"/>
                <a:t>zdroj</a:t>
              </a:r>
              <a:r>
                <a:rPr lang="cs-CZ" sz="1000" dirty="0"/>
                <a:t>: https://styrotrade.cz/de/produkty/fasady/izolace-pro-kontaktni-zateplovaci-systemy-etics</a:t>
              </a:r>
            </a:p>
          </p:txBody>
        </p:sp>
        <p:grpSp>
          <p:nvGrpSpPr>
            <p:cNvPr id="57" name="Skupina 56"/>
            <p:cNvGrpSpPr/>
            <p:nvPr/>
          </p:nvGrpSpPr>
          <p:grpSpPr>
            <a:xfrm>
              <a:off x="192351" y="4277594"/>
              <a:ext cx="11873173" cy="2405957"/>
              <a:chOff x="192351" y="4277594"/>
              <a:chExt cx="11873173" cy="2405957"/>
            </a:xfrm>
          </p:grpSpPr>
          <p:sp>
            <p:nvSpPr>
              <p:cNvPr id="56" name="Obdélník 55"/>
              <p:cNvSpPr/>
              <p:nvPr/>
            </p:nvSpPr>
            <p:spPr>
              <a:xfrm>
                <a:off x="6519704" y="5277996"/>
                <a:ext cx="5545820" cy="98488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cs-CZ" sz="1600" dirty="0" smtClean="0"/>
                  <a:t>SOKL: XPS GF I (80 mm)</a:t>
                </a:r>
              </a:p>
              <a:p>
                <a:r>
                  <a:rPr lang="cs-CZ" sz="1600" dirty="0" smtClean="0"/>
                  <a:t>STĚNA: STYRO EPS 100 F (120 mm)</a:t>
                </a:r>
              </a:p>
              <a:p>
                <a:r>
                  <a:rPr lang="cs-CZ" sz="1600" dirty="0" smtClean="0"/>
                  <a:t>SOUČINITEL </a:t>
                </a:r>
                <a:r>
                  <a:rPr lang="cs-CZ" sz="1600" dirty="0"/>
                  <a:t>PROSTUPU TEPLA </a:t>
                </a:r>
                <a:r>
                  <a:rPr lang="cs-CZ" sz="1600" b="1" dirty="0" smtClean="0"/>
                  <a:t>U = 0.214 W/M2k</a:t>
                </a:r>
              </a:p>
              <a:p>
                <a:r>
                  <a:rPr lang="cs-CZ" sz="1000" dirty="0" smtClean="0"/>
                  <a:t>zdroj: Svoboda Software TEPLO 2017 EDU, korekce k: konstrukce s běžnými tepelnými mosty</a:t>
                </a:r>
                <a:endParaRPr lang="cs-CZ" sz="1000" dirty="0"/>
              </a:p>
            </p:txBody>
          </p:sp>
          <p:pic>
            <p:nvPicPr>
              <p:cNvPr id="2050" name="Picture 2" descr="VÃ½sledek obrÃ¡zku pro STYRO EPS 100F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351" y="4277594"/>
                <a:ext cx="3067501" cy="24059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439363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114325" y="87896"/>
            <a:ext cx="5039393" cy="765004"/>
            <a:chOff x="114325" y="87896"/>
            <a:chExt cx="5039393" cy="765004"/>
          </a:xfrm>
        </p:grpSpPr>
        <p:sp>
          <p:nvSpPr>
            <p:cNvPr id="6" name="Obdélník 5"/>
            <p:cNvSpPr/>
            <p:nvPr/>
          </p:nvSpPr>
          <p:spPr>
            <a:xfrm>
              <a:off x="114325" y="87896"/>
              <a:ext cx="50393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/>
                <a:t>APLIKACE PRÁCE </a:t>
              </a:r>
              <a:r>
                <a:rPr lang="cs-CZ" sz="1600" dirty="0"/>
                <a:t>– KONSTRUKČNÍ A MATERIÁLOVÉ ŘEŠENÍ</a:t>
              </a:r>
              <a:endParaRPr lang="cs-CZ" sz="1600" b="1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4325" y="514346"/>
              <a:ext cx="207364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/>
                <a:t>DOKONČOVACÍ PRÁCE</a:t>
              </a:r>
              <a:endParaRPr lang="cs-CZ" sz="1600" b="1" dirty="0"/>
            </a:p>
          </p:txBody>
        </p:sp>
      </p:grpSp>
      <p:sp>
        <p:nvSpPr>
          <p:cNvPr id="8" name="Obdélníkový bublinový popisek 7"/>
          <p:cNvSpPr/>
          <p:nvPr/>
        </p:nvSpPr>
        <p:spPr>
          <a:xfrm>
            <a:off x="671219" y="3567045"/>
            <a:ext cx="1932281" cy="420755"/>
          </a:xfrm>
          <a:prstGeom prst="wedgeRectCallout">
            <a:avLst>
              <a:gd name="adj1" fmla="val 82280"/>
              <a:gd name="adj2" fmla="val -795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FASÁDNÍ OBKLAD</a:t>
            </a:r>
            <a:endParaRPr lang="cs-CZ" sz="1600" dirty="0"/>
          </a:p>
        </p:txBody>
      </p:sp>
      <p:sp>
        <p:nvSpPr>
          <p:cNvPr id="13" name="Obdélníkový bublinový popisek 12"/>
          <p:cNvSpPr/>
          <p:nvPr/>
        </p:nvSpPr>
        <p:spPr>
          <a:xfrm>
            <a:off x="1895870" y="4203700"/>
            <a:ext cx="1932281" cy="420755"/>
          </a:xfrm>
          <a:prstGeom prst="wedgeRectCallout">
            <a:avLst>
              <a:gd name="adj1" fmla="val 100026"/>
              <a:gd name="adj2" fmla="val -124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KLEMPÍŘSKÉ PRVKY</a:t>
            </a:r>
            <a:endParaRPr lang="cs-CZ" sz="1600" dirty="0"/>
          </a:p>
        </p:txBody>
      </p:sp>
      <p:pic>
        <p:nvPicPr>
          <p:cNvPr id="3074" name="Picture 2" descr="VÃ½sledek obrÃ¡zku pro imitation brick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4" b="89691" l="5926" r="944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75" y="-212727"/>
            <a:ext cx="3921125" cy="281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ový bublinový popisek 14"/>
          <p:cNvSpPr/>
          <p:nvPr/>
        </p:nvSpPr>
        <p:spPr>
          <a:xfrm>
            <a:off x="2187970" y="5002144"/>
            <a:ext cx="1932281" cy="420755"/>
          </a:xfrm>
          <a:prstGeom prst="wedgeRectCallout">
            <a:avLst>
              <a:gd name="adj1" fmla="val 100026"/>
              <a:gd name="adj2" fmla="val -12479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VÝPLNĚ OTVORŮ</a:t>
            </a:r>
            <a:endParaRPr lang="cs-CZ" sz="1600" dirty="0"/>
          </a:p>
        </p:txBody>
      </p:sp>
      <p:grpSp>
        <p:nvGrpSpPr>
          <p:cNvPr id="19" name="Skupina 18"/>
          <p:cNvGrpSpPr/>
          <p:nvPr/>
        </p:nvGrpSpPr>
        <p:grpSpPr>
          <a:xfrm>
            <a:off x="114325" y="141868"/>
            <a:ext cx="11896736" cy="5404141"/>
            <a:chOff x="114325" y="141868"/>
            <a:chExt cx="11896736" cy="5404141"/>
          </a:xfrm>
        </p:grpSpPr>
        <p:pic>
          <p:nvPicPr>
            <p:cNvPr id="3076" name="Picture 4" descr="VÃ½sledek obrÃ¡zku pro Åez hlinÃ­kovÃ½m rÃ¡me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21700" y="141868"/>
              <a:ext cx="3489361" cy="50051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Obdélník 13"/>
            <p:cNvSpPr/>
            <p:nvPr/>
          </p:nvSpPr>
          <p:spPr>
            <a:xfrm>
              <a:off x="8957020" y="5299788"/>
              <a:ext cx="305404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000" dirty="0" smtClean="0"/>
                <a:t>zdroj: http</a:t>
              </a:r>
              <a:r>
                <a:rPr lang="cs-CZ" sz="1000" dirty="0"/>
                <a:t>://www.macom-trade.cz/hlinikova-okna.php</a:t>
              </a:r>
            </a:p>
          </p:txBody>
        </p:sp>
        <p:pic>
          <p:nvPicPr>
            <p:cNvPr id="18" name="Obrázek 17"/>
            <p:cNvPicPr>
              <a:picLocks noChangeAspect="1"/>
            </p:cNvPicPr>
            <p:nvPr/>
          </p:nvPicPr>
          <p:blipFill rotWithShape="1">
            <a:blip r:embed="rId6"/>
            <a:srcRect l="9583" t="18148" r="15313" b="28889"/>
            <a:stretch/>
          </p:blipFill>
          <p:spPr>
            <a:xfrm>
              <a:off x="114325" y="1027308"/>
              <a:ext cx="8153400" cy="32342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346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72750" cy="6858000"/>
          </a:xfrm>
          <a:prstGeom prst="rect">
            <a:avLst/>
          </a:prstGeom>
        </p:spPr>
      </p:pic>
      <p:sp>
        <p:nvSpPr>
          <p:cNvPr id="5" name="Obdélníkový bublinový popisek 4"/>
          <p:cNvSpPr/>
          <p:nvPr/>
        </p:nvSpPr>
        <p:spPr>
          <a:xfrm>
            <a:off x="8188720" y="4011544"/>
            <a:ext cx="1932281" cy="420755"/>
          </a:xfrm>
          <a:prstGeom prst="wedgeRectCallout">
            <a:avLst>
              <a:gd name="adj1" fmla="val 29535"/>
              <a:gd name="adj2" fmla="val 9479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ZÁMKOVÁ DLAŽBA</a:t>
            </a:r>
            <a:endParaRPr lang="cs-CZ" sz="1600" dirty="0"/>
          </a:p>
        </p:txBody>
      </p:sp>
      <p:grpSp>
        <p:nvGrpSpPr>
          <p:cNvPr id="6" name="Skupina 5"/>
          <p:cNvGrpSpPr/>
          <p:nvPr/>
        </p:nvGrpSpPr>
        <p:grpSpPr>
          <a:xfrm>
            <a:off x="943000" y="145046"/>
            <a:ext cx="5039393" cy="765004"/>
            <a:chOff x="114325" y="87896"/>
            <a:chExt cx="5039393" cy="765004"/>
          </a:xfrm>
        </p:grpSpPr>
        <p:sp>
          <p:nvSpPr>
            <p:cNvPr id="7" name="Obdélník 6"/>
            <p:cNvSpPr/>
            <p:nvPr/>
          </p:nvSpPr>
          <p:spPr>
            <a:xfrm>
              <a:off x="114325" y="87896"/>
              <a:ext cx="50393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/>
                <a:t>APLIKACE PRÁCE </a:t>
              </a:r>
              <a:r>
                <a:rPr lang="cs-CZ" sz="1600" dirty="0"/>
                <a:t>– KONSTRUKČNÍ A MATERIÁLOVÉ ŘEŠENÍ</a:t>
              </a:r>
              <a:endParaRPr lang="cs-CZ" sz="1600" b="1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4325" y="514346"/>
              <a:ext cx="207364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/>
                <a:t>DOKONČOVACÍ PRÁCE</a:t>
              </a:r>
              <a:endParaRPr lang="cs-CZ" sz="1600" b="1" dirty="0"/>
            </a:p>
          </p:txBody>
        </p:sp>
      </p:grpSp>
      <p:sp>
        <p:nvSpPr>
          <p:cNvPr id="9" name="Obdélníkový bublinový popisek 8"/>
          <p:cNvSpPr/>
          <p:nvPr/>
        </p:nvSpPr>
        <p:spPr>
          <a:xfrm>
            <a:off x="8188720" y="2943089"/>
            <a:ext cx="1932281" cy="420755"/>
          </a:xfrm>
          <a:prstGeom prst="wedgeRectCallout">
            <a:avLst>
              <a:gd name="adj1" fmla="val -64124"/>
              <a:gd name="adj2" fmla="val -7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SERVISNÍ ŽEBŘÍK</a:t>
            </a:r>
            <a:endParaRPr lang="cs-CZ" sz="1600" dirty="0"/>
          </a:p>
        </p:txBody>
      </p:sp>
      <p:sp>
        <p:nvSpPr>
          <p:cNvPr id="10" name="Obdélníkový bublinový popisek 9"/>
          <p:cNvSpPr/>
          <p:nvPr/>
        </p:nvSpPr>
        <p:spPr>
          <a:xfrm>
            <a:off x="5022825" y="1018680"/>
            <a:ext cx="2206111" cy="490942"/>
          </a:xfrm>
          <a:prstGeom prst="wedgeRectCallout">
            <a:avLst>
              <a:gd name="adj1" fmla="val -81089"/>
              <a:gd name="adj2" fmla="val 6468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VZDUCHOTECHNICKÉ JEDNOTKY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27981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0"/>
            <a:ext cx="11134725" cy="6858000"/>
          </a:xfrm>
          <a:prstGeom prst="rect">
            <a:avLst/>
          </a:prstGeom>
        </p:spPr>
      </p:pic>
      <p:grpSp>
        <p:nvGrpSpPr>
          <p:cNvPr id="6" name="Skupina 5"/>
          <p:cNvGrpSpPr/>
          <p:nvPr/>
        </p:nvGrpSpPr>
        <p:grpSpPr>
          <a:xfrm>
            <a:off x="533425" y="106946"/>
            <a:ext cx="5039393" cy="793579"/>
            <a:chOff x="114325" y="59321"/>
            <a:chExt cx="5039393" cy="793579"/>
          </a:xfrm>
        </p:grpSpPr>
        <p:sp>
          <p:nvSpPr>
            <p:cNvPr id="7" name="Obdélník 6"/>
            <p:cNvSpPr/>
            <p:nvPr/>
          </p:nvSpPr>
          <p:spPr>
            <a:xfrm>
              <a:off x="114325" y="59321"/>
              <a:ext cx="50393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/>
                <a:t>APLIKACE PRÁCE </a:t>
              </a:r>
              <a:r>
                <a:rPr lang="cs-CZ" sz="1600" dirty="0"/>
                <a:t>– KONSTRUKČNÍ A MATERIÁLOVÉ ŘEŠENÍ</a:t>
              </a:r>
              <a:endParaRPr lang="cs-CZ" sz="1600" b="1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4325" y="514346"/>
              <a:ext cx="12813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/>
                <a:t>VIZUALIZACE</a:t>
              </a:r>
              <a:endParaRPr lang="cs-CZ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8221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80">
          <a:fgClr>
            <a:schemeClr val="accent6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0"/>
            <a:ext cx="10868024" cy="6858000"/>
          </a:xfrm>
          <a:prstGeom prst="rect">
            <a:avLst/>
          </a:prstGeom>
        </p:spPr>
      </p:pic>
      <p:grpSp>
        <p:nvGrpSpPr>
          <p:cNvPr id="6" name="Skupina 5"/>
          <p:cNvGrpSpPr/>
          <p:nvPr/>
        </p:nvGrpSpPr>
        <p:grpSpPr>
          <a:xfrm>
            <a:off x="790600" y="118643"/>
            <a:ext cx="5039393" cy="791407"/>
            <a:chOff x="114325" y="61493"/>
            <a:chExt cx="5039393" cy="791407"/>
          </a:xfrm>
        </p:grpSpPr>
        <p:sp>
          <p:nvSpPr>
            <p:cNvPr id="7" name="Obdélník 6"/>
            <p:cNvSpPr/>
            <p:nvPr/>
          </p:nvSpPr>
          <p:spPr>
            <a:xfrm>
              <a:off x="114325" y="61493"/>
              <a:ext cx="50393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/>
                <a:t>APLIKACE PRÁCE </a:t>
              </a:r>
              <a:r>
                <a:rPr lang="cs-CZ" sz="1600" dirty="0"/>
                <a:t>– KONSTRUKČNÍ A MATERIÁLOVÉ ŘEŠENÍ</a:t>
              </a:r>
              <a:endParaRPr lang="cs-CZ" sz="1600" b="1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4325" y="514346"/>
              <a:ext cx="12813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/>
                <a:t>VIZUALIZACE</a:t>
              </a:r>
              <a:endParaRPr lang="cs-CZ" sz="16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60333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17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23850" y="116471"/>
            <a:ext cx="38304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600" b="1" dirty="0"/>
              <a:t>APLIKACE PRÁCE </a:t>
            </a:r>
            <a:r>
              <a:rPr lang="cs-CZ" sz="1600" dirty="0"/>
              <a:t>– </a:t>
            </a:r>
            <a:r>
              <a:rPr lang="cs-CZ" sz="1600" dirty="0" smtClean="0"/>
              <a:t>DISPOZIČNÍ ŘEŠENÍ 1.NP</a:t>
            </a:r>
            <a:endParaRPr lang="cs-CZ" sz="1600" b="1" dirty="0"/>
          </a:p>
        </p:txBody>
      </p:sp>
      <p:grpSp>
        <p:nvGrpSpPr>
          <p:cNvPr id="13" name="Skupina 12"/>
          <p:cNvGrpSpPr/>
          <p:nvPr/>
        </p:nvGrpSpPr>
        <p:grpSpPr>
          <a:xfrm>
            <a:off x="457200" y="118624"/>
            <a:ext cx="11093570" cy="2986885"/>
            <a:chOff x="457200" y="118624"/>
            <a:chExt cx="11093570" cy="2986885"/>
          </a:xfrm>
        </p:grpSpPr>
        <p:sp>
          <p:nvSpPr>
            <p:cNvPr id="4" name="Obdélník 3"/>
            <p:cNvSpPr/>
            <p:nvPr/>
          </p:nvSpPr>
          <p:spPr>
            <a:xfrm>
              <a:off x="4078173" y="118624"/>
              <a:ext cx="177247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>
                  <a:solidFill>
                    <a:srgbClr val="FF0000"/>
                  </a:solidFill>
                </a:rPr>
                <a:t>VÝROBA NÁBYTKU</a:t>
              </a:r>
              <a:endParaRPr lang="cs-CZ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2" name="Obdélník 1"/>
            <p:cNvSpPr/>
            <p:nvPr/>
          </p:nvSpPr>
          <p:spPr>
            <a:xfrm>
              <a:off x="457200" y="759125"/>
              <a:ext cx="11093570" cy="2346384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6" name="Skupina 15"/>
          <p:cNvGrpSpPr/>
          <p:nvPr/>
        </p:nvGrpSpPr>
        <p:grpSpPr>
          <a:xfrm>
            <a:off x="2039086" y="131668"/>
            <a:ext cx="9685845" cy="4167934"/>
            <a:chOff x="2039086" y="112198"/>
            <a:chExt cx="9685845" cy="4167934"/>
          </a:xfrm>
        </p:grpSpPr>
        <p:sp>
          <p:nvSpPr>
            <p:cNvPr id="11" name="Obdélník 10"/>
            <p:cNvSpPr/>
            <p:nvPr/>
          </p:nvSpPr>
          <p:spPr>
            <a:xfrm>
              <a:off x="5974878" y="112198"/>
              <a:ext cx="189500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>
                  <a:solidFill>
                    <a:srgbClr val="FF0000"/>
                  </a:solidFill>
                </a:rPr>
                <a:t>PROVOZNÍ </a:t>
              </a:r>
              <a:r>
                <a:rPr lang="cs-CZ" sz="1600" b="1" dirty="0">
                  <a:solidFill>
                    <a:srgbClr val="FF0000"/>
                  </a:solidFill>
                </a:rPr>
                <a:t>ČLENĚNÍ</a:t>
              </a:r>
            </a:p>
          </p:txBody>
        </p:sp>
        <p:grpSp>
          <p:nvGrpSpPr>
            <p:cNvPr id="15" name="Skupina 14"/>
            <p:cNvGrpSpPr/>
            <p:nvPr/>
          </p:nvGrpSpPr>
          <p:grpSpPr>
            <a:xfrm>
              <a:off x="2039086" y="1593763"/>
              <a:ext cx="9685845" cy="2686369"/>
              <a:chOff x="2039086" y="1593763"/>
              <a:chExt cx="9685845" cy="2686369"/>
            </a:xfrm>
          </p:grpSpPr>
          <p:sp>
            <p:nvSpPr>
              <p:cNvPr id="6" name="Obdélník 5"/>
              <p:cNvSpPr/>
              <p:nvPr/>
            </p:nvSpPr>
            <p:spPr>
              <a:xfrm>
                <a:off x="10149563" y="1593763"/>
                <a:ext cx="157536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cs-CZ" sz="1600" b="1" dirty="0" smtClean="0">
                    <a:solidFill>
                      <a:srgbClr val="FF0000"/>
                    </a:solidFill>
                  </a:rPr>
                  <a:t>SKLAD SUROVIN</a:t>
                </a:r>
                <a:endParaRPr lang="cs-CZ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Obdélník 7"/>
              <p:cNvSpPr/>
              <p:nvPr/>
            </p:nvSpPr>
            <p:spPr>
              <a:xfrm>
                <a:off x="6922381" y="1593763"/>
                <a:ext cx="198092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cs-CZ" sz="1600" b="1" dirty="0" smtClean="0">
                    <a:solidFill>
                      <a:srgbClr val="FF0000"/>
                    </a:solidFill>
                  </a:rPr>
                  <a:t>HRUBÉ OPRACOVÁNÍ</a:t>
                </a:r>
                <a:endParaRPr lang="cs-CZ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9" name="Obdélník 8"/>
              <p:cNvSpPr/>
              <p:nvPr/>
            </p:nvSpPr>
            <p:spPr>
              <a:xfrm>
                <a:off x="4730161" y="1593763"/>
                <a:ext cx="94596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cs-CZ" sz="1600" b="1" dirty="0" smtClean="0">
                    <a:solidFill>
                      <a:srgbClr val="FF0000"/>
                    </a:solidFill>
                  </a:rPr>
                  <a:t>MONTÁŽ</a:t>
                </a:r>
                <a:endParaRPr lang="cs-CZ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0" name="Obdélník 9"/>
              <p:cNvSpPr/>
              <p:nvPr/>
            </p:nvSpPr>
            <p:spPr>
              <a:xfrm>
                <a:off x="2039086" y="1593763"/>
                <a:ext cx="1624355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cs-CZ" sz="1600" b="1" dirty="0" smtClean="0">
                    <a:solidFill>
                      <a:srgbClr val="FF0000"/>
                    </a:solidFill>
                  </a:rPr>
                  <a:t>SKLAD VÝROBKŮ</a:t>
                </a:r>
                <a:endParaRPr lang="cs-CZ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4" name="Obdélník 13"/>
              <p:cNvSpPr/>
              <p:nvPr/>
            </p:nvSpPr>
            <p:spPr>
              <a:xfrm>
                <a:off x="8408586" y="3449135"/>
                <a:ext cx="989443" cy="83099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cs-CZ" sz="1600" b="1" dirty="0" smtClean="0">
                    <a:solidFill>
                      <a:srgbClr val="FF0000"/>
                    </a:solidFill>
                  </a:rPr>
                  <a:t>ŠATNY </a:t>
                </a:r>
              </a:p>
              <a:p>
                <a:pPr algn="ctr"/>
                <a:r>
                  <a:rPr lang="cs-CZ" sz="1600" b="1" dirty="0" smtClean="0">
                    <a:solidFill>
                      <a:srgbClr val="FF0000"/>
                    </a:solidFill>
                  </a:rPr>
                  <a:t>SOCIÁLNÍ </a:t>
                </a:r>
              </a:p>
              <a:p>
                <a:pPr algn="ctr"/>
                <a:r>
                  <a:rPr lang="cs-CZ" sz="1600" b="1" dirty="0" smtClean="0">
                    <a:solidFill>
                      <a:srgbClr val="FF0000"/>
                    </a:solidFill>
                  </a:rPr>
                  <a:t>ZÁZEMÍ</a:t>
                </a:r>
              </a:p>
            </p:txBody>
          </p:sp>
        </p:grpSp>
      </p:grpSp>
      <p:grpSp>
        <p:nvGrpSpPr>
          <p:cNvPr id="27" name="Skupina 26"/>
          <p:cNvGrpSpPr/>
          <p:nvPr/>
        </p:nvGrpSpPr>
        <p:grpSpPr>
          <a:xfrm>
            <a:off x="3578469" y="131668"/>
            <a:ext cx="7672905" cy="5604898"/>
            <a:chOff x="3578469" y="131668"/>
            <a:chExt cx="7672905" cy="5604898"/>
          </a:xfrm>
        </p:grpSpPr>
        <p:grpSp>
          <p:nvGrpSpPr>
            <p:cNvPr id="21" name="Skupina 20"/>
            <p:cNvGrpSpPr/>
            <p:nvPr/>
          </p:nvGrpSpPr>
          <p:grpSpPr>
            <a:xfrm>
              <a:off x="5974497" y="131668"/>
              <a:ext cx="5276877" cy="5604898"/>
              <a:chOff x="5974497" y="131668"/>
              <a:chExt cx="5276877" cy="5604898"/>
            </a:xfrm>
          </p:grpSpPr>
          <p:sp>
            <p:nvSpPr>
              <p:cNvPr id="17" name="Obdélník 16"/>
              <p:cNvSpPr/>
              <p:nvPr/>
            </p:nvSpPr>
            <p:spPr>
              <a:xfrm>
                <a:off x="5974497" y="131668"/>
                <a:ext cx="851452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cs-CZ" sz="1600" b="1" dirty="0" smtClean="0">
                    <a:solidFill>
                      <a:srgbClr val="FF0000"/>
                    </a:solidFill>
                  </a:rPr>
                  <a:t>VSTUPY</a:t>
                </a:r>
                <a:endParaRPr lang="cs-CZ" sz="160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Obdélníkový bublinový popisek 17"/>
              <p:cNvSpPr/>
              <p:nvPr/>
            </p:nvSpPr>
            <p:spPr>
              <a:xfrm>
                <a:off x="7504981" y="5067323"/>
                <a:ext cx="1701548" cy="669243"/>
              </a:xfrm>
              <a:prstGeom prst="wedgeRectCallout">
                <a:avLst>
                  <a:gd name="adj1" fmla="val 27749"/>
                  <a:gd name="adj2" fmla="val -92188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smtClean="0"/>
                  <a:t>VSTUP PRO ZAMĚSTNANCE</a:t>
                </a:r>
                <a:endParaRPr lang="cs-CZ" dirty="0"/>
              </a:p>
            </p:txBody>
          </p:sp>
          <p:sp>
            <p:nvSpPr>
              <p:cNvPr id="19" name="Obdélníkový bublinový popisek 18"/>
              <p:cNvSpPr/>
              <p:nvPr/>
            </p:nvSpPr>
            <p:spPr>
              <a:xfrm>
                <a:off x="10090547" y="2608079"/>
                <a:ext cx="1160827" cy="669243"/>
              </a:xfrm>
              <a:prstGeom prst="wedgeRectCallout">
                <a:avLst>
                  <a:gd name="adj1" fmla="val 34780"/>
                  <a:gd name="adj2" fmla="val -94815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smtClean="0"/>
                  <a:t>VJEZDOVÁ VRATA</a:t>
                </a:r>
                <a:endParaRPr lang="cs-CZ" dirty="0"/>
              </a:p>
            </p:txBody>
          </p:sp>
          <p:sp>
            <p:nvSpPr>
              <p:cNvPr id="20" name="Obdélníkový bublinový popisek 19"/>
              <p:cNvSpPr/>
              <p:nvPr/>
            </p:nvSpPr>
            <p:spPr>
              <a:xfrm>
                <a:off x="9569149" y="1578464"/>
                <a:ext cx="1160827" cy="685989"/>
              </a:xfrm>
              <a:prstGeom prst="wedgeRectCallout">
                <a:avLst>
                  <a:gd name="adj1" fmla="val 71893"/>
                  <a:gd name="adj2" fmla="val -6277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cs-CZ" dirty="0" smtClean="0"/>
                  <a:t>NOUZOVÝ VÝCHOD</a:t>
                </a:r>
                <a:endParaRPr lang="cs-CZ" dirty="0"/>
              </a:p>
            </p:txBody>
          </p:sp>
        </p:grpSp>
        <p:grpSp>
          <p:nvGrpSpPr>
            <p:cNvPr id="25" name="Skupina 24"/>
            <p:cNvGrpSpPr/>
            <p:nvPr/>
          </p:nvGrpSpPr>
          <p:grpSpPr>
            <a:xfrm>
              <a:off x="3578469" y="1354015"/>
              <a:ext cx="7145645" cy="224449"/>
              <a:chOff x="3578469" y="1354015"/>
              <a:chExt cx="7145645" cy="224449"/>
            </a:xfrm>
          </p:grpSpPr>
          <p:sp>
            <p:nvSpPr>
              <p:cNvPr id="22" name="Obousměrná vodorovná šipka 21"/>
              <p:cNvSpPr/>
              <p:nvPr/>
            </p:nvSpPr>
            <p:spPr>
              <a:xfrm>
                <a:off x="3578469" y="1354015"/>
                <a:ext cx="1385940" cy="224449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Obousměrná vodorovná šipka 22"/>
              <p:cNvSpPr/>
              <p:nvPr/>
            </p:nvSpPr>
            <p:spPr>
              <a:xfrm>
                <a:off x="5311015" y="1354015"/>
                <a:ext cx="1385940" cy="224449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Obousměrná vodorovná šipka 23"/>
              <p:cNvSpPr/>
              <p:nvPr/>
            </p:nvSpPr>
            <p:spPr>
              <a:xfrm>
                <a:off x="9338174" y="1354015"/>
                <a:ext cx="1385940" cy="224449"/>
              </a:xfrm>
              <a:prstGeom prst="left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  <p:grpSp>
        <p:nvGrpSpPr>
          <p:cNvPr id="31" name="Skupina 30"/>
          <p:cNvGrpSpPr/>
          <p:nvPr/>
        </p:nvGrpSpPr>
        <p:grpSpPr>
          <a:xfrm>
            <a:off x="1488057" y="123126"/>
            <a:ext cx="10186708" cy="4772724"/>
            <a:chOff x="1488057" y="123126"/>
            <a:chExt cx="10186708" cy="4772724"/>
          </a:xfrm>
        </p:grpSpPr>
        <p:grpSp>
          <p:nvGrpSpPr>
            <p:cNvPr id="29" name="Skupina 28"/>
            <p:cNvGrpSpPr/>
            <p:nvPr/>
          </p:nvGrpSpPr>
          <p:grpSpPr>
            <a:xfrm>
              <a:off x="4646931" y="123126"/>
              <a:ext cx="2858050" cy="2570184"/>
              <a:chOff x="4646931" y="123126"/>
              <a:chExt cx="2858050" cy="2570184"/>
            </a:xfrm>
          </p:grpSpPr>
          <p:sp>
            <p:nvSpPr>
              <p:cNvPr id="28" name="Obdélník 27"/>
              <p:cNvSpPr/>
              <p:nvPr/>
            </p:nvSpPr>
            <p:spPr>
              <a:xfrm>
                <a:off x="5979114" y="123126"/>
                <a:ext cx="152586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cs-CZ" sz="1600" b="1" dirty="0" smtClean="0">
                    <a:solidFill>
                      <a:srgbClr val="FF0000"/>
                    </a:solidFill>
                  </a:rPr>
                  <a:t>ÚNIKOVÉ CESTY</a:t>
                </a:r>
                <a:endParaRPr lang="cs-CZ" sz="1600" dirty="0"/>
              </a:p>
            </p:txBody>
          </p:sp>
          <p:pic>
            <p:nvPicPr>
              <p:cNvPr id="1026" name="Picture 2" descr="VÃ½sledek obrÃ¡zku pro FIRE LOGO 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6931" y="1882564"/>
                <a:ext cx="657878" cy="81074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0" name="Šipka dolů 29"/>
            <p:cNvSpPr/>
            <p:nvPr/>
          </p:nvSpPr>
          <p:spPr>
            <a:xfrm>
              <a:off x="7504981" y="2693310"/>
              <a:ext cx="364903" cy="2202540"/>
            </a:xfrm>
            <a:prstGeom prst="downArrow">
              <a:avLst>
                <a:gd name="adj1" fmla="val 50000"/>
                <a:gd name="adj2" fmla="val 52610"/>
              </a:avLst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2" name="Šipka dolů 31"/>
            <p:cNvSpPr/>
            <p:nvPr/>
          </p:nvSpPr>
          <p:spPr>
            <a:xfrm rot="16200000">
              <a:off x="5988733" y="1153617"/>
              <a:ext cx="364903" cy="823657"/>
            </a:xfrm>
            <a:prstGeom prst="downArrow">
              <a:avLst>
                <a:gd name="adj1" fmla="val 50000"/>
                <a:gd name="adj2" fmla="val 52610"/>
              </a:avLst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3" name="Šipka dolů 32"/>
            <p:cNvSpPr/>
            <p:nvPr/>
          </p:nvSpPr>
          <p:spPr>
            <a:xfrm>
              <a:off x="1488057" y="2693310"/>
              <a:ext cx="364903" cy="2202540"/>
            </a:xfrm>
            <a:prstGeom prst="downArrow">
              <a:avLst>
                <a:gd name="adj1" fmla="val 50000"/>
                <a:gd name="adj2" fmla="val 52610"/>
              </a:avLst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4" name="Šipka dolů 33"/>
            <p:cNvSpPr/>
            <p:nvPr/>
          </p:nvSpPr>
          <p:spPr>
            <a:xfrm rot="5400000">
              <a:off x="4140808" y="1153617"/>
              <a:ext cx="364903" cy="823657"/>
            </a:xfrm>
            <a:prstGeom prst="downArrow">
              <a:avLst>
                <a:gd name="adj1" fmla="val 50000"/>
                <a:gd name="adj2" fmla="val 52610"/>
              </a:avLst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5" name="Šipka dolů 34"/>
            <p:cNvSpPr/>
            <p:nvPr/>
          </p:nvSpPr>
          <p:spPr>
            <a:xfrm rot="16200000">
              <a:off x="10160256" y="233387"/>
              <a:ext cx="364903" cy="2664115"/>
            </a:xfrm>
            <a:prstGeom prst="downArrow">
              <a:avLst>
                <a:gd name="adj1" fmla="val 50000"/>
                <a:gd name="adj2" fmla="val 52610"/>
              </a:avLst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367231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17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23850" y="116471"/>
            <a:ext cx="38304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600" b="1" dirty="0"/>
              <a:t>APLIKACE PRÁCE </a:t>
            </a:r>
            <a:r>
              <a:rPr lang="cs-CZ" sz="1600" dirty="0"/>
              <a:t>– </a:t>
            </a:r>
            <a:r>
              <a:rPr lang="cs-CZ" sz="1600" dirty="0" smtClean="0"/>
              <a:t>DISPOZIČNÍ ŘEŠENÍ 1.NP</a:t>
            </a:r>
            <a:endParaRPr lang="cs-CZ" sz="1600" b="1" dirty="0"/>
          </a:p>
        </p:txBody>
      </p:sp>
      <p:grpSp>
        <p:nvGrpSpPr>
          <p:cNvPr id="3" name="Skupina 2"/>
          <p:cNvGrpSpPr/>
          <p:nvPr/>
        </p:nvGrpSpPr>
        <p:grpSpPr>
          <a:xfrm>
            <a:off x="2390775" y="118624"/>
            <a:ext cx="3362793" cy="4710551"/>
            <a:chOff x="2390775" y="118624"/>
            <a:chExt cx="3362793" cy="4710551"/>
          </a:xfrm>
        </p:grpSpPr>
        <p:sp>
          <p:nvSpPr>
            <p:cNvPr id="4" name="Obdélník 3"/>
            <p:cNvSpPr/>
            <p:nvPr/>
          </p:nvSpPr>
          <p:spPr>
            <a:xfrm>
              <a:off x="4078173" y="118624"/>
              <a:ext cx="167539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>
                  <a:solidFill>
                    <a:srgbClr val="00B0F0"/>
                  </a:solidFill>
                </a:rPr>
                <a:t>ADMINISTRATIVA</a:t>
              </a:r>
              <a:endParaRPr lang="cs-CZ" sz="1600" b="1" dirty="0">
                <a:solidFill>
                  <a:srgbClr val="00B0F0"/>
                </a:solidFill>
              </a:endParaRPr>
            </a:p>
          </p:txBody>
        </p:sp>
        <p:sp>
          <p:nvSpPr>
            <p:cNvPr id="2" name="Obdélník 1"/>
            <p:cNvSpPr/>
            <p:nvPr/>
          </p:nvSpPr>
          <p:spPr>
            <a:xfrm>
              <a:off x="2390775" y="3427589"/>
              <a:ext cx="1687398" cy="1401586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2" name="TextovéPole 11"/>
          <p:cNvSpPr txBox="1"/>
          <p:nvPr/>
        </p:nvSpPr>
        <p:spPr>
          <a:xfrm>
            <a:off x="5895975" y="228600"/>
            <a:ext cx="5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pSp>
        <p:nvGrpSpPr>
          <p:cNvPr id="38" name="Skupina 37"/>
          <p:cNvGrpSpPr/>
          <p:nvPr/>
        </p:nvGrpSpPr>
        <p:grpSpPr>
          <a:xfrm>
            <a:off x="1323975" y="116471"/>
            <a:ext cx="6105525" cy="5427082"/>
            <a:chOff x="1323975" y="116471"/>
            <a:chExt cx="6105525" cy="5427082"/>
          </a:xfrm>
        </p:grpSpPr>
        <p:pic>
          <p:nvPicPr>
            <p:cNvPr id="2050" name="Picture 2" descr="VÃ½sledek obrÃ¡zku pro FIRE LOGO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90460" y="3882614"/>
              <a:ext cx="544014" cy="67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bdélník 25"/>
            <p:cNvSpPr/>
            <p:nvPr/>
          </p:nvSpPr>
          <p:spPr>
            <a:xfrm>
              <a:off x="5840961" y="116471"/>
              <a:ext cx="15885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cs-CZ" sz="1600" b="1" dirty="0" smtClean="0">
                  <a:solidFill>
                    <a:srgbClr val="00B0F0"/>
                  </a:solidFill>
                </a:rPr>
                <a:t>ÚNIKOVÉ CESTY</a:t>
              </a:r>
              <a:endParaRPr lang="cs-CZ" sz="1600" dirty="0"/>
            </a:p>
          </p:txBody>
        </p:sp>
        <p:sp>
          <p:nvSpPr>
            <p:cNvPr id="37" name="Ohnutá šipka 36"/>
            <p:cNvSpPr/>
            <p:nvPr/>
          </p:nvSpPr>
          <p:spPr>
            <a:xfrm rot="16200000" flipH="1">
              <a:off x="1328738" y="3081341"/>
              <a:ext cx="2457449" cy="2466976"/>
            </a:xfrm>
            <a:prstGeom prst="bentArrow">
              <a:avLst>
                <a:gd name="adj1" fmla="val 9647"/>
                <a:gd name="adj2" fmla="val 13508"/>
                <a:gd name="adj3" fmla="val 25343"/>
                <a:gd name="adj4" fmla="val 17335"/>
              </a:avLst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7425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279400" y="1259457"/>
            <a:ext cx="11518900" cy="5090567"/>
          </a:xfrm>
        </p:spPr>
        <p:txBody>
          <a:bodyPr>
            <a:normAutofit/>
          </a:bodyPr>
          <a:lstStyle/>
          <a:p>
            <a:pPr algn="l"/>
            <a:r>
              <a:rPr lang="cs-CZ" dirty="0" smtClean="0"/>
              <a:t>OBSAH PREZENTACE: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 smtClean="0"/>
              <a:t>VÝBĚR BAKALÁŘSKÉ PRÁCE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 smtClean="0"/>
              <a:t>METODIKA PRÁCE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 smtClean="0"/>
              <a:t>APLIKACE PRÁCE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000" dirty="0" smtClean="0"/>
              <a:t>DOPLŇUJÍCÍ OTÁZKA</a:t>
            </a:r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  <p:pic>
        <p:nvPicPr>
          <p:cNvPr id="6" name="Picture 2" descr="Výsledek obrázku pro VŠTE LOGO 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0555"/>
            <a:ext cx="712638" cy="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279400" y="986830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79400" y="6443663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797800" y="6443663"/>
            <a:ext cx="408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VÁCLAV PILÍK, 16026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57306" y="63500"/>
            <a:ext cx="976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VYSOKÁ ŠKOLA TECHNICKÁ A EKONOMICKÁ V ČESKÝCH BUDĚJOVICÍCH</a:t>
            </a: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LETNÍ SEMESTR 2018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BAK_BAKALÁŘSKÁ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90500" y="6443663"/>
            <a:ext cx="734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PREZENTACE BAKALÁŘSKÉ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7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17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23850" y="116471"/>
            <a:ext cx="38304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600" b="1" dirty="0"/>
              <a:t>APLIKACE PRÁCE </a:t>
            </a:r>
            <a:r>
              <a:rPr lang="cs-CZ" sz="1600" dirty="0"/>
              <a:t>– </a:t>
            </a:r>
            <a:r>
              <a:rPr lang="cs-CZ" sz="1600" dirty="0" smtClean="0"/>
              <a:t>DISPOZIČNÍ ŘEŠENÍ 1.NP</a:t>
            </a:r>
            <a:endParaRPr lang="cs-CZ" sz="16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895975" y="228600"/>
            <a:ext cx="5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pSp>
        <p:nvGrpSpPr>
          <p:cNvPr id="8" name="Skupina 7"/>
          <p:cNvGrpSpPr/>
          <p:nvPr/>
        </p:nvGrpSpPr>
        <p:grpSpPr>
          <a:xfrm>
            <a:off x="3954322" y="118624"/>
            <a:ext cx="6300075" cy="5766417"/>
            <a:chOff x="3954322" y="118624"/>
            <a:chExt cx="6300075" cy="5766417"/>
          </a:xfrm>
        </p:grpSpPr>
        <p:sp>
          <p:nvSpPr>
            <p:cNvPr id="2" name="Obdélník 1"/>
            <p:cNvSpPr/>
            <p:nvPr/>
          </p:nvSpPr>
          <p:spPr>
            <a:xfrm>
              <a:off x="3954322" y="3086104"/>
              <a:ext cx="4257701" cy="1743071"/>
            </a:xfrm>
            <a:prstGeom prst="rect">
              <a:avLst/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4078173" y="118624"/>
              <a:ext cx="171034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>
                  <a:solidFill>
                    <a:srgbClr val="00B050"/>
                  </a:solidFill>
                </a:rPr>
                <a:t>PRODEJ NÁBYTKU</a:t>
              </a:r>
              <a:endParaRPr lang="cs-CZ" sz="1600" b="1" dirty="0">
                <a:solidFill>
                  <a:srgbClr val="00B050"/>
                </a:solidFill>
              </a:endParaRPr>
            </a:p>
          </p:txBody>
        </p:sp>
        <p:sp>
          <p:nvSpPr>
            <p:cNvPr id="6" name="Zaoblený obdélníkový bublinový popisek 5"/>
            <p:cNvSpPr/>
            <p:nvPr/>
          </p:nvSpPr>
          <p:spPr>
            <a:xfrm>
              <a:off x="5830367" y="5256390"/>
              <a:ext cx="1666875" cy="628651"/>
            </a:xfrm>
            <a:prstGeom prst="wedgeRoundRectCallout">
              <a:avLst>
                <a:gd name="adj1" fmla="val 55418"/>
                <a:gd name="adj2" fmla="val -139670"/>
                <a:gd name="adj3" fmla="val 1666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HLAVNÍ VSTUP</a:t>
              </a:r>
              <a:endParaRPr lang="cs-CZ" dirty="0"/>
            </a:p>
          </p:txBody>
        </p:sp>
        <p:sp>
          <p:nvSpPr>
            <p:cNvPr id="14" name="Zaoblený obdélníkový bublinový popisek 13"/>
            <p:cNvSpPr/>
            <p:nvPr/>
          </p:nvSpPr>
          <p:spPr>
            <a:xfrm>
              <a:off x="8587522" y="3038479"/>
              <a:ext cx="1666875" cy="628651"/>
            </a:xfrm>
            <a:prstGeom prst="wedgeRoundRectCallout">
              <a:avLst>
                <a:gd name="adj1" fmla="val -58868"/>
                <a:gd name="adj2" fmla="val 107300"/>
                <a:gd name="adj3" fmla="val 16667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WC ZÁKAZNÍCI</a:t>
              </a:r>
              <a:endParaRPr lang="cs-CZ" dirty="0"/>
            </a:p>
          </p:txBody>
        </p:sp>
      </p:grpSp>
      <p:grpSp>
        <p:nvGrpSpPr>
          <p:cNvPr id="9" name="Skupina 8"/>
          <p:cNvGrpSpPr/>
          <p:nvPr/>
        </p:nvGrpSpPr>
        <p:grpSpPr>
          <a:xfrm>
            <a:off x="1352549" y="116471"/>
            <a:ext cx="6572989" cy="5427083"/>
            <a:chOff x="1352549" y="116471"/>
            <a:chExt cx="6572989" cy="5427083"/>
          </a:xfrm>
        </p:grpSpPr>
        <p:pic>
          <p:nvPicPr>
            <p:cNvPr id="2050" name="Picture 2" descr="VÃ½sledek obrÃ¡zku pro FIRE LOGO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3985" y="3873089"/>
              <a:ext cx="544014" cy="67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bdélník 25"/>
            <p:cNvSpPr/>
            <p:nvPr/>
          </p:nvSpPr>
          <p:spPr>
            <a:xfrm>
              <a:off x="5869536" y="116471"/>
              <a:ext cx="15885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cs-CZ" sz="1600" b="1" dirty="0" smtClean="0">
                  <a:solidFill>
                    <a:srgbClr val="00B050"/>
                  </a:solidFill>
                </a:rPr>
                <a:t>ÚNIKOVÉ CESTY</a:t>
              </a:r>
              <a:endParaRPr lang="cs-CZ" sz="1600" dirty="0">
                <a:solidFill>
                  <a:srgbClr val="00B050"/>
                </a:solidFill>
              </a:endParaRPr>
            </a:p>
          </p:txBody>
        </p:sp>
        <p:sp>
          <p:nvSpPr>
            <p:cNvPr id="37" name="Ohnutá šipka 36"/>
            <p:cNvSpPr/>
            <p:nvPr/>
          </p:nvSpPr>
          <p:spPr>
            <a:xfrm rot="16200000" flipH="1">
              <a:off x="1757361" y="2805113"/>
              <a:ext cx="2333629" cy="3143253"/>
            </a:xfrm>
            <a:prstGeom prst="bentArrow">
              <a:avLst>
                <a:gd name="adj1" fmla="val 7709"/>
                <a:gd name="adj2" fmla="val 13508"/>
                <a:gd name="adj3" fmla="val 25343"/>
                <a:gd name="adj4" fmla="val 17335"/>
              </a:avLst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13" name="Ohnutá šipka 12"/>
            <p:cNvSpPr/>
            <p:nvPr/>
          </p:nvSpPr>
          <p:spPr>
            <a:xfrm rot="5400000">
              <a:off x="6201141" y="3819158"/>
              <a:ext cx="2333629" cy="1115164"/>
            </a:xfrm>
            <a:prstGeom prst="bentArrow">
              <a:avLst>
                <a:gd name="adj1" fmla="val 17104"/>
                <a:gd name="adj2" fmla="val 22476"/>
                <a:gd name="adj3" fmla="val 41572"/>
                <a:gd name="adj4" fmla="val 48084"/>
              </a:avLst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>
                <a:ln>
                  <a:solidFill>
                    <a:srgbClr val="FF0000"/>
                  </a:solidFill>
                </a:ln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509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17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23850" y="116471"/>
            <a:ext cx="38304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600" b="1" dirty="0"/>
              <a:t>APLIKACE PRÁCE </a:t>
            </a:r>
            <a:r>
              <a:rPr lang="cs-CZ" sz="1600" dirty="0"/>
              <a:t>– </a:t>
            </a:r>
            <a:r>
              <a:rPr lang="cs-CZ" sz="1600" dirty="0" smtClean="0"/>
              <a:t>DISPOZIČNÍ ŘEŠENÍ 1.NP</a:t>
            </a:r>
            <a:endParaRPr lang="cs-CZ" sz="16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895975" y="228600"/>
            <a:ext cx="5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pSp>
        <p:nvGrpSpPr>
          <p:cNvPr id="3" name="Skupina 2"/>
          <p:cNvGrpSpPr/>
          <p:nvPr/>
        </p:nvGrpSpPr>
        <p:grpSpPr>
          <a:xfrm>
            <a:off x="4078173" y="118624"/>
            <a:ext cx="7271067" cy="4624826"/>
            <a:chOff x="4078173" y="118624"/>
            <a:chExt cx="7271067" cy="4624826"/>
          </a:xfrm>
        </p:grpSpPr>
        <p:sp>
          <p:nvSpPr>
            <p:cNvPr id="2" name="Obdélník 1"/>
            <p:cNvSpPr/>
            <p:nvPr/>
          </p:nvSpPr>
          <p:spPr>
            <a:xfrm>
              <a:off x="9686925" y="3000379"/>
              <a:ext cx="1662315" cy="1743071"/>
            </a:xfrm>
            <a:prstGeom prst="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bdélník 3"/>
            <p:cNvSpPr/>
            <p:nvPr/>
          </p:nvSpPr>
          <p:spPr>
            <a:xfrm>
              <a:off x="4078173" y="118624"/>
              <a:ext cx="90544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BYDLENÍ</a:t>
              </a:r>
              <a:endParaRPr lang="cs-CZ" sz="1600" b="1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" name="Zaoblený obdélníkový bublinový popisek 5"/>
            <p:cNvSpPr/>
            <p:nvPr/>
          </p:nvSpPr>
          <p:spPr>
            <a:xfrm>
              <a:off x="8386953" y="3349874"/>
              <a:ext cx="1666875" cy="628651"/>
            </a:xfrm>
            <a:prstGeom prst="wedgeRoundRectCallout">
              <a:avLst>
                <a:gd name="adj1" fmla="val 102847"/>
                <a:gd name="adj2" fmla="val -68458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SAMOSTATNÝ VSTUP</a:t>
              </a:r>
              <a:endParaRPr lang="cs-CZ" dirty="0"/>
            </a:p>
          </p:txBody>
        </p:sp>
        <p:sp>
          <p:nvSpPr>
            <p:cNvPr id="14" name="Zaoblený obdélníkový bublinový popisek 13"/>
            <p:cNvSpPr/>
            <p:nvPr/>
          </p:nvSpPr>
          <p:spPr>
            <a:xfrm>
              <a:off x="10263922" y="3664200"/>
              <a:ext cx="832703" cy="628651"/>
            </a:xfrm>
            <a:prstGeom prst="wedgeRoundRectCallout">
              <a:avLst>
                <a:gd name="adj1" fmla="val -18297"/>
                <a:gd name="adj2" fmla="val 39118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BYT A</a:t>
              </a:r>
              <a:endParaRPr lang="cs-CZ" dirty="0"/>
            </a:p>
          </p:txBody>
        </p:sp>
      </p:grpSp>
      <p:grpSp>
        <p:nvGrpSpPr>
          <p:cNvPr id="15" name="Skupina 14"/>
          <p:cNvGrpSpPr/>
          <p:nvPr/>
        </p:nvGrpSpPr>
        <p:grpSpPr>
          <a:xfrm>
            <a:off x="5107465" y="116471"/>
            <a:ext cx="6653523" cy="4511592"/>
            <a:chOff x="5107465" y="116471"/>
            <a:chExt cx="6653523" cy="4511592"/>
          </a:xfrm>
        </p:grpSpPr>
        <p:sp>
          <p:nvSpPr>
            <p:cNvPr id="11" name="Šipka dolů 10"/>
            <p:cNvSpPr/>
            <p:nvPr/>
          </p:nvSpPr>
          <p:spPr>
            <a:xfrm rot="16200000">
              <a:off x="10850256" y="2568277"/>
              <a:ext cx="448225" cy="1373239"/>
            </a:xfrm>
            <a:prstGeom prst="downArrow">
              <a:avLst/>
            </a:prstGeom>
            <a:solidFill>
              <a:srgbClr val="FFC0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2050" name="Picture 2" descr="VÃ½sledek obrÃ¡zku pro FIRE LOGO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3735" y="3957639"/>
              <a:ext cx="544014" cy="6704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Obdélník 25"/>
            <p:cNvSpPr/>
            <p:nvPr/>
          </p:nvSpPr>
          <p:spPr>
            <a:xfrm>
              <a:off x="5107465" y="116471"/>
              <a:ext cx="158853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cs-CZ" sz="1600" b="1" dirty="0" smtClean="0">
                  <a:solidFill>
                    <a:schemeClr val="accent2">
                      <a:lumMod val="75000"/>
                    </a:schemeClr>
                  </a:solidFill>
                </a:rPr>
                <a:t>ÚNIKOVÉ CESTY</a:t>
              </a:r>
              <a:endParaRPr lang="cs-CZ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454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5178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23850" y="116471"/>
            <a:ext cx="38304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600" b="1" dirty="0"/>
              <a:t>APLIKACE PRÁCE </a:t>
            </a:r>
            <a:r>
              <a:rPr lang="cs-CZ" sz="1600" dirty="0"/>
              <a:t>– </a:t>
            </a:r>
            <a:r>
              <a:rPr lang="cs-CZ" sz="1600" dirty="0" smtClean="0"/>
              <a:t>DISPOZIČNÍ ŘEŠENÍ 1.NP</a:t>
            </a:r>
            <a:endParaRPr lang="cs-CZ" sz="1600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895975" y="228600"/>
            <a:ext cx="57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4" name="Obdélník 3"/>
          <p:cNvSpPr/>
          <p:nvPr/>
        </p:nvSpPr>
        <p:spPr>
          <a:xfrm>
            <a:off x="4078173" y="118624"/>
            <a:ext cx="182973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600" b="1" dirty="0" smtClean="0">
                <a:solidFill>
                  <a:schemeClr val="accent2">
                    <a:lumMod val="75000"/>
                  </a:schemeClr>
                </a:solidFill>
              </a:rPr>
              <a:t>TECHNICKÉ ZÁZEMÍ</a:t>
            </a:r>
            <a:endParaRPr lang="cs-CZ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2130284" y="2206877"/>
            <a:ext cx="7704481" cy="942977"/>
            <a:chOff x="2130284" y="2206877"/>
            <a:chExt cx="7704481" cy="942977"/>
          </a:xfrm>
        </p:grpSpPr>
        <p:sp>
          <p:nvSpPr>
            <p:cNvPr id="6" name="Zaoblený obdélníkový bublinový popisek 5"/>
            <p:cNvSpPr/>
            <p:nvPr/>
          </p:nvSpPr>
          <p:spPr>
            <a:xfrm>
              <a:off x="8167890" y="2521203"/>
              <a:ext cx="1666875" cy="628651"/>
            </a:xfrm>
            <a:prstGeom prst="wedgeRoundRectCallout">
              <a:avLst>
                <a:gd name="adj1" fmla="val 42847"/>
                <a:gd name="adj2" fmla="val 105784"/>
                <a:gd name="adj3" fmla="val 1666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INSTALAČNÍ ŠACHTA</a:t>
              </a:r>
              <a:endParaRPr lang="cs-CZ" dirty="0"/>
            </a:p>
          </p:txBody>
        </p:sp>
        <p:sp>
          <p:nvSpPr>
            <p:cNvPr id="16" name="Zaoblený obdélníkový bublinový popisek 15"/>
            <p:cNvSpPr/>
            <p:nvPr/>
          </p:nvSpPr>
          <p:spPr>
            <a:xfrm>
              <a:off x="2130284" y="2206877"/>
              <a:ext cx="1666875" cy="628651"/>
            </a:xfrm>
            <a:prstGeom prst="wedgeRoundRectCallout">
              <a:avLst>
                <a:gd name="adj1" fmla="val -57153"/>
                <a:gd name="adj2" fmla="val 83057"/>
                <a:gd name="adj3" fmla="val 1666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INSTALAČNÍ ŠACHTA</a:t>
              </a:r>
              <a:endParaRPr lang="cs-CZ" dirty="0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1296846" y="1263902"/>
            <a:ext cx="1666875" cy="5019676"/>
            <a:chOff x="1296846" y="1263902"/>
            <a:chExt cx="1666875" cy="5019676"/>
          </a:xfrm>
        </p:grpSpPr>
        <p:sp>
          <p:nvSpPr>
            <p:cNvPr id="17" name="Zaoblený obdélníkový bublinový popisek 16"/>
            <p:cNvSpPr/>
            <p:nvPr/>
          </p:nvSpPr>
          <p:spPr>
            <a:xfrm>
              <a:off x="1296846" y="1263902"/>
              <a:ext cx="1666875" cy="628651"/>
            </a:xfrm>
            <a:prstGeom prst="wedgeRoundRectCallout">
              <a:avLst>
                <a:gd name="adj1" fmla="val -59439"/>
                <a:gd name="adj2" fmla="val 273966"/>
                <a:gd name="adj3" fmla="val 1666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SLUŽEBNÍ SCHODIŠTĚ</a:t>
              </a:r>
              <a:endParaRPr lang="cs-CZ" dirty="0"/>
            </a:p>
          </p:txBody>
        </p:sp>
        <p:sp>
          <p:nvSpPr>
            <p:cNvPr id="18" name="Zaoblený obdélníkový bublinový popisek 17"/>
            <p:cNvSpPr/>
            <p:nvPr/>
          </p:nvSpPr>
          <p:spPr>
            <a:xfrm>
              <a:off x="1296846" y="5654927"/>
              <a:ext cx="1666875" cy="628651"/>
            </a:xfrm>
            <a:prstGeom prst="wedgeRoundRectCallout">
              <a:avLst>
                <a:gd name="adj1" fmla="val -59439"/>
                <a:gd name="adj2" fmla="val -254821"/>
                <a:gd name="adj3" fmla="val 1666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/>
                <a:t>SLUŽEBNÍ </a:t>
              </a:r>
              <a:r>
                <a:rPr lang="cs-CZ" dirty="0" smtClean="0"/>
                <a:t>VÝTAH</a:t>
              </a:r>
              <a:endParaRPr lang="cs-CZ" dirty="0"/>
            </a:p>
          </p:txBody>
        </p:sp>
      </p:grpSp>
      <p:grpSp>
        <p:nvGrpSpPr>
          <p:cNvPr id="8" name="Skupina 7"/>
          <p:cNvGrpSpPr/>
          <p:nvPr/>
        </p:nvGrpSpPr>
        <p:grpSpPr>
          <a:xfrm>
            <a:off x="3036605" y="3025373"/>
            <a:ext cx="1666875" cy="1534180"/>
            <a:chOff x="3036605" y="3025373"/>
            <a:chExt cx="1666875" cy="1534180"/>
          </a:xfrm>
        </p:grpSpPr>
        <p:sp>
          <p:nvSpPr>
            <p:cNvPr id="19" name="Zaoblený obdélníkový bublinový popisek 18"/>
            <p:cNvSpPr/>
            <p:nvPr/>
          </p:nvSpPr>
          <p:spPr>
            <a:xfrm>
              <a:off x="3036605" y="3025373"/>
              <a:ext cx="1666875" cy="628651"/>
            </a:xfrm>
            <a:prstGeom prst="wedgeRoundRectCallout">
              <a:avLst>
                <a:gd name="adj1" fmla="val -96582"/>
                <a:gd name="adj2" fmla="val 55785"/>
                <a:gd name="adj3" fmla="val 1666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VÝMĚNÍKOVÁ STANICE</a:t>
              </a:r>
              <a:endParaRPr lang="cs-CZ" dirty="0"/>
            </a:p>
          </p:txBody>
        </p:sp>
        <p:sp>
          <p:nvSpPr>
            <p:cNvPr id="20" name="Zaoblený obdélníkový bublinový popisek 19"/>
            <p:cNvSpPr/>
            <p:nvPr/>
          </p:nvSpPr>
          <p:spPr>
            <a:xfrm>
              <a:off x="3036605" y="3930902"/>
              <a:ext cx="1666875" cy="628651"/>
            </a:xfrm>
            <a:prstGeom prst="wedgeRoundRectCallout">
              <a:avLst>
                <a:gd name="adj1" fmla="val -96582"/>
                <a:gd name="adj2" fmla="val 55785"/>
                <a:gd name="adj3" fmla="val 16667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TECHNICKÉ ZÁZEMÍ</a:t>
              </a:r>
              <a:endParaRPr lang="cs-CZ" dirty="0"/>
            </a:p>
          </p:txBody>
        </p:sp>
      </p:grpSp>
    </p:spTree>
    <p:extLst>
      <p:ext uri="{BB962C8B-B14F-4D97-AF65-F5344CB8AC3E}">
        <p14:creationId xmlns:p14="http://schemas.microsoft.com/office/powerpoint/2010/main" val="144476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14325" y="116471"/>
            <a:ext cx="3830472" cy="338554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sz="1600" b="1" dirty="0"/>
              <a:t>APLIKACE PRÁCE </a:t>
            </a:r>
            <a:r>
              <a:rPr lang="cs-CZ" sz="1600" dirty="0"/>
              <a:t>– </a:t>
            </a:r>
            <a:r>
              <a:rPr lang="cs-CZ" sz="1600" dirty="0" smtClean="0"/>
              <a:t>DISPOZIČNÍ ŘEŠENÍ 2.NP</a:t>
            </a:r>
            <a:endParaRPr lang="cs-CZ" sz="1600" b="1" dirty="0"/>
          </a:p>
        </p:txBody>
      </p:sp>
      <p:grpSp>
        <p:nvGrpSpPr>
          <p:cNvPr id="21" name="Skupina 20"/>
          <p:cNvGrpSpPr/>
          <p:nvPr/>
        </p:nvGrpSpPr>
        <p:grpSpPr>
          <a:xfrm>
            <a:off x="971550" y="116471"/>
            <a:ext cx="4711927" cy="4531729"/>
            <a:chOff x="971550" y="116471"/>
            <a:chExt cx="4711927" cy="4531729"/>
          </a:xfrm>
        </p:grpSpPr>
        <p:sp>
          <p:nvSpPr>
            <p:cNvPr id="3" name="TextovéPole 2"/>
            <p:cNvSpPr txBox="1"/>
            <p:nvPr/>
          </p:nvSpPr>
          <p:spPr>
            <a:xfrm>
              <a:off x="4059122" y="116471"/>
              <a:ext cx="162435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solidFill>
                    <a:srgbClr val="00B0F0"/>
                  </a:solidFill>
                </a:rPr>
                <a:t>ADMINISTRATIVA</a:t>
              </a:r>
              <a:endParaRPr lang="cs-CZ" sz="1600" dirty="0">
                <a:solidFill>
                  <a:srgbClr val="00B0F0"/>
                </a:solidFill>
              </a:endParaRPr>
            </a:p>
          </p:txBody>
        </p:sp>
        <p:sp>
          <p:nvSpPr>
            <p:cNvPr id="4" name="Obdélník 3"/>
            <p:cNvSpPr/>
            <p:nvPr/>
          </p:nvSpPr>
          <p:spPr>
            <a:xfrm>
              <a:off x="971550" y="3867150"/>
              <a:ext cx="2857500" cy="781050"/>
            </a:xfrm>
            <a:prstGeom prst="rect">
              <a:avLst/>
            </a:prstGeom>
            <a:noFill/>
            <a:ln w="762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0" name="Skupina 19"/>
          <p:cNvGrpSpPr/>
          <p:nvPr/>
        </p:nvGrpSpPr>
        <p:grpSpPr>
          <a:xfrm>
            <a:off x="2133600" y="116471"/>
            <a:ext cx="6263242" cy="4426953"/>
            <a:chOff x="2133600" y="116471"/>
            <a:chExt cx="6263242" cy="4426953"/>
          </a:xfrm>
        </p:grpSpPr>
        <p:sp>
          <p:nvSpPr>
            <p:cNvPr id="6" name="TextovéPole 5"/>
            <p:cNvSpPr txBox="1"/>
            <p:nvPr/>
          </p:nvSpPr>
          <p:spPr>
            <a:xfrm>
              <a:off x="5797802" y="116471"/>
              <a:ext cx="148130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solidFill>
                    <a:srgbClr val="00B050"/>
                  </a:solidFill>
                </a:rPr>
                <a:t>PRODEJNÍ ČÁST</a:t>
              </a:r>
              <a:endParaRPr lang="cs-CZ" sz="1600" dirty="0">
                <a:solidFill>
                  <a:srgbClr val="00B050"/>
                </a:solidFill>
              </a:endParaRPr>
            </a:p>
          </p:txBody>
        </p:sp>
        <p:sp>
          <p:nvSpPr>
            <p:cNvPr id="9" name="Tvar L 8"/>
            <p:cNvSpPr/>
            <p:nvPr/>
          </p:nvSpPr>
          <p:spPr>
            <a:xfrm flipH="1" flipV="1">
              <a:off x="2133600" y="2867022"/>
              <a:ext cx="6263242" cy="1676402"/>
            </a:xfrm>
            <a:prstGeom prst="corner">
              <a:avLst>
                <a:gd name="adj1" fmla="val 56250"/>
                <a:gd name="adj2" fmla="val 267674"/>
              </a:avLst>
            </a:prstGeom>
            <a:noFill/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7393430" y="116471"/>
            <a:ext cx="4474720" cy="4531729"/>
            <a:chOff x="7393430" y="116471"/>
            <a:chExt cx="4474720" cy="4531729"/>
          </a:xfrm>
        </p:grpSpPr>
        <p:sp>
          <p:nvSpPr>
            <p:cNvPr id="7" name="TextovéPole 6"/>
            <p:cNvSpPr txBox="1"/>
            <p:nvPr/>
          </p:nvSpPr>
          <p:spPr>
            <a:xfrm>
              <a:off x="7393430" y="116471"/>
              <a:ext cx="88909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solidFill>
                    <a:schemeClr val="accent2">
                      <a:lumMod val="75000"/>
                    </a:schemeClr>
                  </a:solidFill>
                </a:rPr>
                <a:t>BYDLENÍ</a:t>
              </a:r>
              <a:endParaRPr lang="cs-CZ" sz="16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10" name="Obdélník 9"/>
            <p:cNvSpPr/>
            <p:nvPr/>
          </p:nvSpPr>
          <p:spPr>
            <a:xfrm>
              <a:off x="8467725" y="2867022"/>
              <a:ext cx="3400425" cy="1781178"/>
            </a:xfrm>
            <a:prstGeom prst="rect">
              <a:avLst/>
            </a:prstGeom>
            <a:noFill/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Zaoblený obdélníkový bublinový popisek 11"/>
            <p:cNvSpPr/>
            <p:nvPr/>
          </p:nvSpPr>
          <p:spPr>
            <a:xfrm>
              <a:off x="8924925" y="4000500"/>
              <a:ext cx="847725" cy="333375"/>
            </a:xfrm>
            <a:prstGeom prst="wedgeRoundRectCallout">
              <a:avLst>
                <a:gd name="adj1" fmla="val -20833"/>
                <a:gd name="adj2" fmla="val 34868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BYT C</a:t>
              </a:r>
              <a:endParaRPr lang="cs-CZ" dirty="0"/>
            </a:p>
          </p:txBody>
        </p:sp>
        <p:sp>
          <p:nvSpPr>
            <p:cNvPr id="13" name="Zaoblený obdélníkový bublinový popisek 12"/>
            <p:cNvSpPr/>
            <p:nvPr/>
          </p:nvSpPr>
          <p:spPr>
            <a:xfrm>
              <a:off x="10396537" y="4000500"/>
              <a:ext cx="847725" cy="333375"/>
            </a:xfrm>
            <a:prstGeom prst="wedgeRoundRectCallout">
              <a:avLst>
                <a:gd name="adj1" fmla="val -20833"/>
                <a:gd name="adj2" fmla="val 34868"/>
                <a:gd name="adj3" fmla="val 16667"/>
              </a:avLst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s-CZ" dirty="0" smtClean="0"/>
                <a:t>BYT B</a:t>
              </a:r>
              <a:endParaRPr lang="cs-CZ" dirty="0"/>
            </a:p>
          </p:txBody>
        </p:sp>
      </p:grpSp>
      <p:grpSp>
        <p:nvGrpSpPr>
          <p:cNvPr id="18" name="Skupina 17"/>
          <p:cNvGrpSpPr/>
          <p:nvPr/>
        </p:nvGrpSpPr>
        <p:grpSpPr>
          <a:xfrm>
            <a:off x="632322" y="116471"/>
            <a:ext cx="10988178" cy="3617325"/>
            <a:chOff x="632322" y="116471"/>
            <a:chExt cx="10988178" cy="3617325"/>
          </a:xfrm>
        </p:grpSpPr>
        <p:sp>
          <p:nvSpPr>
            <p:cNvPr id="8" name="TextovéPole 7"/>
            <p:cNvSpPr txBox="1"/>
            <p:nvPr/>
          </p:nvSpPr>
          <p:spPr>
            <a:xfrm>
              <a:off x="8396845" y="116471"/>
              <a:ext cx="149630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600" dirty="0" smtClean="0">
                  <a:solidFill>
                    <a:srgbClr val="FF0000"/>
                  </a:solidFill>
                </a:rPr>
                <a:t>ÚNIKOVÉ CESTY</a:t>
              </a:r>
              <a:endParaRPr lang="cs-CZ" sz="1600" dirty="0">
                <a:solidFill>
                  <a:srgbClr val="FF0000"/>
                </a:solidFill>
              </a:endParaRPr>
            </a:p>
          </p:txBody>
        </p:sp>
        <p:grpSp>
          <p:nvGrpSpPr>
            <p:cNvPr id="17" name="Skupina 16"/>
            <p:cNvGrpSpPr/>
            <p:nvPr/>
          </p:nvGrpSpPr>
          <p:grpSpPr>
            <a:xfrm>
              <a:off x="632322" y="2816476"/>
              <a:ext cx="10988178" cy="917320"/>
              <a:chOff x="632322" y="2816476"/>
              <a:chExt cx="10988178" cy="917320"/>
            </a:xfrm>
          </p:grpSpPr>
          <p:sp>
            <p:nvSpPr>
              <p:cNvPr id="14" name="Ohnutá šipka 13"/>
              <p:cNvSpPr/>
              <p:nvPr/>
            </p:nvSpPr>
            <p:spPr>
              <a:xfrm rot="5400000" flipH="1" flipV="1">
                <a:off x="2171699" y="1771646"/>
                <a:ext cx="422773" cy="3501528"/>
              </a:xfrm>
              <a:prstGeom prst="bentArrow">
                <a:avLst>
                  <a:gd name="adj1" fmla="val 34012"/>
                  <a:gd name="adj2" fmla="val 37392"/>
                  <a:gd name="adj3" fmla="val 38518"/>
                  <a:gd name="adj4" fmla="val 43750"/>
                </a:avLst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Šipka doprava 14"/>
              <p:cNvSpPr/>
              <p:nvPr/>
            </p:nvSpPr>
            <p:spPr>
              <a:xfrm>
                <a:off x="5265220" y="2981325"/>
                <a:ext cx="1478479" cy="329698"/>
              </a:xfrm>
              <a:prstGeom prst="rightArrow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Šipka doprava 15"/>
              <p:cNvSpPr/>
              <p:nvPr/>
            </p:nvSpPr>
            <p:spPr>
              <a:xfrm>
                <a:off x="9821327" y="2816476"/>
                <a:ext cx="1799173" cy="329698"/>
              </a:xfrm>
              <a:prstGeom prst="rightArrow">
                <a:avLst/>
              </a:prstGeom>
              <a:solidFill>
                <a:srgbClr val="FFC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46740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279400" y="1259457"/>
            <a:ext cx="11518900" cy="5090567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 smtClean="0"/>
              <a:t>DOPLŇUJÍCÍ OTÁZKA</a:t>
            </a:r>
          </a:p>
          <a:p>
            <a:pPr algn="l"/>
            <a:r>
              <a:rPr lang="cs-CZ" sz="1600" dirty="0" smtClean="0"/>
              <a:t>OD OPONENTA: ING. JAN PREM</a:t>
            </a:r>
          </a:p>
          <a:p>
            <a:pPr algn="l"/>
            <a:r>
              <a:rPr lang="cs-CZ" sz="1600" b="1" dirty="0" smtClean="0"/>
              <a:t>OTÁZKA: </a:t>
            </a:r>
            <a:r>
              <a:rPr lang="cs-CZ" sz="1600" dirty="0" smtClean="0"/>
              <a:t>U OBJEKTU NENÍ VYUŽITO DEŠŤOVÉ VODY A JE BEZEZBYTKU ODVEDENA DO SPLAŠKOVÉ KANALIZACE. JAK BY BYLO MOŽNÉ ODPADNÍ DEŠŤOVOU VODU EKOLOGICKY VYUŽÍT PŘI PROVOZU BUDOVY.</a:t>
            </a:r>
          </a:p>
          <a:p>
            <a:pPr algn="l"/>
            <a:endParaRPr lang="cs-CZ" sz="1600" dirty="0" smtClean="0"/>
          </a:p>
          <a:p>
            <a:pPr algn="l"/>
            <a:r>
              <a:rPr lang="cs-CZ" sz="1600" dirty="0" smtClean="0"/>
              <a:t>Pozn.: ODVÁDĚNÍ DEŠŤOVÉ VODY DO VEŘEJNÉ SPLAŠKOVÉ KANALIZACE JE V ROZPORU SE ZÁKONEM Č. 274/2001 Sb. O VODOVODECH A KANALIZACÍCH.</a:t>
            </a:r>
          </a:p>
          <a:p>
            <a:pPr algn="l"/>
            <a:r>
              <a:rPr lang="cs-CZ" sz="1600" dirty="0" smtClean="0"/>
              <a:t>Pozn.: V OKOLÍ POZEMKU JE PROKAZATELNĚ VEŘEJNÁ DEŠŤOVÁ KANALIZACE (ZÁKRES NA DOSTUPNÝCH MAPÁCH CHYBÍ)</a:t>
            </a:r>
          </a:p>
          <a:p>
            <a:pPr algn="l"/>
            <a:r>
              <a:rPr lang="cs-CZ" sz="1600" b="1" dirty="0" smtClean="0"/>
              <a:t>ŘEŠENÍ: </a:t>
            </a:r>
          </a:p>
          <a:p>
            <a:pPr marL="342900" indent="-342900" algn="l">
              <a:buAutoNum type="alphaUcParenR"/>
            </a:pPr>
            <a:r>
              <a:rPr lang="cs-CZ" sz="1600" b="1" dirty="0" smtClean="0"/>
              <a:t>VSAKOVACÍ DRÉNY </a:t>
            </a:r>
            <a:r>
              <a:rPr lang="cs-CZ" sz="1600" dirty="0" smtClean="0"/>
              <a:t>NA SOUSEDNÍM POZEMKU (VZHLEDEM K OCHRANNÝM PÁSMŮM STUDNÍ A OKOLNÍ ZÁSTAVBĚ STÁVAJÍCÍ I PLÁNOVANÉ – PRAKTICKY NEREALIZOVATELNÉ)</a:t>
            </a:r>
          </a:p>
          <a:p>
            <a:pPr marL="342900" indent="-342900" algn="l">
              <a:buAutoNum type="alphaUcParenR"/>
            </a:pPr>
            <a:r>
              <a:rPr lang="cs-CZ" sz="1600" b="1" dirty="0" smtClean="0"/>
              <a:t>VODA NA SPLACHOVÁNÍ: </a:t>
            </a:r>
            <a:r>
              <a:rPr lang="cs-CZ" sz="1600" dirty="0" smtClean="0"/>
              <a:t>DEŠŤOVÁ VODA SVEDENA SVODY DO AKUMULAČNÍ NÁDRŽE S PŘEPADEM (PŘETÉKAJÍCÍ VODA SVEDENA DO VEŘEJNÉ KANALIZACE NEBO ALT. DO VSAKOVACÍCH DRÉN); AKUMULAČNÍ JÍMKA ŘEŠENA S ČEPRADLEM A FILTREM (NEJLÉPE UMÍSTĚNA DO TECHNICKÉ MÍSTNOSTI); PRO ROZVODY SPLACHOVACÍ VODY NUTNO MÍT </a:t>
            </a:r>
            <a:r>
              <a:rPr lang="cs-CZ" sz="1600" u="sng" dirty="0" smtClean="0"/>
              <a:t>SAMOSTATNÝ OKRUH </a:t>
            </a:r>
            <a:r>
              <a:rPr lang="cs-CZ" sz="1600" dirty="0" smtClean="0"/>
              <a:t>VODY K ZP (PISOÁRY A GEBERITY); AKUMULAČNÍ JÍMKA VYBAVENA PLOVÁKEM A V PŘÍPADĚ POTŘEBY DOPOUŠTĚNA ČISTOU VODOU Z DOMOVNÍHO VODOVODU.</a:t>
            </a:r>
          </a:p>
          <a:p>
            <a:pPr algn="l"/>
            <a:endParaRPr lang="cs-CZ" sz="2000" dirty="0" smtClean="0"/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  <p:pic>
        <p:nvPicPr>
          <p:cNvPr id="6" name="Picture 2" descr="Výsledek obrázku pro VŠTE LOGO 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0555"/>
            <a:ext cx="712638" cy="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279400" y="986830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79400" y="6443663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797800" y="6443663"/>
            <a:ext cx="408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VÁCLAV PILÍK, 16026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57306" y="63500"/>
            <a:ext cx="976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VYSOKÁ ŠKOLA TECHNICKÁ A EKONOMICKÁ V ČESKÝCH BUDĚJOVICÍCH</a:t>
            </a: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LETNÍ SEMESTR 2018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BAK_BAKALÁŘSKÁ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90500" y="6443663"/>
            <a:ext cx="734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PREZENTACE BAKALÁŘSKÉ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770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279400" y="1259457"/>
            <a:ext cx="11518900" cy="5090567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/>
              <a:t>POUŽITÉ ZDROJE OBRÁZKŮ V PREZENTACI:</a:t>
            </a:r>
          </a:p>
          <a:p>
            <a:pPr algn="l"/>
            <a:endParaRPr lang="cs-CZ" sz="2000" dirty="0" smtClean="0"/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  <p:pic>
        <p:nvPicPr>
          <p:cNvPr id="6" name="Picture 2" descr="Výsledek obrázku pro VŠTE LOGO 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0555"/>
            <a:ext cx="712638" cy="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279400" y="986830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79400" y="6443663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797800" y="6443663"/>
            <a:ext cx="408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VÁCLAV PILÍK, 16026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57306" y="63500"/>
            <a:ext cx="976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VYSOKÁ ŠKOLA TECHNICKÁ A EKONOMICKÁ V ČESKÝCH BUDĚJOVICÍCH</a:t>
            </a: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LETNÍ SEMESTR 2018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BAK_BAKALÁŘSKÁ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90500" y="6443663"/>
            <a:ext cx="734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PREZENTACE BAKALÁŘSKÉ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79400" y="1591589"/>
            <a:ext cx="114486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hlinkClick r:id="rId3"/>
              </a:rPr>
              <a:t>https://wallpapercave.com/civil-engineering-wallpapers</a:t>
            </a:r>
          </a:p>
          <a:p>
            <a:r>
              <a:rPr lang="cs-CZ" sz="1200" dirty="0" smtClean="0">
                <a:hlinkClick r:id="rId3"/>
              </a:rPr>
              <a:t>http</a:t>
            </a:r>
            <a:r>
              <a:rPr lang="cs-CZ" sz="1200" dirty="0">
                <a:hlinkClick r:id="rId3"/>
              </a:rPr>
              <a:t>://</a:t>
            </a:r>
            <a:r>
              <a:rPr lang="cs-CZ" sz="1200" dirty="0" smtClean="0">
                <a:hlinkClick r:id="rId3"/>
              </a:rPr>
              <a:t>www.dsinteriors.in/modular-home-furniture-manufacturers-in-mumbai.html</a:t>
            </a:r>
            <a:endParaRPr lang="cs-CZ" sz="1200" dirty="0" smtClean="0"/>
          </a:p>
          <a:p>
            <a:r>
              <a:rPr lang="cs-CZ" sz="1200" dirty="0">
                <a:hlinkClick r:id="rId4"/>
              </a:rPr>
              <a:t>http://www.smallofficeideas.com/desk-placement-in-the-small-or-home-office</a:t>
            </a:r>
            <a:r>
              <a:rPr lang="cs-CZ" sz="1200" dirty="0" smtClean="0">
                <a:hlinkClick r:id="rId4"/>
              </a:rPr>
              <a:t>/</a:t>
            </a:r>
            <a:endParaRPr lang="cs-CZ" sz="1200" dirty="0" smtClean="0"/>
          </a:p>
          <a:p>
            <a:r>
              <a:rPr lang="cs-CZ" sz="1200" dirty="0" smtClean="0">
                <a:hlinkClick r:id="rId5"/>
              </a:rPr>
              <a:t>https</a:t>
            </a:r>
            <a:r>
              <a:rPr lang="cs-CZ" sz="1200" dirty="0">
                <a:hlinkClick r:id="rId5"/>
              </a:rPr>
              <a:t>://www.frasercoastchronicle.com.au/news/everything-for-the-home/2743756</a:t>
            </a:r>
            <a:r>
              <a:rPr lang="cs-CZ" sz="1200" dirty="0" smtClean="0">
                <a:hlinkClick r:id="rId5"/>
              </a:rPr>
              <a:t>/</a:t>
            </a:r>
            <a:endParaRPr lang="cs-CZ" sz="1200" dirty="0" smtClean="0"/>
          </a:p>
          <a:p>
            <a:r>
              <a:rPr lang="cs-CZ" sz="1200" dirty="0" smtClean="0">
                <a:hlinkClick r:id="rId6"/>
              </a:rPr>
              <a:t>http</a:t>
            </a:r>
            <a:r>
              <a:rPr lang="cs-CZ" sz="1200" dirty="0">
                <a:hlinkClick r:id="rId6"/>
              </a:rPr>
              <a:t>://</a:t>
            </a:r>
            <a:r>
              <a:rPr lang="cs-CZ" sz="1200" dirty="0" smtClean="0">
                <a:hlinkClick r:id="rId6"/>
              </a:rPr>
              <a:t>www.interiordecodir.com/stunning-modern-interior-living-room-4325.html</a:t>
            </a:r>
            <a:endParaRPr lang="cs-CZ" sz="1200" dirty="0" smtClean="0"/>
          </a:p>
          <a:p>
            <a:r>
              <a:rPr lang="cs-CZ" sz="1200" dirty="0">
                <a:hlinkClick r:id="rId7"/>
              </a:rPr>
              <a:t>https://www.google.cz/</a:t>
            </a:r>
            <a:r>
              <a:rPr lang="cs-CZ" sz="1200" dirty="0" err="1">
                <a:hlinkClick r:id="rId7"/>
              </a:rPr>
              <a:t>maps</a:t>
            </a:r>
            <a:r>
              <a:rPr lang="cs-CZ" sz="1200" dirty="0">
                <a:hlinkClick r:id="rId7"/>
              </a:rPr>
              <a:t>/place/</a:t>
            </a:r>
            <a:r>
              <a:rPr lang="cs-CZ" sz="1200" dirty="0" err="1">
                <a:hlinkClick r:id="rId7"/>
              </a:rPr>
              <a:t>České+Budějovice</a:t>
            </a:r>
            <a:r>
              <a:rPr lang="cs-CZ" sz="1200" dirty="0" smtClean="0">
                <a:hlinkClick r:id="rId7"/>
              </a:rPr>
              <a:t>/</a:t>
            </a:r>
            <a:endParaRPr lang="cs-CZ" sz="1200" dirty="0" smtClean="0"/>
          </a:p>
          <a:p>
            <a:r>
              <a:rPr lang="cs-CZ" sz="1200" dirty="0">
                <a:hlinkClick r:id="rId8"/>
              </a:rPr>
              <a:t>http://</a:t>
            </a:r>
            <a:r>
              <a:rPr lang="cs-CZ" sz="1200" dirty="0" smtClean="0">
                <a:hlinkClick r:id="rId8"/>
              </a:rPr>
              <a:t>nahlizenidokn.cuzk.cz</a:t>
            </a:r>
            <a:endParaRPr lang="cs-CZ" sz="1200" dirty="0" smtClean="0"/>
          </a:p>
          <a:p>
            <a:r>
              <a:rPr lang="cs-CZ" sz="1200" dirty="0">
                <a:hlinkClick r:id="rId9"/>
              </a:rPr>
              <a:t>http://</a:t>
            </a:r>
            <a:r>
              <a:rPr lang="cs-CZ" sz="1200" dirty="0" smtClean="0">
                <a:hlinkClick r:id="rId9"/>
              </a:rPr>
              <a:t>www.c-budejovice.cz/uzemni-plan-mesta-ceske-budejovice</a:t>
            </a:r>
            <a:endParaRPr lang="cs-CZ" sz="1200" dirty="0" smtClean="0"/>
          </a:p>
          <a:p>
            <a:r>
              <a:rPr lang="cs-CZ" sz="1200" dirty="0">
                <a:hlinkClick r:id="rId10"/>
              </a:rPr>
              <a:t>https://</a:t>
            </a:r>
            <a:r>
              <a:rPr lang="cs-CZ" sz="1200" dirty="0" smtClean="0">
                <a:hlinkClick r:id="rId10"/>
              </a:rPr>
              <a:t>www.dek.cz/technicka-podpora/podlahy-na-terenu</a:t>
            </a:r>
            <a:endParaRPr lang="cs-CZ" sz="1200" dirty="0" smtClean="0"/>
          </a:p>
          <a:p>
            <a:r>
              <a:rPr lang="cs-CZ" sz="1200" dirty="0">
                <a:hlinkClick r:id="rId11"/>
              </a:rPr>
              <a:t>https://</a:t>
            </a:r>
            <a:r>
              <a:rPr lang="cs-CZ" sz="1200" dirty="0" smtClean="0">
                <a:hlinkClick r:id="rId11"/>
              </a:rPr>
              <a:t>styrotrade.cz/de/produkty/fasady/izolace-pro-kontaktni-zateplovaci-systemy-etics</a:t>
            </a:r>
            <a:endParaRPr lang="cs-CZ" sz="1200" dirty="0" smtClean="0"/>
          </a:p>
          <a:p>
            <a:r>
              <a:rPr lang="cs-CZ" sz="1200" dirty="0">
                <a:hlinkClick r:id="rId12"/>
              </a:rPr>
              <a:t>http://</a:t>
            </a:r>
            <a:r>
              <a:rPr lang="cs-CZ" sz="1200" dirty="0" smtClean="0">
                <a:hlinkClick r:id="rId12"/>
              </a:rPr>
              <a:t>www.macom-trade.cz/hlinikova-okna.php</a:t>
            </a:r>
            <a:endParaRPr lang="cs-CZ" sz="1200" dirty="0" smtClean="0"/>
          </a:p>
          <a:p>
            <a:endParaRPr lang="cs-CZ" sz="1200" dirty="0" smtClean="0"/>
          </a:p>
        </p:txBody>
      </p:sp>
    </p:spTree>
    <p:extLst>
      <p:ext uri="{BB962C8B-B14F-4D97-AF65-F5344CB8AC3E}">
        <p14:creationId xmlns:p14="http://schemas.microsoft.com/office/powerpoint/2010/main" val="301539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279400" y="1259457"/>
            <a:ext cx="11518900" cy="5090567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/>
              <a:t>SEZNAM POUŽITÝCH ZDROJŮ BAKALÁŘSKÉ PRÁCE:</a:t>
            </a:r>
          </a:p>
          <a:p>
            <a:pPr algn="l"/>
            <a:endParaRPr lang="cs-CZ" sz="2000" dirty="0" smtClean="0"/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  <p:pic>
        <p:nvPicPr>
          <p:cNvPr id="6" name="Picture 2" descr="Výsledek obrázku pro VŠTE LOGO 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0555"/>
            <a:ext cx="712638" cy="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279400" y="986830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79400" y="6443663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797800" y="6443663"/>
            <a:ext cx="408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VÁCLAV PILÍK, 16026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57306" y="63500"/>
            <a:ext cx="976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VYSOKÁ ŠKOLA TECHNICKÁ A EKONOMICKÁ V ČESKÝCH BUDĚJOVICÍCH</a:t>
            </a: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LETNÍ SEMESTR 2018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BAK_BAKALÁŘSKÁ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90500" y="6443663"/>
            <a:ext cx="734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PREZENTACE BAKALÁŘSKÉ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279400" y="1591589"/>
            <a:ext cx="114486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/>
              <a:t>A</a:t>
            </a:r>
            <a:r>
              <a:rPr lang="cs-CZ" sz="1000" b="1" dirty="0"/>
              <a:t>) vnitropodnikové materiály, statistiky, právní předpisy, normy, ověřené technologie, užitné vzory a další institucionální zdroje </a:t>
            </a:r>
            <a:endParaRPr lang="cs-CZ" sz="1000" dirty="0"/>
          </a:p>
          <a:p>
            <a:r>
              <a:rPr lang="cs-CZ" sz="1000" dirty="0"/>
              <a:t>ČESKO, 2006. Zákon č. 183 ze dne 14. března 2006 o územním plánování a stavebním řádu (stavební zákon). In: </a:t>
            </a:r>
            <a:r>
              <a:rPr lang="cs-CZ" sz="1000" i="1" dirty="0"/>
              <a:t>Sbírka zákonů České republiky</a:t>
            </a:r>
            <a:r>
              <a:rPr lang="cs-CZ" sz="1000" dirty="0"/>
              <a:t>. Dostupné 8. 4. 2018 na: https://www.zakonyprolidi.cz/cs/2006-183 </a:t>
            </a:r>
          </a:p>
          <a:p>
            <a:r>
              <a:rPr lang="cs-CZ" sz="1000" dirty="0"/>
              <a:t>ČESKO, 2001. Zákon č 185 ze dne 15. května 2001 o odpadech a o změně některých dalších zákonů. Dostupné 8. 4. 2018 na: https://www.zakonyprolidi.cz/cs/2001-185 </a:t>
            </a:r>
          </a:p>
          <a:p>
            <a:r>
              <a:rPr lang="pl-PL" sz="1000" dirty="0"/>
              <a:t>ČESKO, 1992. Zákon č 185 ze dne 19. února 1992 o ochraně přírody a krajiny. Dostupné 8. 4. 2018 na: https://www.zakonyprolidi.cz/cs/1992-114 </a:t>
            </a:r>
          </a:p>
          <a:p>
            <a:r>
              <a:rPr lang="pl-PL" sz="1000" dirty="0"/>
              <a:t>ČESKO, 2006. Vyhláška č. 499 ze dne 10. listopadu 2006 o dokumentaci staveb. Dostupné 8. 4. 2018 na: https://www.zakonyprolidi.cz/cs/2006-499 </a:t>
            </a:r>
          </a:p>
          <a:p>
            <a:r>
              <a:rPr lang="pl-PL" sz="1000" dirty="0"/>
              <a:t>ČESKO, 2009. Vyhláška č. 268 ze dne 12. srpna 2009 o technických požadavcích na stavby. Dostupné 8. 4. 2018 na: https://www.zakonyprolidi.cz/cs/2009-268 </a:t>
            </a:r>
            <a:endParaRPr lang="pl-PL" sz="1000" dirty="0" smtClean="0"/>
          </a:p>
          <a:p>
            <a:endParaRPr lang="pl-PL" sz="1000" dirty="0"/>
          </a:p>
          <a:p>
            <a:r>
              <a:rPr lang="cs-CZ" sz="1000" b="1" dirty="0"/>
              <a:t>B) knihy, kvalifikační práce </a:t>
            </a:r>
            <a:endParaRPr lang="cs-CZ" sz="1000" dirty="0"/>
          </a:p>
          <a:p>
            <a:r>
              <a:rPr lang="cs-CZ" sz="1000" dirty="0"/>
              <a:t>[1] NOVOTNÝ, Jan. Cvičení z pozemního stavitelství pro 1. a 2. ročník; konstrukční cvičení pro 3. a 4. ročník SPŠ stavebních. Praha: Nakladatelství Sobotáles, 2007. ISBN 978-80-86817-23-1 </a:t>
            </a:r>
          </a:p>
          <a:p>
            <a:r>
              <a:rPr lang="cs-CZ" sz="1000" dirty="0"/>
              <a:t>[2] HÁJEK, Petr. Konstrukce pozemních staveb 1 : nosné konstrukce I. Vyd. 3. Praha: Nakladatelství ČVUT, 1995. 260 s. ISBN 978-80-01-03589-4. </a:t>
            </a:r>
          </a:p>
          <a:p>
            <a:r>
              <a:rPr lang="cs-CZ" sz="1000" dirty="0"/>
              <a:t>[3] NEUFERT, Ernst. Navrhování staveb: Příručka pro stavební odborníky, stavebníky, vyučující i studenty. 2.vyd. Praha: </a:t>
            </a:r>
            <a:r>
              <a:rPr lang="cs-CZ" sz="1000" dirty="0" err="1"/>
              <a:t>Consultinvest</a:t>
            </a:r>
            <a:r>
              <a:rPr lang="cs-CZ" sz="1000" dirty="0"/>
              <a:t>, 2000. ISBN 80-901486-6-2. </a:t>
            </a:r>
          </a:p>
          <a:p>
            <a:r>
              <a:rPr lang="cs-CZ" sz="1000" dirty="0"/>
              <a:t>[4] REMEŠ, Josef, a kol. Stavební příručka, to nejdůležitější z norem, vyhlášek a zákonů. Vyd. 2. Praha: Nakladatelství </a:t>
            </a:r>
            <a:r>
              <a:rPr lang="cs-CZ" sz="1000" dirty="0" err="1"/>
              <a:t>Grada</a:t>
            </a:r>
            <a:r>
              <a:rPr lang="cs-CZ" sz="1000" dirty="0"/>
              <a:t> </a:t>
            </a:r>
            <a:r>
              <a:rPr lang="cs-CZ" sz="1000" dirty="0" err="1"/>
              <a:t>Publishing</a:t>
            </a:r>
            <a:r>
              <a:rPr lang="cs-CZ" sz="1000" dirty="0"/>
              <a:t>, a.s., 2014. ISBN 978-80-247-5142-9 24 </a:t>
            </a:r>
          </a:p>
          <a:p>
            <a:endParaRPr lang="cs-CZ" sz="1000" dirty="0"/>
          </a:p>
          <a:p>
            <a:r>
              <a:rPr lang="cs-CZ" sz="1000" b="1" dirty="0"/>
              <a:t>C) jiné </a:t>
            </a:r>
            <a:endParaRPr lang="cs-CZ" sz="1000" dirty="0"/>
          </a:p>
          <a:p>
            <a:r>
              <a:rPr lang="cs-CZ" sz="1000" dirty="0"/>
              <a:t>[5] JIRKA, Vladimír. Konstrukční systémy halových staveb. FA ČVUT Praha, 2006. </a:t>
            </a:r>
          </a:p>
          <a:p>
            <a:r>
              <a:rPr lang="cs-CZ" sz="1000" dirty="0"/>
              <a:t>[6] JIRKA, Vladimír. Konstrukční systémy halových staveb, část druhá: Konstrukce namáhané převážně ohybem. FA ČVUT Praha, 2006. </a:t>
            </a:r>
          </a:p>
          <a:p>
            <a:r>
              <a:rPr lang="cs-CZ" sz="1000" dirty="0"/>
              <a:t>[7] obrázek Land Rover (online); dne 2018-04-06, dostupné z: http://www.caricos.com/cars/l/land_rover/2013_range_rover/1920x1080/111.html? </a:t>
            </a:r>
          </a:p>
          <a:p>
            <a:r>
              <a:rPr lang="cs-CZ" sz="1000" dirty="0"/>
              <a:t>[8] Technická příručka pro projektanty a stavitele od firmy </a:t>
            </a:r>
            <a:r>
              <a:rPr lang="cs-CZ" sz="1000" dirty="0" err="1"/>
              <a:t>Heluz</a:t>
            </a:r>
            <a:r>
              <a:rPr lang="cs-CZ" sz="1000" dirty="0"/>
              <a:t>; </a:t>
            </a:r>
            <a:r>
              <a:rPr lang="cs-CZ" sz="1000" dirty="0" err="1"/>
              <a:t>Heluz</a:t>
            </a:r>
            <a:r>
              <a:rPr lang="cs-CZ" sz="1000" dirty="0"/>
              <a:t> cihlářský průmysl v.o.s., 9 vydání, březen 2014 </a:t>
            </a:r>
          </a:p>
          <a:p>
            <a:r>
              <a:rPr lang="nn-NO" sz="1000" dirty="0"/>
              <a:t>[9] katalog DEK 2017; DEK a. s., 2017 </a:t>
            </a:r>
          </a:p>
          <a:p>
            <a:r>
              <a:rPr lang="cs-CZ" sz="1000" dirty="0"/>
              <a:t>[10] vzorník odstínů barev (online); dne 2018-04-09, dostupné z: https://cs.wikipedia.org/wiki/Vzorn%C3%ADk_barev_RAL </a:t>
            </a:r>
          </a:p>
          <a:p>
            <a:r>
              <a:rPr lang="cs-CZ" sz="1000" dirty="0"/>
              <a:t>[11] katalogový list PUR stěnových panelů (online); dne 2018-04-09, dostupné z: http://www.halovesystemy.cz/sendvicove-izolacni-pur-panely-pur-panel-stena#.WsnV1IhuaUn </a:t>
            </a:r>
          </a:p>
          <a:p>
            <a:r>
              <a:rPr lang="cs-CZ" sz="1000" dirty="0"/>
              <a:t>[12] katalogový list stropních panelů SPG 320 (online); dne 2018-04-09, dostupné z: http://www.stropsystem.cz/assets/Uploads/Stropy-detaily-PDF/spg320n.pdf </a:t>
            </a:r>
          </a:p>
          <a:p>
            <a:r>
              <a:rPr lang="cs-CZ" sz="1000" dirty="0"/>
              <a:t>[13] katalogový list stropních panelů SPG 250 (online); dne 2018-04-09, dostupné z: http://www.stropsystem.cz/assets/Uploads/Stropy-detaily-PDF/spg250n.pdf </a:t>
            </a:r>
          </a:p>
          <a:p>
            <a:r>
              <a:rPr lang="pl-PL" sz="1000" dirty="0"/>
              <a:t>[14] katalogový list DEK - podlahy (online); dne 2018-04-09, dostupné z: https://www.dek.cz/get_dokument.php?id=968939594 </a:t>
            </a:r>
          </a:p>
          <a:p>
            <a:r>
              <a:rPr lang="pl-PL" sz="1000" dirty="0"/>
              <a:t>[15] katalogový list DEK - podlahy (online); dne 2018-04-09, dostupné z https://www.dek.cz/get_dokument.php?id=808089162 </a:t>
            </a:r>
          </a:p>
          <a:p>
            <a:r>
              <a:rPr lang="pl-PL" sz="1000" dirty="0"/>
              <a:t>[16] katalogový list DEK - podlahy (online); dne 2018-04-09, dostupné z https://www.dek.cz/get_dokument.php?id=767789579 </a:t>
            </a:r>
          </a:p>
          <a:p>
            <a:r>
              <a:rPr lang="pl-PL" sz="1000" dirty="0"/>
              <a:t>[17] katalogový list DEK - podlahy (online); dne 2018-04-09, dostupné z https://www.dek.cz/get_dokument.php?id=496620 </a:t>
            </a:r>
            <a:endParaRPr lang="cs-CZ" sz="1000" dirty="0" smtClean="0"/>
          </a:p>
        </p:txBody>
      </p:sp>
    </p:spTree>
    <p:extLst>
      <p:ext uri="{BB962C8B-B14F-4D97-AF65-F5344CB8AC3E}">
        <p14:creationId xmlns:p14="http://schemas.microsoft.com/office/powerpoint/2010/main" val="34651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279400" y="1910160"/>
            <a:ext cx="11518900" cy="4439864"/>
          </a:xfrm>
        </p:spPr>
        <p:txBody>
          <a:bodyPr>
            <a:normAutofit/>
          </a:bodyPr>
          <a:lstStyle/>
          <a:p>
            <a:r>
              <a:rPr lang="cs-CZ" sz="2800" dirty="0" smtClean="0"/>
              <a:t>DĚKUJI ZA POZORNOST</a:t>
            </a:r>
          </a:p>
          <a:p>
            <a:endParaRPr lang="cs-CZ" sz="2800" dirty="0"/>
          </a:p>
          <a:p>
            <a:r>
              <a:rPr lang="cs-CZ" sz="2800" dirty="0" smtClean="0"/>
              <a:t>DOTAZY?</a:t>
            </a:r>
          </a:p>
          <a:p>
            <a:pPr algn="l"/>
            <a:endParaRPr lang="cs-CZ" sz="2000" dirty="0" smtClean="0"/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  <p:pic>
        <p:nvPicPr>
          <p:cNvPr id="6" name="Picture 2" descr="Výsledek obrázku pro VŠTE LOGO 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0555"/>
            <a:ext cx="712638" cy="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279400" y="986830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79400" y="6443663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797800" y="6443663"/>
            <a:ext cx="408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VÁCLAV PILÍK, 16026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57306" y="63500"/>
            <a:ext cx="976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VYSOKÁ ŠKOLA TECHNICKÁ A EKONOMICKÁ V ČESKÝCH BUDĚJOVICÍCH</a:t>
            </a: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LETNÍ SEMESTR 2018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BAK_BAKALÁŘSKÁ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90500" y="6443663"/>
            <a:ext cx="734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PREZENTACE BAKALÁŘSKÉ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00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279400" y="1259457"/>
            <a:ext cx="11518900" cy="5090567"/>
          </a:xfrm>
        </p:spPr>
        <p:txBody>
          <a:bodyPr>
            <a:normAutofit/>
          </a:bodyPr>
          <a:lstStyle/>
          <a:p>
            <a:pPr algn="l"/>
            <a:r>
              <a:rPr lang="cs-CZ" dirty="0" smtClean="0"/>
              <a:t>VÝBĚR BAKALÁŘSKÉ PRÁCE</a:t>
            </a:r>
          </a:p>
          <a:p>
            <a:pPr algn="l"/>
            <a:r>
              <a:rPr lang="cs-CZ" sz="2000" dirty="0" smtClean="0"/>
              <a:t>KROK 1: CHCI DĚLAT PROJEKT!</a:t>
            </a:r>
          </a:p>
          <a:p>
            <a:pPr algn="l"/>
            <a:r>
              <a:rPr lang="cs-CZ" sz="2000" dirty="0" smtClean="0"/>
              <a:t>KROK 2: U KOHO?</a:t>
            </a:r>
          </a:p>
          <a:p>
            <a:pPr algn="l"/>
            <a:r>
              <a:rPr lang="cs-CZ" sz="2000" dirty="0" smtClean="0"/>
              <a:t>KROK 3: CO BUDU DĚLAT?</a:t>
            </a:r>
          </a:p>
          <a:p>
            <a:pPr algn="l"/>
            <a:endParaRPr lang="cs-CZ" sz="2000" dirty="0" smtClean="0"/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  <p:pic>
        <p:nvPicPr>
          <p:cNvPr id="6" name="Picture 2" descr="Výsledek obrázku pro VŠTE LOGO 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0555"/>
            <a:ext cx="712638" cy="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279400" y="986830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79400" y="6443663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797800" y="6443663"/>
            <a:ext cx="408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VÁCLAV PILÍK, 16026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57306" y="63500"/>
            <a:ext cx="976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VYSOKÁ ŠKOLA TECHNICKÁ A EKONOMICKÁ V ČESKÝCH BUDĚJOVICÍCH</a:t>
            </a: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LETNÍ SEMESTR 2018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BAK_BAKALÁŘSKÁ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90500" y="6443663"/>
            <a:ext cx="734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PREZENTACE BAKALÁŘSKÉ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3864635" y="1250068"/>
            <a:ext cx="7933666" cy="4947374"/>
            <a:chOff x="4329991" y="1250068"/>
            <a:chExt cx="7468309" cy="4947374"/>
          </a:xfrm>
        </p:grpSpPr>
        <p:pic>
          <p:nvPicPr>
            <p:cNvPr id="1026" name="Picture 2" descr="VÃ½sledek obrÃ¡zku pro civil engineering wallpaper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22" b="1"/>
            <a:stretch/>
          </p:blipFill>
          <p:spPr bwMode="auto">
            <a:xfrm>
              <a:off x="4329991" y="1250068"/>
              <a:ext cx="7468309" cy="466877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8398010" y="5951221"/>
              <a:ext cx="34002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000" dirty="0" err="1"/>
                <a:t>zdroj:https</a:t>
              </a:r>
              <a:r>
                <a:rPr lang="cs-CZ" sz="1000" dirty="0"/>
                <a:t>://wallpapercave.com/civil-</a:t>
              </a:r>
              <a:r>
                <a:rPr lang="cs-CZ" sz="1000" dirty="0" err="1"/>
                <a:t>engineering</a:t>
              </a:r>
              <a:r>
                <a:rPr lang="cs-CZ" sz="1000" dirty="0"/>
                <a:t>-</a:t>
              </a:r>
              <a:r>
                <a:rPr lang="cs-CZ" sz="1000" dirty="0" err="1"/>
                <a:t>wallpapers</a:t>
              </a:r>
              <a:endParaRPr lang="cs-CZ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61247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279400" y="1259457"/>
            <a:ext cx="11518900" cy="5090567"/>
          </a:xfrm>
        </p:spPr>
        <p:txBody>
          <a:bodyPr>
            <a:normAutofit/>
          </a:bodyPr>
          <a:lstStyle/>
          <a:p>
            <a:pPr algn="l"/>
            <a:r>
              <a:rPr lang="cs-CZ" sz="2000" dirty="0" smtClean="0"/>
              <a:t>KROK 3: CO BUDU DĚLAT – </a:t>
            </a:r>
            <a:r>
              <a:rPr lang="cs-CZ" sz="2000" b="1" dirty="0" smtClean="0"/>
              <a:t>VÍCEÚČELOVÝ OBJEKT </a:t>
            </a:r>
            <a:r>
              <a:rPr lang="cs-CZ" sz="2000" dirty="0" smtClean="0"/>
              <a:t>– JAKÝ?</a:t>
            </a:r>
          </a:p>
          <a:p>
            <a:pPr algn="l"/>
            <a:endParaRPr lang="cs-CZ" sz="2000" dirty="0" smtClean="0"/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  <p:pic>
        <p:nvPicPr>
          <p:cNvPr id="6" name="Picture 2" descr="Výsledek obrázku pro VŠTE LOGO 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0555"/>
            <a:ext cx="712638" cy="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279400" y="986830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79400" y="6443663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797800" y="6443663"/>
            <a:ext cx="408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VÁCLAV PILÍK, 16026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57306" y="63500"/>
            <a:ext cx="976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VYSOKÁ ŠKOLA TECHNICKÁ A EKONOMICKÁ V ČESKÝCH BUDĚJOVICÍCH</a:t>
            </a: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LETNÍ SEMESTR 2018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BAK_BAKALÁŘSKÁ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90500" y="6443663"/>
            <a:ext cx="734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PREZENTACE BAKALÁŘSKÉ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" name="Skupina 2"/>
          <p:cNvGrpSpPr/>
          <p:nvPr/>
        </p:nvGrpSpPr>
        <p:grpSpPr>
          <a:xfrm>
            <a:off x="3080249" y="2119823"/>
            <a:ext cx="3083379" cy="2479704"/>
            <a:chOff x="3295649" y="2119823"/>
            <a:chExt cx="3083379" cy="2479704"/>
          </a:xfrm>
        </p:grpSpPr>
        <p:pic>
          <p:nvPicPr>
            <p:cNvPr id="1030" name="Picture 6" descr="VÃ½sledek obrÃ¡zku pro SMALL OFFIC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12" r="8650"/>
            <a:stretch/>
          </p:blipFill>
          <p:spPr bwMode="auto">
            <a:xfrm>
              <a:off x="3295649" y="2119823"/>
              <a:ext cx="3009901" cy="2207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ovéPole 1"/>
            <p:cNvSpPr txBox="1"/>
            <p:nvPr/>
          </p:nvSpPr>
          <p:spPr>
            <a:xfrm>
              <a:off x="4041529" y="4353306"/>
              <a:ext cx="23374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000" dirty="0" smtClean="0"/>
                <a:t>zdroj: http</a:t>
              </a:r>
              <a:r>
                <a:rPr lang="cs-CZ" sz="1000" dirty="0"/>
                <a:t>://</a:t>
              </a:r>
              <a:r>
                <a:rPr lang="cs-CZ" sz="1000" dirty="0" smtClean="0"/>
                <a:t>www.smallofficeideas.com </a:t>
              </a:r>
              <a:endParaRPr lang="cs-CZ" sz="1000" dirty="0"/>
            </a:p>
          </p:txBody>
        </p:sp>
      </p:grpSp>
      <p:grpSp>
        <p:nvGrpSpPr>
          <p:cNvPr id="4" name="Skupina 3"/>
          <p:cNvGrpSpPr/>
          <p:nvPr/>
        </p:nvGrpSpPr>
        <p:grpSpPr>
          <a:xfrm>
            <a:off x="279401" y="2119823"/>
            <a:ext cx="2800848" cy="2479704"/>
            <a:chOff x="279401" y="2119823"/>
            <a:chExt cx="2800848" cy="2479704"/>
          </a:xfrm>
        </p:grpSpPr>
        <p:pic>
          <p:nvPicPr>
            <p:cNvPr id="1028" name="Picture 4" descr="VÃ½sledek obrÃ¡zku pro MANUFACTURER FURNITURE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61"/>
            <a:stretch/>
          </p:blipFill>
          <p:spPr bwMode="auto">
            <a:xfrm>
              <a:off x="279401" y="2119823"/>
              <a:ext cx="2711450" cy="2207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ovéPole 12"/>
            <p:cNvSpPr txBox="1"/>
            <p:nvPr/>
          </p:nvSpPr>
          <p:spPr>
            <a:xfrm>
              <a:off x="1226857" y="4353306"/>
              <a:ext cx="185339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000" dirty="0" smtClean="0"/>
                <a:t>zdroj</a:t>
              </a:r>
              <a:r>
                <a:rPr lang="cs-CZ" sz="1000" dirty="0"/>
                <a:t>: http://www.dsinteriors.in</a:t>
              </a:r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6148994" y="2119823"/>
            <a:ext cx="2781300" cy="2479704"/>
            <a:chOff x="6148994" y="2119823"/>
            <a:chExt cx="2781300" cy="2479704"/>
          </a:xfrm>
        </p:grpSpPr>
        <p:pic>
          <p:nvPicPr>
            <p:cNvPr id="3074" name="Picture 2" descr="SouvisejÃ­cÃ­ obrÃ¡zek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0" r="29080"/>
            <a:stretch/>
          </p:blipFill>
          <p:spPr bwMode="auto">
            <a:xfrm>
              <a:off x="6148994" y="2119823"/>
              <a:ext cx="2691902" cy="22070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ovéPole 13"/>
            <p:cNvSpPr txBox="1"/>
            <p:nvPr/>
          </p:nvSpPr>
          <p:spPr>
            <a:xfrm>
              <a:off x="6238530" y="4353306"/>
              <a:ext cx="269176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cs-CZ" sz="1000" dirty="0" smtClean="0"/>
                <a:t>zdroj</a:t>
              </a:r>
              <a:r>
                <a:rPr lang="cs-CZ" sz="1000" dirty="0"/>
                <a:t>: https://www.frasercoastchronicle.com.au</a:t>
              </a:r>
            </a:p>
          </p:txBody>
        </p:sp>
      </p:grpSp>
      <p:pic>
        <p:nvPicPr>
          <p:cNvPr id="3076" name="Picture 4" descr="VÃ½sledek obrÃ¡zku pro HOME INTERIOR PEOP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0294" y="2119823"/>
            <a:ext cx="2868006" cy="2207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9663943" y="4353306"/>
            <a:ext cx="220925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000" dirty="0" smtClean="0"/>
              <a:t>zdroj</a:t>
            </a:r>
            <a:r>
              <a:rPr lang="cs-CZ" sz="1000" dirty="0"/>
              <a:t>: http://www.interiordecodir.com	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233385" y="1779065"/>
            <a:ext cx="271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VÝROBA NÁBYTKU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2990850" y="1790700"/>
            <a:ext cx="271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1">
                    <a:lumMod val="75000"/>
                  </a:schemeClr>
                </a:solidFill>
              </a:rPr>
              <a:t>ADMINISTRATIVA</a:t>
            </a:r>
            <a:endParaRPr lang="cs-CZ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6059596" y="1790700"/>
            <a:ext cx="271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B050"/>
                </a:solidFill>
              </a:rPr>
              <a:t>PRODEJ NÁBYTKU</a:t>
            </a:r>
            <a:endParaRPr lang="cs-CZ" dirty="0">
              <a:solidFill>
                <a:srgbClr val="00B050"/>
              </a:solidFill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8860445" y="1790700"/>
            <a:ext cx="271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accent4">
                    <a:lumMod val="75000"/>
                  </a:schemeClr>
                </a:solidFill>
              </a:rPr>
              <a:t>BYDLENÍ</a:t>
            </a:r>
            <a:endParaRPr lang="cs-CZ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TextovéPole 24"/>
          <p:cNvSpPr txBox="1"/>
          <p:nvPr/>
        </p:nvSpPr>
        <p:spPr>
          <a:xfrm>
            <a:off x="6059595" y="4648151"/>
            <a:ext cx="2711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B050"/>
                </a:solidFill>
              </a:rPr>
              <a:t>2x prodejní plocha:	123 m</a:t>
            </a:r>
            <a:r>
              <a:rPr lang="cs-CZ" sz="1600" baseline="30000" dirty="0" smtClean="0">
                <a:solidFill>
                  <a:srgbClr val="00B050"/>
                </a:solidFill>
              </a:rPr>
              <a:t>2</a:t>
            </a:r>
          </a:p>
          <a:p>
            <a:r>
              <a:rPr lang="cs-CZ" sz="1600" dirty="0">
                <a:solidFill>
                  <a:srgbClr val="00B050"/>
                </a:solidFill>
              </a:rPr>
              <a:t>	</a:t>
            </a:r>
            <a:r>
              <a:rPr lang="cs-CZ" sz="1600" dirty="0" smtClean="0">
                <a:solidFill>
                  <a:srgbClr val="00B050"/>
                </a:solidFill>
              </a:rPr>
              <a:t>	200 m</a:t>
            </a:r>
            <a:r>
              <a:rPr lang="cs-CZ" sz="1600" baseline="30000" dirty="0" smtClean="0">
                <a:solidFill>
                  <a:srgbClr val="00B050"/>
                </a:solidFill>
              </a:rPr>
              <a:t>2</a:t>
            </a:r>
          </a:p>
          <a:p>
            <a:endParaRPr lang="cs-CZ" sz="1600" dirty="0">
              <a:solidFill>
                <a:srgbClr val="00B050"/>
              </a:solidFill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33384" y="4585578"/>
            <a:ext cx="2711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FF0000"/>
                </a:solidFill>
              </a:rPr>
              <a:t>Výroba nábytku: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 smtClean="0">
                <a:solidFill>
                  <a:srgbClr val="FF0000"/>
                </a:solidFill>
              </a:rPr>
              <a:t>393 m</a:t>
            </a:r>
            <a:r>
              <a:rPr lang="cs-CZ" sz="1600" baseline="30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cs-CZ" sz="1600" dirty="0" smtClean="0">
                <a:solidFill>
                  <a:srgbClr val="FF0000"/>
                </a:solidFill>
              </a:rPr>
              <a:t>Sklad: 208 m</a:t>
            </a:r>
            <a:r>
              <a:rPr lang="cs-CZ" sz="1600" baseline="30000" dirty="0" smtClean="0">
                <a:solidFill>
                  <a:srgbClr val="FF0000"/>
                </a:solidFill>
              </a:rPr>
              <a:t>2</a:t>
            </a:r>
          </a:p>
          <a:p>
            <a:endParaRPr lang="cs-CZ" sz="1600" dirty="0">
              <a:solidFill>
                <a:srgbClr val="00B050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8860444" y="4648151"/>
            <a:ext cx="271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EA6946"/>
                </a:solidFill>
              </a:rPr>
              <a:t>3 bytové jednotky 2+kk</a:t>
            </a:r>
            <a:endParaRPr lang="cs-CZ" sz="1600" baseline="30000" dirty="0" smtClean="0">
              <a:solidFill>
                <a:srgbClr val="EA6946"/>
              </a:solidFill>
            </a:endParaRPr>
          </a:p>
          <a:p>
            <a:endParaRPr lang="cs-CZ" sz="1600" dirty="0">
              <a:solidFill>
                <a:srgbClr val="00B05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8860444" y="5326565"/>
            <a:ext cx="271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EA6946"/>
                </a:solidFill>
              </a:rPr>
              <a:t>6 osob</a:t>
            </a:r>
            <a:endParaRPr lang="cs-CZ" sz="1600" baseline="30000" dirty="0" smtClean="0">
              <a:solidFill>
                <a:srgbClr val="EA6946"/>
              </a:solidFill>
            </a:endParaRPr>
          </a:p>
          <a:p>
            <a:endParaRPr lang="cs-CZ" sz="1600" dirty="0">
              <a:solidFill>
                <a:srgbClr val="00B05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233383" y="5326565"/>
            <a:ext cx="271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FF0000"/>
                </a:solidFill>
              </a:rPr>
              <a:t>min.: 6 osob</a:t>
            </a:r>
            <a:endParaRPr lang="cs-CZ" sz="1600" baseline="30000" dirty="0" smtClean="0">
              <a:solidFill>
                <a:srgbClr val="FF0000"/>
              </a:solidFill>
            </a:endParaRPr>
          </a:p>
          <a:p>
            <a:endParaRPr lang="cs-CZ" sz="1600" dirty="0">
              <a:solidFill>
                <a:srgbClr val="00B050"/>
              </a:solidFill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3011345" y="5308454"/>
            <a:ext cx="27114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70C0"/>
                </a:solidFill>
              </a:rPr>
              <a:t>10 osob</a:t>
            </a:r>
            <a:endParaRPr lang="cs-CZ" sz="1600" baseline="30000" dirty="0" smtClean="0">
              <a:solidFill>
                <a:srgbClr val="0070C0"/>
              </a:solidFill>
            </a:endParaRPr>
          </a:p>
          <a:p>
            <a:endParaRPr lang="cs-CZ" sz="1600" dirty="0">
              <a:solidFill>
                <a:srgbClr val="00B050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6059595" y="5326565"/>
            <a:ext cx="2711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B050"/>
                </a:solidFill>
              </a:rPr>
              <a:t>4 osoby</a:t>
            </a:r>
          </a:p>
          <a:p>
            <a:r>
              <a:rPr lang="cs-CZ" sz="1600" baseline="30000" dirty="0" smtClean="0">
                <a:solidFill>
                  <a:srgbClr val="00B050"/>
                </a:solidFill>
              </a:rPr>
              <a:t>~</a:t>
            </a:r>
            <a:r>
              <a:rPr lang="cs-CZ" sz="1600" dirty="0" smtClean="0">
                <a:solidFill>
                  <a:srgbClr val="00B050"/>
                </a:solidFill>
              </a:rPr>
              <a:t> 10 zákazníků</a:t>
            </a:r>
            <a:endParaRPr lang="cs-CZ" sz="1600" baseline="30000" dirty="0" smtClean="0">
              <a:solidFill>
                <a:srgbClr val="00B050"/>
              </a:solidFill>
            </a:endParaRPr>
          </a:p>
          <a:p>
            <a:endParaRPr lang="cs-CZ" sz="1600" dirty="0">
              <a:solidFill>
                <a:srgbClr val="00B050"/>
              </a:solidFill>
            </a:endParaRPr>
          </a:p>
        </p:txBody>
      </p:sp>
      <p:sp>
        <p:nvSpPr>
          <p:cNvPr id="32" name="TextovéPole 31"/>
          <p:cNvSpPr txBox="1"/>
          <p:nvPr/>
        </p:nvSpPr>
        <p:spPr>
          <a:xfrm>
            <a:off x="3011345" y="4585578"/>
            <a:ext cx="2711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0070C0"/>
                </a:solidFill>
              </a:rPr>
              <a:t>Kanceláře: 107 m</a:t>
            </a:r>
            <a:r>
              <a:rPr lang="cs-CZ" sz="1600" baseline="30000" dirty="0" smtClean="0">
                <a:solidFill>
                  <a:srgbClr val="0070C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83054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279400" y="1259457"/>
            <a:ext cx="11518900" cy="5090567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 smtClean="0"/>
              <a:t>VÍCEÚČELOVÝ OBJEKT </a:t>
            </a:r>
            <a:r>
              <a:rPr lang="cs-CZ" sz="2000" dirty="0" smtClean="0"/>
              <a:t>– KDE?</a:t>
            </a:r>
          </a:p>
          <a:p>
            <a:pPr algn="l"/>
            <a:endParaRPr lang="cs-CZ" sz="2000" dirty="0" smtClean="0"/>
          </a:p>
          <a:p>
            <a:pPr algn="l"/>
            <a:r>
              <a:rPr lang="cs-CZ" sz="1600" dirty="0" smtClean="0"/>
              <a:t>Kraj: Jihočeský</a:t>
            </a:r>
          </a:p>
          <a:p>
            <a:pPr algn="l"/>
            <a:r>
              <a:rPr lang="cs-CZ" sz="1600" dirty="0" smtClean="0"/>
              <a:t>Město: České Budějovice</a:t>
            </a:r>
          </a:p>
          <a:p>
            <a:pPr algn="l"/>
            <a:r>
              <a:rPr lang="cs-CZ" sz="1600" dirty="0" smtClean="0"/>
              <a:t>Katastrální území: České Vrbné</a:t>
            </a:r>
          </a:p>
          <a:p>
            <a:pPr algn="l"/>
            <a:r>
              <a:rPr lang="cs-CZ" sz="1600" dirty="0" err="1" smtClean="0"/>
              <a:t>Poz</a:t>
            </a:r>
            <a:r>
              <a:rPr lang="cs-CZ" sz="1600" dirty="0" smtClean="0"/>
              <a:t>. č. </a:t>
            </a:r>
            <a:r>
              <a:rPr lang="cs-CZ" sz="1600" dirty="0" err="1" smtClean="0"/>
              <a:t>parc</a:t>
            </a:r>
            <a:r>
              <a:rPr lang="cs-CZ" sz="1600" dirty="0" smtClean="0"/>
              <a:t>.: 180/4 (1 891 m</a:t>
            </a:r>
            <a:r>
              <a:rPr lang="cs-CZ" sz="1600" baseline="30000" dirty="0" smtClean="0"/>
              <a:t>2</a:t>
            </a:r>
            <a:r>
              <a:rPr lang="cs-CZ" sz="1600" dirty="0" smtClean="0"/>
              <a:t>)</a:t>
            </a:r>
          </a:p>
          <a:p>
            <a:pPr algn="l"/>
            <a:r>
              <a:rPr lang="cs-CZ" sz="1600" dirty="0" smtClean="0"/>
              <a:t>Druh pozemku: ZPF – orná půda</a:t>
            </a:r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  <p:pic>
        <p:nvPicPr>
          <p:cNvPr id="6" name="Picture 2" descr="Výsledek obrázku pro VŠTE LOGO 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0555"/>
            <a:ext cx="712638" cy="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279400" y="986830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79400" y="6443663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797800" y="6443663"/>
            <a:ext cx="408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VÁCLAV PILÍK, 16026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57306" y="63500"/>
            <a:ext cx="976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VYSOKÁ ŠKOLA TECHNICKÁ A EKONOMICKÁ V ČESKÝCH BUDĚJOVICÍCH</a:t>
            </a: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LETNÍ SEMESTR 2018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BAK_BAKALÁŘSKÁ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90500" y="6443663"/>
            <a:ext cx="734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PREZENTACE BAKALÁŘSKÉ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grpSp>
        <p:nvGrpSpPr>
          <p:cNvPr id="33" name="Skupina 32"/>
          <p:cNvGrpSpPr/>
          <p:nvPr/>
        </p:nvGrpSpPr>
        <p:grpSpPr>
          <a:xfrm>
            <a:off x="3575112" y="1080467"/>
            <a:ext cx="8223188" cy="5265879"/>
            <a:chOff x="3575112" y="1035489"/>
            <a:chExt cx="8223188" cy="5265879"/>
          </a:xfrm>
        </p:grpSpPr>
        <p:pic>
          <p:nvPicPr>
            <p:cNvPr id="20" name="Obrázek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112" y="1035489"/>
              <a:ext cx="8223188" cy="5265879"/>
            </a:xfrm>
            <a:prstGeom prst="rect">
              <a:avLst/>
            </a:prstGeom>
          </p:spPr>
        </p:pic>
        <p:sp>
          <p:nvSpPr>
            <p:cNvPr id="24" name="TextovéPole 23"/>
            <p:cNvSpPr txBox="1"/>
            <p:nvPr/>
          </p:nvSpPr>
          <p:spPr>
            <a:xfrm>
              <a:off x="8316686" y="5932037"/>
              <a:ext cx="3481614" cy="2462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cs-CZ" sz="1000" dirty="0"/>
                <a:t>zdroj: https://www.google.cz/</a:t>
              </a:r>
              <a:r>
                <a:rPr lang="cs-CZ" sz="1000" dirty="0" err="1"/>
                <a:t>maps</a:t>
              </a:r>
              <a:r>
                <a:rPr lang="cs-CZ" sz="1000" dirty="0"/>
                <a:t>/place/</a:t>
              </a:r>
              <a:r>
                <a:rPr lang="cs-CZ" sz="1000" dirty="0" err="1"/>
                <a:t>České+Budějovice</a:t>
              </a:r>
              <a:r>
                <a:rPr lang="cs-CZ" sz="1000" dirty="0"/>
                <a:t>/</a:t>
              </a: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4346113" y="1063892"/>
            <a:ext cx="7452187" cy="5269557"/>
            <a:chOff x="12372513" y="978381"/>
            <a:chExt cx="7452187" cy="5269557"/>
          </a:xfrm>
        </p:grpSpPr>
        <p:grpSp>
          <p:nvGrpSpPr>
            <p:cNvPr id="19" name="Skupina 18"/>
            <p:cNvGrpSpPr/>
            <p:nvPr/>
          </p:nvGrpSpPr>
          <p:grpSpPr>
            <a:xfrm>
              <a:off x="12372513" y="978381"/>
              <a:ext cx="7452187" cy="5269557"/>
              <a:chOff x="4346113" y="1127286"/>
              <a:chExt cx="7452187" cy="5269557"/>
            </a:xfrm>
          </p:grpSpPr>
          <p:pic>
            <p:nvPicPr>
              <p:cNvPr id="16" name="Obrázek 1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46113" y="1127286"/>
                <a:ext cx="7452187" cy="5269557"/>
              </a:xfrm>
              <a:prstGeom prst="rect">
                <a:avLst/>
              </a:prstGeom>
            </p:spPr>
          </p:pic>
          <p:sp>
            <p:nvSpPr>
              <p:cNvPr id="17" name="Ovál 16"/>
              <p:cNvSpPr/>
              <p:nvPr/>
            </p:nvSpPr>
            <p:spPr>
              <a:xfrm>
                <a:off x="6410325" y="4371975"/>
                <a:ext cx="790575" cy="74295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4" name="TextovéPole 33"/>
            <p:cNvSpPr txBox="1"/>
            <p:nvPr/>
          </p:nvSpPr>
          <p:spPr>
            <a:xfrm>
              <a:off x="18737943" y="4396931"/>
              <a:ext cx="917239" cy="2462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1000" dirty="0" smtClean="0"/>
                <a:t>zdroj: Vlastní  </a:t>
              </a:r>
              <a:endParaRPr lang="cs-CZ" sz="1000" dirty="0"/>
            </a:p>
          </p:txBody>
        </p:sp>
      </p:grpSp>
      <p:grpSp>
        <p:nvGrpSpPr>
          <p:cNvPr id="41" name="Skupina 40"/>
          <p:cNvGrpSpPr/>
          <p:nvPr/>
        </p:nvGrpSpPr>
        <p:grpSpPr>
          <a:xfrm>
            <a:off x="4125443" y="1072746"/>
            <a:ext cx="7672857" cy="5267151"/>
            <a:chOff x="4125443" y="1080467"/>
            <a:chExt cx="7672857" cy="5267151"/>
          </a:xfrm>
        </p:grpSpPr>
        <p:pic>
          <p:nvPicPr>
            <p:cNvPr id="36" name="Obrázek 3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77" t="4760" r="3640" b="4856"/>
            <a:stretch/>
          </p:blipFill>
          <p:spPr>
            <a:xfrm>
              <a:off x="4125443" y="1080467"/>
              <a:ext cx="7672857" cy="5267151"/>
            </a:xfrm>
            <a:prstGeom prst="rect">
              <a:avLst/>
            </a:prstGeom>
          </p:spPr>
        </p:pic>
        <p:sp>
          <p:nvSpPr>
            <p:cNvPr id="37" name="TextovéPole 36"/>
            <p:cNvSpPr txBox="1"/>
            <p:nvPr/>
          </p:nvSpPr>
          <p:spPr>
            <a:xfrm>
              <a:off x="10953197" y="6025106"/>
              <a:ext cx="845103" cy="24622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cs-CZ" sz="1000" dirty="0" smtClean="0"/>
                <a:t>zdroj: vlastní</a:t>
              </a:r>
              <a:endParaRPr lang="cs-CZ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43517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279400" y="1259457"/>
            <a:ext cx="11518900" cy="5090567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 smtClean="0"/>
              <a:t>VÍCEÚČELOVÝ OBJEKT </a:t>
            </a:r>
            <a:r>
              <a:rPr lang="cs-CZ" sz="2000" dirty="0" smtClean="0"/>
              <a:t>– ÚZEMNÍ PLÁN MĚSTA ČESKÉ BUDĚJOVICE</a:t>
            </a:r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  <p:pic>
        <p:nvPicPr>
          <p:cNvPr id="6" name="Picture 2" descr="Výsledek obrázku pro VŠTE LOGO 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80555"/>
            <a:ext cx="712638" cy="71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Přímá spojnice 6"/>
          <p:cNvCxnSpPr/>
          <p:nvPr/>
        </p:nvCxnSpPr>
        <p:spPr>
          <a:xfrm>
            <a:off x="279400" y="986830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7"/>
          <p:cNvCxnSpPr/>
          <p:nvPr/>
        </p:nvCxnSpPr>
        <p:spPr>
          <a:xfrm>
            <a:off x="279400" y="6443663"/>
            <a:ext cx="11518900" cy="0"/>
          </a:xfrm>
          <a:prstGeom prst="line">
            <a:avLst/>
          </a:prstGeom>
          <a:ln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7797800" y="6443663"/>
            <a:ext cx="408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VÁCLAV PILÍK, 16026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1057306" y="63500"/>
            <a:ext cx="9766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VYSOKÁ ŠKOLA TECHNICKÁ A EKONOMICKÁ V ČESKÝCH BUDĚJOVICÍCH</a:t>
            </a: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LETNÍ SEMESTR 2018</a:t>
            </a:r>
            <a:endParaRPr lang="cs-CZ" sz="1600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BAK_BAKALÁŘSKÁ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190500" y="6443663"/>
            <a:ext cx="7349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2">
                    <a:lumMod val="50000"/>
                  </a:schemeClr>
                </a:solidFill>
              </a:rPr>
              <a:t>PREZENTACE BAKALÁŘSKÉ PRÁCE</a:t>
            </a:r>
            <a:endParaRPr lang="cs-CZ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67"/>
          <a:stretch/>
        </p:blipFill>
        <p:spPr>
          <a:xfrm>
            <a:off x="279399" y="1562640"/>
            <a:ext cx="8419193" cy="478738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733261" y="6074333"/>
            <a:ext cx="3965331" cy="24622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1000" dirty="0"/>
              <a:t>zdroj: http://www.c-budejovice.cz/uzemni-plan-mesta-ceske-budejovice</a:t>
            </a:r>
          </a:p>
        </p:txBody>
      </p:sp>
      <p:grpSp>
        <p:nvGrpSpPr>
          <p:cNvPr id="10" name="Skupina 9"/>
          <p:cNvGrpSpPr/>
          <p:nvPr/>
        </p:nvGrpSpPr>
        <p:grpSpPr>
          <a:xfrm>
            <a:off x="8697615" y="1533170"/>
            <a:ext cx="3177659" cy="1438630"/>
            <a:chOff x="8697615" y="1533170"/>
            <a:chExt cx="3177659" cy="1438630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458" r="62973" b="16605"/>
            <a:stretch/>
          </p:blipFill>
          <p:spPr>
            <a:xfrm>
              <a:off x="8698592" y="1533170"/>
              <a:ext cx="3176682" cy="1002996"/>
            </a:xfrm>
            <a:prstGeom prst="rect">
              <a:avLst/>
            </a:prstGeom>
          </p:spPr>
        </p:pic>
        <p:pic>
          <p:nvPicPr>
            <p:cNvPr id="23" name="Obrázek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706" t="69978" r="18153" b="25405"/>
            <a:stretch/>
          </p:blipFill>
          <p:spPr>
            <a:xfrm>
              <a:off x="8697615" y="2522917"/>
              <a:ext cx="2986843" cy="4488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55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dnadpis 2"/>
          <p:cNvSpPr>
            <a:spLocks noGrp="1"/>
          </p:cNvSpPr>
          <p:nvPr>
            <p:ph type="subTitle" idx="1"/>
          </p:nvPr>
        </p:nvSpPr>
        <p:spPr>
          <a:xfrm>
            <a:off x="279400" y="1259457"/>
            <a:ext cx="11518900" cy="5090567"/>
          </a:xfrm>
        </p:spPr>
        <p:txBody>
          <a:bodyPr>
            <a:normAutofit/>
          </a:bodyPr>
          <a:lstStyle/>
          <a:p>
            <a:pPr algn="l"/>
            <a:r>
              <a:rPr lang="cs-CZ" sz="2000" b="1" dirty="0" smtClean="0"/>
              <a:t>METODIKA PRÁCE</a:t>
            </a:r>
          </a:p>
          <a:p>
            <a:pPr marL="457200" indent="-457200" algn="l">
              <a:buAutoNum type="arabicPeriod"/>
            </a:pPr>
            <a:r>
              <a:rPr lang="cs-CZ" sz="1600" b="1" dirty="0" smtClean="0"/>
              <a:t>Zadání práce</a:t>
            </a:r>
          </a:p>
          <a:p>
            <a:pPr marL="457200" indent="-457200" algn="l">
              <a:buAutoNum type="arabicPeriod"/>
            </a:pPr>
            <a:r>
              <a:rPr lang="cs-CZ" sz="1600" b="1" dirty="0" smtClean="0"/>
              <a:t>Konceptuální úvahy</a:t>
            </a:r>
          </a:p>
          <a:p>
            <a:pPr marL="457200" indent="-457200" algn="l">
              <a:buAutoNum type="arabicPeriod"/>
            </a:pPr>
            <a:r>
              <a:rPr lang="cs-CZ" sz="1600" b="1" dirty="0" smtClean="0"/>
              <a:t>Zpracování dat</a:t>
            </a:r>
          </a:p>
          <a:p>
            <a:pPr algn="l"/>
            <a:endParaRPr lang="cs-CZ" sz="2000" dirty="0" smtClean="0"/>
          </a:p>
          <a:p>
            <a:pPr algn="l"/>
            <a:endParaRPr lang="cs-CZ" dirty="0" smtClean="0"/>
          </a:p>
          <a:p>
            <a:pPr algn="l"/>
            <a:endParaRPr lang="cs-CZ" dirty="0"/>
          </a:p>
        </p:txBody>
      </p:sp>
      <p:grpSp>
        <p:nvGrpSpPr>
          <p:cNvPr id="45" name="Skupina 44"/>
          <p:cNvGrpSpPr/>
          <p:nvPr/>
        </p:nvGrpSpPr>
        <p:grpSpPr>
          <a:xfrm>
            <a:off x="190500" y="63500"/>
            <a:ext cx="11696700" cy="6749495"/>
            <a:chOff x="190500" y="63500"/>
            <a:chExt cx="11696700" cy="6749495"/>
          </a:xfrm>
        </p:grpSpPr>
        <p:grpSp>
          <p:nvGrpSpPr>
            <p:cNvPr id="44" name="Skupina 43"/>
            <p:cNvGrpSpPr/>
            <p:nvPr/>
          </p:nvGrpSpPr>
          <p:grpSpPr>
            <a:xfrm>
              <a:off x="279400" y="63500"/>
              <a:ext cx="11518900" cy="923330"/>
              <a:chOff x="279400" y="63500"/>
              <a:chExt cx="11518900" cy="923330"/>
            </a:xfrm>
          </p:grpSpPr>
          <p:pic>
            <p:nvPicPr>
              <p:cNvPr id="6" name="Picture 2" descr="Výsledek obrázku pro VŠTE LOGO JP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400" y="180555"/>
                <a:ext cx="712638" cy="7126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7" name="Přímá spojnice 6"/>
              <p:cNvCxnSpPr/>
              <p:nvPr/>
            </p:nvCxnSpPr>
            <p:spPr>
              <a:xfrm>
                <a:off x="279400" y="986830"/>
                <a:ext cx="1151890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ovéPole 10"/>
              <p:cNvSpPr txBox="1"/>
              <p:nvPr/>
            </p:nvSpPr>
            <p:spPr>
              <a:xfrm>
                <a:off x="1057306" y="63500"/>
                <a:ext cx="97663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>
                    <a:solidFill>
                      <a:schemeClr val="bg2">
                        <a:lumMod val="50000"/>
                      </a:schemeClr>
                    </a:solidFill>
                  </a:rPr>
                  <a:t>VYSOKÁ ŠKOLA TECHNICKÁ A EKONOMICKÁ V ČESKÝCH BUDĚJOVICÍCH</a:t>
                </a:r>
              </a:p>
              <a:p>
                <a:r>
                  <a:rPr lang="cs-CZ" dirty="0" smtClean="0">
                    <a:solidFill>
                      <a:schemeClr val="bg2">
                        <a:lumMod val="50000"/>
                      </a:schemeClr>
                    </a:solidFill>
                  </a:rPr>
                  <a:t>LETNÍ SEMESTR 2018</a:t>
                </a:r>
                <a:endParaRPr lang="cs-CZ" sz="1600" dirty="0">
                  <a:solidFill>
                    <a:schemeClr val="bg2">
                      <a:lumMod val="50000"/>
                    </a:schemeClr>
                  </a:solidFill>
                </a:endParaRPr>
              </a:p>
              <a:p>
                <a:r>
                  <a:rPr lang="cs-CZ" dirty="0" smtClean="0">
                    <a:solidFill>
                      <a:schemeClr val="bg2">
                        <a:lumMod val="50000"/>
                      </a:schemeClr>
                    </a:solidFill>
                  </a:rPr>
                  <a:t>BAK_BAKALÁŘSKÁ PRÁCE</a:t>
                </a:r>
                <a:endParaRPr lang="cs-CZ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43" name="Skupina 42"/>
            <p:cNvGrpSpPr/>
            <p:nvPr/>
          </p:nvGrpSpPr>
          <p:grpSpPr>
            <a:xfrm>
              <a:off x="190500" y="6443663"/>
              <a:ext cx="11696700" cy="369332"/>
              <a:chOff x="190500" y="6443663"/>
              <a:chExt cx="11696700" cy="369332"/>
            </a:xfrm>
          </p:grpSpPr>
          <p:cxnSp>
            <p:nvCxnSpPr>
              <p:cNvPr id="8" name="Přímá spojnice 7"/>
              <p:cNvCxnSpPr/>
              <p:nvPr/>
            </p:nvCxnSpPr>
            <p:spPr>
              <a:xfrm>
                <a:off x="279400" y="6443663"/>
                <a:ext cx="11518900" cy="0"/>
              </a:xfrm>
              <a:prstGeom prst="line">
                <a:avLst/>
              </a:prstGeom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ovéPole 8"/>
              <p:cNvSpPr txBox="1"/>
              <p:nvPr/>
            </p:nvSpPr>
            <p:spPr>
              <a:xfrm>
                <a:off x="7797800" y="6443663"/>
                <a:ext cx="40894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cs-CZ" dirty="0" smtClean="0">
                    <a:solidFill>
                      <a:schemeClr val="bg2">
                        <a:lumMod val="50000"/>
                      </a:schemeClr>
                    </a:solidFill>
                  </a:rPr>
                  <a:t>VÁCLAV PILÍK, 16026</a:t>
                </a:r>
                <a:endParaRPr lang="cs-CZ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2" name="TextovéPole 11"/>
              <p:cNvSpPr txBox="1"/>
              <p:nvPr/>
            </p:nvSpPr>
            <p:spPr>
              <a:xfrm>
                <a:off x="190500" y="6443663"/>
                <a:ext cx="73491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>
                    <a:solidFill>
                      <a:schemeClr val="bg2">
                        <a:lumMod val="50000"/>
                      </a:schemeClr>
                    </a:solidFill>
                  </a:rPr>
                  <a:t>PREZENTACE BAKALÁŘSKÉ PRÁCE</a:t>
                </a:r>
                <a:endParaRPr lang="cs-CZ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29" name="Skupina 28"/>
          <p:cNvGrpSpPr/>
          <p:nvPr/>
        </p:nvGrpSpPr>
        <p:grpSpPr>
          <a:xfrm>
            <a:off x="333756" y="4992624"/>
            <a:ext cx="11553444" cy="1082135"/>
            <a:chOff x="333756" y="4992624"/>
            <a:chExt cx="11553444" cy="1082135"/>
          </a:xfrm>
        </p:grpSpPr>
        <p:grpSp>
          <p:nvGrpSpPr>
            <p:cNvPr id="10" name="Skupina 9"/>
            <p:cNvGrpSpPr/>
            <p:nvPr/>
          </p:nvGrpSpPr>
          <p:grpSpPr>
            <a:xfrm>
              <a:off x="333756" y="4992624"/>
              <a:ext cx="11553444" cy="713232"/>
              <a:chOff x="333756" y="4992624"/>
              <a:chExt cx="11553444" cy="713232"/>
            </a:xfrm>
          </p:grpSpPr>
          <p:sp>
            <p:nvSpPr>
              <p:cNvPr id="3" name="Kosoúhelník 2"/>
              <p:cNvSpPr/>
              <p:nvPr/>
            </p:nvSpPr>
            <p:spPr>
              <a:xfrm>
                <a:off x="333756" y="4992624"/>
                <a:ext cx="11553444" cy="713232"/>
              </a:xfrm>
              <a:prstGeom prst="parallelogram">
                <a:avLst>
                  <a:gd name="adj" fmla="val 188750"/>
                </a:avLst>
              </a:prstGeom>
              <a:solidFill>
                <a:schemeClr val="bg1">
                  <a:lumMod val="6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4" name="Kosoúhelník 3"/>
              <p:cNvSpPr/>
              <p:nvPr/>
            </p:nvSpPr>
            <p:spPr>
              <a:xfrm>
                <a:off x="509871" y="5610130"/>
                <a:ext cx="10162891" cy="63818"/>
              </a:xfrm>
              <a:prstGeom prst="parallelogram">
                <a:avLst>
                  <a:gd name="adj" fmla="val 18688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3" name="Kosoúhelník 22"/>
              <p:cNvSpPr/>
              <p:nvPr/>
            </p:nvSpPr>
            <p:spPr>
              <a:xfrm>
                <a:off x="1610008" y="5019437"/>
                <a:ext cx="10162891" cy="63818"/>
              </a:xfrm>
              <a:prstGeom prst="parallelogram">
                <a:avLst>
                  <a:gd name="adj" fmla="val 18688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27" name="TextovéPole 26"/>
            <p:cNvSpPr txBox="1"/>
            <p:nvPr/>
          </p:nvSpPr>
          <p:spPr>
            <a:xfrm>
              <a:off x="333756" y="5705427"/>
              <a:ext cx="3178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1">
                      <a:lumMod val="50000"/>
                    </a:schemeClr>
                  </a:solidFill>
                </a:rPr>
                <a:t>KOMUNIKACE</a:t>
              </a:r>
              <a:endParaRPr lang="cs-CZ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2" name="Skupina 31"/>
          <p:cNvGrpSpPr/>
          <p:nvPr/>
        </p:nvGrpSpPr>
        <p:grpSpPr>
          <a:xfrm>
            <a:off x="3191256" y="3370942"/>
            <a:ext cx="8750300" cy="1621682"/>
            <a:chOff x="3191256" y="3370942"/>
            <a:chExt cx="8750300" cy="1621682"/>
          </a:xfrm>
        </p:grpSpPr>
        <p:sp>
          <p:nvSpPr>
            <p:cNvPr id="13" name="Kosoúhelník 12"/>
            <p:cNvSpPr/>
            <p:nvPr/>
          </p:nvSpPr>
          <p:spPr>
            <a:xfrm>
              <a:off x="3191256" y="3877056"/>
              <a:ext cx="8750300" cy="1115568"/>
            </a:xfrm>
            <a:prstGeom prst="parallelogram">
              <a:avLst>
                <a:gd name="adj" fmla="val 155000"/>
              </a:avLst>
            </a:prstGeom>
            <a:solidFill>
              <a:schemeClr val="accent6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0" name="TextovéPole 29"/>
            <p:cNvSpPr txBox="1"/>
            <p:nvPr/>
          </p:nvSpPr>
          <p:spPr>
            <a:xfrm>
              <a:off x="5711166" y="3370942"/>
              <a:ext cx="31782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rgbClr val="00B050"/>
                  </a:solidFill>
                </a:rPr>
                <a:t>POZEMEK</a:t>
              </a:r>
              <a:endParaRPr lang="cs-CZ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35" name="Skupina 34"/>
          <p:cNvGrpSpPr/>
          <p:nvPr/>
        </p:nvGrpSpPr>
        <p:grpSpPr>
          <a:xfrm>
            <a:off x="3640379" y="2512822"/>
            <a:ext cx="7035404" cy="2380806"/>
            <a:chOff x="3640379" y="2512822"/>
            <a:chExt cx="7035404" cy="2380806"/>
          </a:xfrm>
        </p:grpSpPr>
        <p:grpSp>
          <p:nvGrpSpPr>
            <p:cNvPr id="17" name="Skupina 16"/>
            <p:cNvGrpSpPr/>
            <p:nvPr/>
          </p:nvGrpSpPr>
          <p:grpSpPr>
            <a:xfrm>
              <a:off x="3640379" y="2512822"/>
              <a:ext cx="7035404" cy="2380806"/>
              <a:chOff x="3688080" y="2518179"/>
              <a:chExt cx="7035404" cy="2380806"/>
            </a:xfrm>
          </p:grpSpPr>
          <p:sp>
            <p:nvSpPr>
              <p:cNvPr id="2" name="Obdélník 1"/>
              <p:cNvSpPr/>
              <p:nvPr/>
            </p:nvSpPr>
            <p:spPr>
              <a:xfrm>
                <a:off x="4563373" y="2910565"/>
                <a:ext cx="5141344" cy="140610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Kosoúhelník 14"/>
              <p:cNvSpPr/>
              <p:nvPr/>
            </p:nvSpPr>
            <p:spPr>
              <a:xfrm rot="8585784">
                <a:off x="9217498" y="2858313"/>
                <a:ext cx="1505986" cy="1118225"/>
              </a:xfrm>
              <a:prstGeom prst="parallelogram">
                <a:avLst>
                  <a:gd name="adj" fmla="val 75563"/>
                </a:avLst>
              </a:prstGeom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6" name="Kosoúhelník 15"/>
              <p:cNvSpPr/>
              <p:nvPr/>
            </p:nvSpPr>
            <p:spPr>
              <a:xfrm>
                <a:off x="4563373" y="2518179"/>
                <a:ext cx="5650983" cy="392385"/>
              </a:xfrm>
              <a:prstGeom prst="parallelogram">
                <a:avLst>
                  <a:gd name="adj" fmla="val 132793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8" name="Kosoúhelník 17"/>
              <p:cNvSpPr/>
              <p:nvPr/>
            </p:nvSpPr>
            <p:spPr>
              <a:xfrm>
                <a:off x="3688080" y="4322355"/>
                <a:ext cx="6016637" cy="576630"/>
              </a:xfrm>
              <a:prstGeom prst="parallelogram">
                <a:avLst>
                  <a:gd name="adj" fmla="val 154155"/>
                </a:avLst>
              </a:prstGeom>
              <a:blipFill>
                <a:blip r:embed="rId3"/>
                <a:tile tx="0" ty="0" sx="100000" sy="100000" flip="none" algn="tl"/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3" name="TextovéPole 32"/>
            <p:cNvSpPr txBox="1"/>
            <p:nvPr/>
          </p:nvSpPr>
          <p:spPr>
            <a:xfrm>
              <a:off x="4996563" y="2522247"/>
              <a:ext cx="249131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VÝROBNÍ ČÁST</a:t>
              </a:r>
              <a:endParaRPr lang="cs-CZ" dirty="0"/>
            </a:p>
          </p:txBody>
        </p:sp>
      </p:grpSp>
      <p:grpSp>
        <p:nvGrpSpPr>
          <p:cNvPr id="39" name="Skupina 38"/>
          <p:cNvGrpSpPr/>
          <p:nvPr/>
        </p:nvGrpSpPr>
        <p:grpSpPr>
          <a:xfrm>
            <a:off x="4012870" y="2920571"/>
            <a:ext cx="6160111" cy="1798492"/>
            <a:chOff x="4012870" y="2920571"/>
            <a:chExt cx="6160111" cy="1798492"/>
          </a:xfrm>
        </p:grpSpPr>
        <p:grpSp>
          <p:nvGrpSpPr>
            <p:cNvPr id="19" name="Skupina 18"/>
            <p:cNvGrpSpPr/>
            <p:nvPr/>
          </p:nvGrpSpPr>
          <p:grpSpPr>
            <a:xfrm>
              <a:off x="4012870" y="2920571"/>
              <a:ext cx="6160111" cy="1798492"/>
              <a:chOff x="4012870" y="2920571"/>
              <a:chExt cx="6160111" cy="1798492"/>
            </a:xfrm>
          </p:grpSpPr>
          <p:sp>
            <p:nvSpPr>
              <p:cNvPr id="21" name="Obdélník 20"/>
              <p:cNvSpPr/>
              <p:nvPr/>
            </p:nvSpPr>
            <p:spPr>
              <a:xfrm>
                <a:off x="4012870" y="3312957"/>
                <a:ext cx="5141344" cy="140610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2" name="Kosoúhelník 21"/>
              <p:cNvSpPr/>
              <p:nvPr/>
            </p:nvSpPr>
            <p:spPr>
              <a:xfrm rot="8585784">
                <a:off x="8666995" y="3260705"/>
                <a:ext cx="1505986" cy="1118225"/>
              </a:xfrm>
              <a:prstGeom prst="parallelogram">
                <a:avLst>
                  <a:gd name="adj" fmla="val 75563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24" name="Kosoúhelník 23"/>
              <p:cNvSpPr/>
              <p:nvPr/>
            </p:nvSpPr>
            <p:spPr>
              <a:xfrm>
                <a:off x="4012870" y="2920571"/>
                <a:ext cx="5650983" cy="392385"/>
              </a:xfrm>
              <a:prstGeom prst="parallelogram">
                <a:avLst>
                  <a:gd name="adj" fmla="val 132793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</p:grpSp>
        <p:sp>
          <p:nvSpPr>
            <p:cNvPr id="34" name="TextovéPole 33"/>
            <p:cNvSpPr txBox="1"/>
            <p:nvPr/>
          </p:nvSpPr>
          <p:spPr>
            <a:xfrm>
              <a:off x="4426772" y="2920619"/>
              <a:ext cx="4727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ADMINISTRATIVNÍ, PRODEJNÍ A BYTOVÁ ČÁST</a:t>
              </a:r>
              <a:endParaRPr lang="cs-CZ" dirty="0"/>
            </a:p>
          </p:txBody>
        </p:sp>
      </p:grpSp>
      <p:grpSp>
        <p:nvGrpSpPr>
          <p:cNvPr id="38" name="Skupina 37"/>
          <p:cNvGrpSpPr/>
          <p:nvPr/>
        </p:nvGrpSpPr>
        <p:grpSpPr>
          <a:xfrm>
            <a:off x="4006033" y="3312956"/>
            <a:ext cx="5148181" cy="1406105"/>
            <a:chOff x="4006033" y="3312956"/>
            <a:chExt cx="5148181" cy="1406105"/>
          </a:xfrm>
        </p:grpSpPr>
        <p:sp>
          <p:nvSpPr>
            <p:cNvPr id="26" name="Obdélník 25"/>
            <p:cNvSpPr/>
            <p:nvPr/>
          </p:nvSpPr>
          <p:spPr>
            <a:xfrm>
              <a:off x="4012870" y="3312956"/>
              <a:ext cx="5141344" cy="1406105"/>
            </a:xfrm>
            <a:prstGeom prst="rect">
              <a:avLst/>
            </a:prstGeom>
            <a:pattFill prst="smCheck">
              <a:fgClr>
                <a:srgbClr val="FF0000"/>
              </a:fgClr>
              <a:bgClr>
                <a:schemeClr val="bg1"/>
              </a:bgClr>
            </a:patt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6" name="TextovéPole 35"/>
            <p:cNvSpPr txBox="1"/>
            <p:nvPr/>
          </p:nvSpPr>
          <p:spPr>
            <a:xfrm>
              <a:off x="4006033" y="3377911"/>
              <a:ext cx="4727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/>
                <a:t>DOMINANTNÍ FASÁDA</a:t>
              </a:r>
              <a:endParaRPr lang="cs-CZ" dirty="0"/>
            </a:p>
          </p:txBody>
        </p:sp>
      </p:grpSp>
      <p:grpSp>
        <p:nvGrpSpPr>
          <p:cNvPr id="41" name="Skupina 40"/>
          <p:cNvGrpSpPr/>
          <p:nvPr/>
        </p:nvGrpSpPr>
        <p:grpSpPr>
          <a:xfrm>
            <a:off x="3511965" y="4684583"/>
            <a:ext cx="5642249" cy="369332"/>
            <a:chOff x="3511965" y="4684583"/>
            <a:chExt cx="5642249" cy="369332"/>
          </a:xfrm>
        </p:grpSpPr>
        <p:sp>
          <p:nvSpPr>
            <p:cNvPr id="40" name="Kosoúhelník 39"/>
            <p:cNvSpPr/>
            <p:nvPr/>
          </p:nvSpPr>
          <p:spPr>
            <a:xfrm>
              <a:off x="3511965" y="4719061"/>
              <a:ext cx="5642249" cy="300376"/>
            </a:xfrm>
            <a:prstGeom prst="parallelogram">
              <a:avLst>
                <a:gd name="adj" fmla="val 16769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37" name="TextovéPole 36"/>
            <p:cNvSpPr txBox="1"/>
            <p:nvPr/>
          </p:nvSpPr>
          <p:spPr>
            <a:xfrm>
              <a:off x="3969368" y="4684583"/>
              <a:ext cx="47274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1"/>
                  </a:solidFill>
                </a:rPr>
                <a:t>PARKOVIŠTĚ</a:t>
              </a:r>
              <a:endParaRPr lang="cs-CZ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Skupina 30"/>
          <p:cNvGrpSpPr/>
          <p:nvPr/>
        </p:nvGrpSpPr>
        <p:grpSpPr>
          <a:xfrm>
            <a:off x="8747185" y="3502037"/>
            <a:ext cx="4783475" cy="1496022"/>
            <a:chOff x="8747185" y="3502037"/>
            <a:chExt cx="4783475" cy="1496022"/>
          </a:xfrm>
        </p:grpSpPr>
        <p:sp>
          <p:nvSpPr>
            <p:cNvPr id="14" name="Kosoúhelník 13"/>
            <p:cNvSpPr/>
            <p:nvPr/>
          </p:nvSpPr>
          <p:spPr>
            <a:xfrm>
              <a:off x="8747185" y="3877055"/>
              <a:ext cx="3025714" cy="1121004"/>
            </a:xfrm>
            <a:prstGeom prst="parallelogram">
              <a:avLst>
                <a:gd name="adj" fmla="val 155407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TextovéPole 27"/>
            <p:cNvSpPr txBox="1"/>
            <p:nvPr/>
          </p:nvSpPr>
          <p:spPr>
            <a:xfrm>
              <a:off x="10230531" y="3502037"/>
              <a:ext cx="330012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 smtClean="0">
                  <a:solidFill>
                    <a:schemeClr val="bg1">
                      <a:lumMod val="50000"/>
                    </a:schemeClr>
                  </a:solidFill>
                </a:rPr>
                <a:t>ZÁSOBOVACÍ CESTA</a:t>
              </a:r>
              <a:endParaRPr lang="cs-CZ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1026" name="Picture 2" descr="VÃ½sledek obrÃ¡zku pro GRAPHISOFT ARCHICAD 19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9058275" y="1125300"/>
            <a:ext cx="2714624" cy="67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ovéPole 41"/>
          <p:cNvSpPr txBox="1"/>
          <p:nvPr/>
        </p:nvSpPr>
        <p:spPr>
          <a:xfrm>
            <a:off x="272563" y="2752725"/>
            <a:ext cx="39027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/>
              <a:t>-Projektová </a:t>
            </a:r>
            <a:r>
              <a:rPr lang="cs-CZ" sz="1600" dirty="0"/>
              <a:t>dokumentace </a:t>
            </a:r>
            <a:r>
              <a:rPr lang="cs-CZ" sz="1600" dirty="0" smtClean="0"/>
              <a:t>pro vydání</a:t>
            </a:r>
          </a:p>
          <a:p>
            <a:r>
              <a:rPr lang="cs-CZ" sz="1600" dirty="0" smtClean="0"/>
              <a:t>společného územního rozhodnutí a stavebního povolení </a:t>
            </a:r>
          </a:p>
          <a:p>
            <a:r>
              <a:rPr lang="cs-CZ" sz="1600" dirty="0" smtClean="0"/>
              <a:t>- </a:t>
            </a:r>
            <a:r>
              <a:rPr lang="cs-CZ" sz="1600" dirty="0"/>
              <a:t>Dle </a:t>
            </a:r>
            <a:r>
              <a:rPr lang="cs-CZ" sz="1600" dirty="0" smtClean="0"/>
              <a:t>přílohy </a:t>
            </a:r>
            <a:r>
              <a:rPr lang="cs-CZ" sz="1600" dirty="0"/>
              <a:t>č. 8 k vyhlášce č. 499/2006 Sb.</a:t>
            </a:r>
          </a:p>
          <a:p>
            <a:endParaRPr lang="cs-CZ" sz="1600" dirty="0"/>
          </a:p>
        </p:txBody>
      </p:sp>
      <p:pic>
        <p:nvPicPr>
          <p:cNvPr id="1028" name="Picture 4" descr="VÃ½sledek obrÃ¡zku pro microsoft office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938" y="1154676"/>
            <a:ext cx="2124935" cy="67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3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971"/>
          </a:xfrm>
          <a:prstGeom prst="rect">
            <a:avLst/>
          </a:prstGeom>
        </p:spPr>
      </p:pic>
      <p:grpSp>
        <p:nvGrpSpPr>
          <p:cNvPr id="17" name="Skupina 16"/>
          <p:cNvGrpSpPr/>
          <p:nvPr/>
        </p:nvGrpSpPr>
        <p:grpSpPr>
          <a:xfrm>
            <a:off x="114325" y="87896"/>
            <a:ext cx="5039393" cy="765004"/>
            <a:chOff x="114325" y="87896"/>
            <a:chExt cx="5039393" cy="765004"/>
          </a:xfrm>
        </p:grpSpPr>
        <p:sp>
          <p:nvSpPr>
            <p:cNvPr id="5" name="Obdélník 4"/>
            <p:cNvSpPr/>
            <p:nvPr/>
          </p:nvSpPr>
          <p:spPr>
            <a:xfrm>
              <a:off x="114325" y="87896"/>
              <a:ext cx="50393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/>
                <a:t>APLIKACE PRÁCE </a:t>
              </a:r>
              <a:r>
                <a:rPr lang="cs-CZ" sz="1600" dirty="0"/>
                <a:t>– KONSTRUKČNÍ A MATERIÁLOVÉ ŘEŠENÍ</a:t>
              </a:r>
              <a:endParaRPr lang="cs-CZ" sz="1600" b="1" dirty="0"/>
            </a:p>
          </p:txBody>
        </p:sp>
        <p:sp>
          <p:nvSpPr>
            <p:cNvPr id="8" name="Obdélník 7"/>
            <p:cNvSpPr/>
            <p:nvPr/>
          </p:nvSpPr>
          <p:spPr>
            <a:xfrm>
              <a:off x="114325" y="514346"/>
              <a:ext cx="96161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/>
                <a:t>ZÁKLADY</a:t>
              </a:r>
              <a:endParaRPr lang="cs-CZ" sz="1600" b="1" dirty="0"/>
            </a:p>
          </p:txBody>
        </p:sp>
      </p:grpSp>
      <p:grpSp>
        <p:nvGrpSpPr>
          <p:cNvPr id="29" name="Skupina 28"/>
          <p:cNvGrpSpPr/>
          <p:nvPr/>
        </p:nvGrpSpPr>
        <p:grpSpPr>
          <a:xfrm>
            <a:off x="5618285" y="87896"/>
            <a:ext cx="6469901" cy="4941305"/>
            <a:chOff x="5618285" y="87896"/>
            <a:chExt cx="6469901" cy="4941305"/>
          </a:xfrm>
        </p:grpSpPr>
        <p:pic>
          <p:nvPicPr>
            <p:cNvPr id="6" name="Obrázek 5"/>
            <p:cNvPicPr>
              <a:picLocks noChangeAspect="1"/>
            </p:cNvPicPr>
            <p:nvPr/>
          </p:nvPicPr>
          <p:blipFill rotWithShape="1">
            <a:blip r:embed="rId3"/>
            <a:srcRect l="5139" t="13457" r="36597" b="12839"/>
            <a:stretch/>
          </p:blipFill>
          <p:spPr>
            <a:xfrm>
              <a:off x="8929077" y="514346"/>
              <a:ext cx="3159109" cy="2247900"/>
            </a:xfrm>
            <a:prstGeom prst="rect">
              <a:avLst/>
            </a:prstGeom>
          </p:spPr>
        </p:pic>
        <p:sp>
          <p:nvSpPr>
            <p:cNvPr id="7" name="Ovál 6"/>
            <p:cNvSpPr/>
            <p:nvPr/>
          </p:nvSpPr>
          <p:spPr>
            <a:xfrm>
              <a:off x="5618285" y="3780693"/>
              <a:ext cx="659424" cy="1248508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8929076" y="87896"/>
              <a:ext cx="315910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cs-CZ" sz="1600" b="1" dirty="0" smtClean="0"/>
                <a:t>ZÁKLADOVÝ PAS</a:t>
              </a:r>
              <a:endParaRPr lang="cs-CZ" sz="1600" b="1" dirty="0"/>
            </a:p>
          </p:txBody>
        </p:sp>
        <p:grpSp>
          <p:nvGrpSpPr>
            <p:cNvPr id="12" name="Skupina 11"/>
            <p:cNvGrpSpPr/>
            <p:nvPr/>
          </p:nvGrpSpPr>
          <p:grpSpPr>
            <a:xfrm>
              <a:off x="7684477" y="1406769"/>
              <a:ext cx="2373923" cy="501162"/>
              <a:chOff x="7684477" y="1406769"/>
              <a:chExt cx="2373923" cy="501162"/>
            </a:xfrm>
          </p:grpSpPr>
          <p:sp>
            <p:nvSpPr>
              <p:cNvPr id="10" name="Šipka doprava 9"/>
              <p:cNvSpPr/>
              <p:nvPr/>
            </p:nvSpPr>
            <p:spPr>
              <a:xfrm>
                <a:off x="7684477" y="1406769"/>
                <a:ext cx="2373923" cy="50116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1" name="Obdélník 10"/>
              <p:cNvSpPr/>
              <p:nvPr/>
            </p:nvSpPr>
            <p:spPr>
              <a:xfrm>
                <a:off x="7684477" y="1503461"/>
                <a:ext cx="16733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400" b="1" dirty="0" smtClean="0"/>
                  <a:t>ZTRACENÉ BEDNĚNÍ</a:t>
                </a:r>
                <a:endParaRPr lang="cs-CZ" sz="1400" b="1" dirty="0"/>
              </a:p>
            </p:txBody>
          </p:sp>
        </p:grpSp>
        <p:grpSp>
          <p:nvGrpSpPr>
            <p:cNvPr id="13" name="Skupina 12"/>
            <p:cNvGrpSpPr/>
            <p:nvPr/>
          </p:nvGrpSpPr>
          <p:grpSpPr>
            <a:xfrm>
              <a:off x="7684478" y="2057400"/>
              <a:ext cx="1995854" cy="501162"/>
              <a:chOff x="7684477" y="1406769"/>
              <a:chExt cx="2373923" cy="501162"/>
            </a:xfrm>
          </p:grpSpPr>
          <p:sp>
            <p:nvSpPr>
              <p:cNvPr id="14" name="Šipka doprava 13"/>
              <p:cNvSpPr/>
              <p:nvPr/>
            </p:nvSpPr>
            <p:spPr>
              <a:xfrm>
                <a:off x="7684477" y="1406769"/>
                <a:ext cx="2373923" cy="50116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5" name="Obdélník 14"/>
              <p:cNvSpPr/>
              <p:nvPr/>
            </p:nvSpPr>
            <p:spPr>
              <a:xfrm>
                <a:off x="7684477" y="1503461"/>
                <a:ext cx="1239708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cs-CZ" sz="1400" b="1" dirty="0" smtClean="0"/>
                  <a:t>LITÝ BETON</a:t>
                </a:r>
                <a:endParaRPr lang="cs-CZ" sz="1400" b="1" dirty="0"/>
              </a:p>
            </p:txBody>
          </p:sp>
        </p:grpSp>
      </p:grpSp>
      <p:sp>
        <p:nvSpPr>
          <p:cNvPr id="28" name="Obdélník 27"/>
          <p:cNvSpPr/>
          <p:nvPr/>
        </p:nvSpPr>
        <p:spPr>
          <a:xfrm>
            <a:off x="114325" y="5492234"/>
            <a:ext cx="4105251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600" b="1" dirty="0" smtClean="0"/>
              <a:t>ZÁKLADOVÉ POMĚRY:</a:t>
            </a:r>
          </a:p>
          <a:p>
            <a:r>
              <a:rPr lang="cs-CZ" sz="1600" dirty="0" smtClean="0"/>
              <a:t>KENOZOIKUM: PÍSEK, ŠTĚRK / JÍLY</a:t>
            </a:r>
          </a:p>
          <a:p>
            <a:r>
              <a:rPr lang="cs-CZ" sz="1000" dirty="0" smtClean="0"/>
              <a:t>ZDROJ: geologicke-mapy.cz</a:t>
            </a:r>
          </a:p>
          <a:p>
            <a:r>
              <a:rPr lang="cs-CZ" sz="1600" dirty="0" smtClean="0"/>
              <a:t>NÁVRHOVÁ ÚNOSNOST ZEMINY: </a:t>
            </a:r>
            <a:r>
              <a:rPr lang="cs-CZ" sz="1600" dirty="0" err="1" smtClean="0"/>
              <a:t>Rdt</a:t>
            </a:r>
            <a:r>
              <a:rPr lang="cs-CZ" sz="1600" dirty="0"/>
              <a:t> </a:t>
            </a:r>
            <a:r>
              <a:rPr lang="cs-CZ" sz="1600" dirty="0" smtClean="0"/>
              <a:t>= 175 </a:t>
            </a:r>
            <a:r>
              <a:rPr lang="cs-CZ" sz="1600" dirty="0" err="1" smtClean="0"/>
              <a:t>kPa</a:t>
            </a:r>
            <a:endParaRPr lang="cs-CZ" sz="1600" dirty="0" smtClean="0"/>
          </a:p>
          <a:p>
            <a:r>
              <a:rPr lang="cs-CZ" sz="1600" dirty="0" smtClean="0"/>
              <a:t>POUŽITÝ BETON: C 30/37 XC2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669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114325" y="87896"/>
            <a:ext cx="5039393" cy="765004"/>
            <a:chOff x="114325" y="87896"/>
            <a:chExt cx="5039393" cy="765004"/>
          </a:xfrm>
        </p:grpSpPr>
        <p:sp>
          <p:nvSpPr>
            <p:cNvPr id="6" name="Obdélník 5"/>
            <p:cNvSpPr/>
            <p:nvPr/>
          </p:nvSpPr>
          <p:spPr>
            <a:xfrm>
              <a:off x="114325" y="87896"/>
              <a:ext cx="503939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/>
                <a:t>APLIKACE PRÁCE </a:t>
              </a:r>
              <a:r>
                <a:rPr lang="cs-CZ" sz="1600" dirty="0"/>
                <a:t>– KONSTRUKČNÍ A MATERIÁLOVÉ ŘEŠENÍ</a:t>
              </a:r>
              <a:endParaRPr lang="cs-CZ" sz="1600" b="1" dirty="0"/>
            </a:p>
          </p:txBody>
        </p:sp>
        <p:sp>
          <p:nvSpPr>
            <p:cNvPr id="7" name="Obdélník 6"/>
            <p:cNvSpPr/>
            <p:nvPr/>
          </p:nvSpPr>
          <p:spPr>
            <a:xfrm>
              <a:off x="114325" y="514346"/>
              <a:ext cx="1551835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600" b="1" dirty="0" smtClean="0"/>
                <a:t>SPODNÍ STAVBA</a:t>
              </a:r>
              <a:endParaRPr lang="cs-CZ" sz="1600" b="1" dirty="0"/>
            </a:p>
          </p:txBody>
        </p:sp>
      </p:grpSp>
      <p:sp>
        <p:nvSpPr>
          <p:cNvPr id="8" name="Obdélníkový bublinový popisek 7"/>
          <p:cNvSpPr/>
          <p:nvPr/>
        </p:nvSpPr>
        <p:spPr>
          <a:xfrm>
            <a:off x="6553200" y="4410074"/>
            <a:ext cx="1914525" cy="428625"/>
          </a:xfrm>
          <a:prstGeom prst="wedgeRectCallout">
            <a:avLst>
              <a:gd name="adj1" fmla="val -20833"/>
              <a:gd name="adj2" fmla="val 10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ZEMINA HUTNĚNÁ</a:t>
            </a:r>
            <a:endParaRPr lang="cs-CZ" sz="1600" dirty="0"/>
          </a:p>
        </p:txBody>
      </p:sp>
      <p:sp>
        <p:nvSpPr>
          <p:cNvPr id="9" name="Obdélníkový bublinový popisek 8"/>
          <p:cNvSpPr/>
          <p:nvPr/>
        </p:nvSpPr>
        <p:spPr>
          <a:xfrm>
            <a:off x="5815013" y="3724274"/>
            <a:ext cx="1862138" cy="428625"/>
          </a:xfrm>
          <a:prstGeom prst="wedgeRectCallout">
            <a:avLst>
              <a:gd name="adj1" fmla="val -20833"/>
              <a:gd name="adj2" fmla="val 10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ŠTĚRK 16/32 (150)</a:t>
            </a:r>
            <a:endParaRPr lang="cs-CZ" sz="1600" dirty="0"/>
          </a:p>
        </p:txBody>
      </p:sp>
      <p:sp>
        <p:nvSpPr>
          <p:cNvPr id="10" name="Obdélníkový bublinový popisek 9"/>
          <p:cNvSpPr/>
          <p:nvPr/>
        </p:nvSpPr>
        <p:spPr>
          <a:xfrm>
            <a:off x="5153717" y="3086101"/>
            <a:ext cx="2523433" cy="638174"/>
          </a:xfrm>
          <a:prstGeom prst="wedgeRectCallout">
            <a:avLst>
              <a:gd name="adj1" fmla="val -20833"/>
              <a:gd name="adj2" fmla="val 10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PODKLADNÍ BETON C20/25 + KARI SÍŤ (150)</a:t>
            </a:r>
            <a:endParaRPr lang="cs-CZ" sz="1600" dirty="0"/>
          </a:p>
        </p:txBody>
      </p:sp>
      <p:sp>
        <p:nvSpPr>
          <p:cNvPr id="11" name="Obdélníkový bublinový popisek 10"/>
          <p:cNvSpPr/>
          <p:nvPr/>
        </p:nvSpPr>
        <p:spPr>
          <a:xfrm>
            <a:off x="4136923" y="2505075"/>
            <a:ext cx="5378551" cy="900113"/>
          </a:xfrm>
          <a:prstGeom prst="wedgeRectCallout">
            <a:avLst>
              <a:gd name="adj1" fmla="val -23974"/>
              <a:gd name="adj2" fmla="val 792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OCHRANA PROTI SPODNÍ VODĚ A RADONU:</a:t>
            </a:r>
          </a:p>
          <a:p>
            <a:pPr algn="ctr"/>
            <a:r>
              <a:rPr lang="cs-CZ" sz="1600" dirty="0" smtClean="0"/>
              <a:t>MODIFIKOVANÝ SBS ASFALTOVÝ PÁS SE SKLENĚNOU VLOŽKOU GLASTEK 40 SPECIAL MINERAL</a:t>
            </a:r>
            <a:endParaRPr lang="cs-CZ" sz="1600" dirty="0"/>
          </a:p>
        </p:txBody>
      </p:sp>
      <p:sp>
        <p:nvSpPr>
          <p:cNvPr id="12" name="Obdélníkový bublinový popisek 11"/>
          <p:cNvSpPr/>
          <p:nvPr/>
        </p:nvSpPr>
        <p:spPr>
          <a:xfrm>
            <a:off x="2785911" y="2505074"/>
            <a:ext cx="3595839" cy="421484"/>
          </a:xfrm>
          <a:prstGeom prst="wedgeRectCallout">
            <a:avLst>
              <a:gd name="adj1" fmla="val -23974"/>
              <a:gd name="adj2" fmla="val 792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dirty="0" smtClean="0"/>
              <a:t> PODKLADNÍ BETONOVÁ MAZANINA (60)</a:t>
            </a:r>
            <a:endParaRPr lang="cs-CZ" sz="1600" dirty="0"/>
          </a:p>
        </p:txBody>
      </p:sp>
      <p:grpSp>
        <p:nvGrpSpPr>
          <p:cNvPr id="16" name="Skupina 15"/>
          <p:cNvGrpSpPr/>
          <p:nvPr/>
        </p:nvGrpSpPr>
        <p:grpSpPr>
          <a:xfrm>
            <a:off x="7043046" y="87896"/>
            <a:ext cx="5015400" cy="5614806"/>
            <a:chOff x="7043046" y="87896"/>
            <a:chExt cx="5015400" cy="5614806"/>
          </a:xfrm>
        </p:grpSpPr>
        <p:pic>
          <p:nvPicPr>
            <p:cNvPr id="13" name="Obrázek 12"/>
            <p:cNvPicPr>
              <a:picLocks noChangeAspect="1"/>
            </p:cNvPicPr>
            <p:nvPr/>
          </p:nvPicPr>
          <p:blipFill rotWithShape="1">
            <a:blip r:embed="rId3"/>
            <a:srcRect l="19570" t="14373" r="36559" b="3620"/>
            <a:stretch/>
          </p:blipFill>
          <p:spPr>
            <a:xfrm>
              <a:off x="7043046" y="87896"/>
              <a:ext cx="5015400" cy="5273545"/>
            </a:xfrm>
            <a:prstGeom prst="rect">
              <a:avLst/>
            </a:prstGeom>
          </p:spPr>
        </p:pic>
        <p:sp>
          <p:nvSpPr>
            <p:cNvPr id="14" name="Obdélník 13"/>
            <p:cNvSpPr/>
            <p:nvPr/>
          </p:nvSpPr>
          <p:spPr>
            <a:xfrm>
              <a:off x="8460986" y="5456481"/>
              <a:ext cx="3597460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cs-CZ" sz="1000" dirty="0"/>
                <a:t>z</a:t>
              </a:r>
              <a:r>
                <a:rPr lang="cs-CZ" sz="1000" dirty="0" smtClean="0"/>
                <a:t>droj: https</a:t>
              </a:r>
              <a:r>
                <a:rPr lang="cs-CZ" sz="1000" dirty="0"/>
                <a:t>://www.dek.cz/technicka-podpora/podlahy-na-terenu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211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2825</TotalTime>
  <Words>1763</Words>
  <Application>Microsoft Office PowerPoint</Application>
  <PresentationFormat>Širokoúhlá obrazovka</PresentationFormat>
  <Paragraphs>298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vincek pilik</dc:creator>
  <cp:lastModifiedBy>vincek pilik</cp:lastModifiedBy>
  <cp:revision>134</cp:revision>
  <dcterms:created xsi:type="dcterms:W3CDTF">2017-05-10T12:40:16Z</dcterms:created>
  <dcterms:modified xsi:type="dcterms:W3CDTF">2018-06-12T21:28:12Z</dcterms:modified>
</cp:coreProperties>
</file>