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7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2" r:id="rId14"/>
    <p:sldId id="274" r:id="rId15"/>
    <p:sldId id="271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33089-5DC8-4062-A0D9-F1E1FDA4795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D543-4238-4268-8449-A387F54D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D543-4238-4268-8449-A387F54D418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25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848600" cy="1927225"/>
          </a:xfrm>
        </p:spPr>
        <p:txBody>
          <a:bodyPr/>
          <a:lstStyle/>
          <a:p>
            <a:r>
              <a:rPr lang="cs-CZ" sz="4000" dirty="0" smtClean="0"/>
              <a:t>sokl spodní stavby podsklepeného objektu</a:t>
            </a:r>
            <a:endParaRPr lang="cs-C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6477000" cy="1905000"/>
          </a:xfrm>
        </p:spPr>
        <p:txBody>
          <a:bodyPr>
            <a:normAutofit/>
          </a:bodyPr>
          <a:lstStyle/>
          <a:p>
            <a:r>
              <a:rPr lang="cs-CZ" dirty="0"/>
              <a:t>Vysoká škola technická a ekonomická v Českých Budějovicích </a:t>
            </a:r>
          </a:p>
          <a:p>
            <a:endParaRPr lang="cs-CZ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Autor práce: Ondřej Kubeš</a:t>
            </a:r>
          </a:p>
          <a:p>
            <a:r>
              <a:rPr lang="cs-CZ" dirty="0" smtClean="0"/>
              <a:t>Vedoucí práce: Ing. Jan Plachý, Ph.D.</a:t>
            </a:r>
          </a:p>
          <a:p>
            <a:r>
              <a:rPr lang="cs-CZ" dirty="0" smtClean="0"/>
              <a:t>Oponent práce: Ing. Jan Čížek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zateplený sokl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0" y="3405949"/>
            <a:ext cx="2796540" cy="255778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3564699"/>
            <a:ext cx="2679700" cy="2240280"/>
          </a:xfrm>
          <a:prstGeom prst="rect">
            <a:avLst/>
          </a:prstGeom>
        </p:spPr>
      </p:pic>
      <p:pic>
        <p:nvPicPr>
          <p:cNvPr id="4099" name="Picture 3" descr="C:\Users\onicz\Desktop\5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057400"/>
            <a:ext cx="425926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274503" y="5914073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269978" y="6133118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751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D1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789060"/>
              </p:ext>
            </p:extLst>
          </p:nvPr>
        </p:nvGraphicFramePr>
        <p:xfrm>
          <a:off x="3657600" y="2667000"/>
          <a:ext cx="539369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Teplota vnitřního rohu soklu [°C]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</a:t>
                      </a:r>
                      <a:r>
                        <a:rPr lang="cs-CZ" sz="1200" dirty="0">
                          <a:effectLst/>
                        </a:rPr>
                        <a:t> – spočítaný teplotní faktor vnitřního povrchu [-]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si,N</a:t>
                      </a:r>
                      <a:r>
                        <a:rPr lang="cs-CZ" sz="1200" dirty="0">
                          <a:effectLst/>
                        </a:rPr>
                        <a:t> – požadovaný teplotní faktor vnitřního povrchu [-]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</a:t>
                      </a:r>
                      <a:r>
                        <a:rPr lang="cs-CZ" sz="1200" dirty="0">
                          <a:effectLst/>
                        </a:rPr>
                        <a:t> &gt; </a:t>
                      </a: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si,N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Vyhovuje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17,96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0,93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Users\onicz\Desktop\bak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1981200"/>
            <a:ext cx="3505200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87296"/>
              </p:ext>
            </p:extLst>
          </p:nvPr>
        </p:nvGraphicFramePr>
        <p:xfrm>
          <a:off x="3714750" y="4442142"/>
          <a:ext cx="539369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Vypočítané hodnoty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[W/m2K]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Zařazení součinitele prostupu tepla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 na konci modelového roku zóna suchá?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Obvodová stěna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0.163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Doporučené hodnoty pro pasivní budovy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Podlaha nad neobytným suterénem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0.219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Doporučené hodnoty pro pasivní budovy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Keramická tvárnice </a:t>
            </a:r>
            <a:r>
              <a:rPr lang="cs-CZ" dirty="0" err="1" smtClean="0"/>
              <a:t>porotherm</a:t>
            </a:r>
            <a:r>
              <a:rPr lang="cs-CZ" dirty="0" smtClean="0"/>
              <a:t> s kontaktním zateplením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71900" y="6477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771900" y="39624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3" name="Obdélník 2"/>
          <p:cNvSpPr/>
          <p:nvPr/>
        </p:nvSpPr>
        <p:spPr>
          <a:xfrm>
            <a:off x="0" y="6457890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75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D5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81574"/>
              </p:ext>
            </p:extLst>
          </p:nvPr>
        </p:nvGraphicFramePr>
        <p:xfrm>
          <a:off x="3632544" y="2514600"/>
          <a:ext cx="539369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/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Teplota vnitřního rohu soklu [°C]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</a:t>
                      </a:r>
                      <a:r>
                        <a:rPr lang="cs-CZ" sz="1200" dirty="0">
                          <a:effectLst/>
                        </a:rPr>
                        <a:t> – spočítaný teplotní faktor vnitřního povrchu [-]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si,N</a:t>
                      </a:r>
                      <a:r>
                        <a:rPr lang="cs-CZ" sz="1200">
                          <a:effectLst/>
                        </a:rPr>
                        <a:t> – požadovaný teplotní faktor vnitřního povrchu [-]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</a:t>
                      </a:r>
                      <a:r>
                        <a:rPr lang="cs-CZ" sz="1200">
                          <a:effectLst/>
                        </a:rPr>
                        <a:t> &gt; f,R</a:t>
                      </a:r>
                      <a:r>
                        <a:rPr lang="cs-CZ" sz="1200" baseline="-25000">
                          <a:effectLst/>
                        </a:rPr>
                        <a:t>si,N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Vyhovuje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18,35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0,94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 descr="C:\Users\onicz\Desktop\bak 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4" y="1951037"/>
            <a:ext cx="36655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04907"/>
              </p:ext>
            </p:extLst>
          </p:nvPr>
        </p:nvGraphicFramePr>
        <p:xfrm>
          <a:off x="3632544" y="4371181"/>
          <a:ext cx="5394326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940"/>
                <a:gridCol w="1332286"/>
                <a:gridCol w="1545975"/>
                <a:gridCol w="11271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Vypočítané hodnoty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U [W/m2K]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Zařazení součinitele prostupu tepla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 na konci modelového roku zóna suchá?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Obvodová stěna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0.213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Doporučené hodnoty 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Podlaha nad neobytným suterénem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0.219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Doporučené hodnoty pro pasivní budovy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Keramická tvárnice </a:t>
            </a:r>
            <a:r>
              <a:rPr lang="cs-CZ" dirty="0" err="1" smtClean="0"/>
              <a:t>porotherm</a:t>
            </a:r>
            <a:r>
              <a:rPr lang="cs-CZ" dirty="0" smtClean="0"/>
              <a:t> </a:t>
            </a:r>
            <a:r>
              <a:rPr lang="cs-CZ" dirty="0" smtClean="0"/>
              <a:t>bez </a:t>
            </a:r>
            <a:r>
              <a:rPr lang="cs-CZ" dirty="0" smtClean="0"/>
              <a:t>kontaktním zateplením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32544" y="6096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632544" y="38481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0" y="6477000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308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D7</a:t>
            </a:r>
            <a:endParaRPr lang="cs-CZ" dirty="0"/>
          </a:p>
        </p:txBody>
      </p:sp>
      <p:pic>
        <p:nvPicPr>
          <p:cNvPr id="3075" name="Picture 3" descr="C:\Users\onicz\Desktop\asdf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" y="1968500"/>
            <a:ext cx="3749039" cy="4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42703"/>
              </p:ext>
            </p:extLst>
          </p:nvPr>
        </p:nvGraphicFramePr>
        <p:xfrm>
          <a:off x="3724910" y="2133600"/>
          <a:ext cx="539369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Teplota vnitřního rohu soklu [°C]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</a:t>
                      </a:r>
                      <a:r>
                        <a:rPr lang="cs-CZ" sz="1200">
                          <a:effectLst/>
                        </a:rPr>
                        <a:t> – spočítaný teplotní faktor vnitřního povrchu [-]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si,N</a:t>
                      </a:r>
                      <a:r>
                        <a:rPr lang="cs-CZ" sz="1200" dirty="0">
                          <a:effectLst/>
                        </a:rPr>
                        <a:t> – požadovaný teplotní faktor vnitřního povrchu [-]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</a:t>
                      </a:r>
                      <a:r>
                        <a:rPr lang="cs-CZ" sz="1200">
                          <a:effectLst/>
                        </a:rPr>
                        <a:t> &gt; f,R</a:t>
                      </a:r>
                      <a:r>
                        <a:rPr lang="cs-CZ" sz="1200" baseline="-25000">
                          <a:effectLst/>
                        </a:rPr>
                        <a:t>si,N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Vyhovuje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18,93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0956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0,803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24965"/>
              </p:ext>
            </p:extLst>
          </p:nvPr>
        </p:nvGraphicFramePr>
        <p:xfrm>
          <a:off x="3820161" y="4267200"/>
          <a:ext cx="5323839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819"/>
                <a:gridCol w="1279200"/>
                <a:gridCol w="1485006"/>
                <a:gridCol w="12188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Vypočítané hodnoty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[W/m2K]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Zařazení součinitele prostupu tepla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 na konci modelového roku zóna suchá?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Obvodová stěna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0.101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Doporučené hodnoty pro pasivní budovy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Podlaha nad neobytným suterénem 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0.256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Doporučené hodnoty pro pasivní budovy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Pórobetonové </a:t>
            </a:r>
            <a:r>
              <a:rPr lang="cs-CZ" dirty="0" smtClean="0"/>
              <a:t>tvárnice s kontaktním zateplením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71900" y="3429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886200" y="640562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-20320" y="658316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smtClean="0"/>
              <a:t>Zdroj: www.isover-construction.com/sk-details/3Dsearch.php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02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D11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293892"/>
              </p:ext>
            </p:extLst>
          </p:nvPr>
        </p:nvGraphicFramePr>
        <p:xfrm>
          <a:off x="3657600" y="2590800"/>
          <a:ext cx="539369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Teplota vnitřního rohu soklu [°C]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f,R</a:t>
                      </a:r>
                      <a:r>
                        <a:rPr lang="cs-CZ" sz="1200" baseline="-25000" dirty="0" err="1">
                          <a:effectLst/>
                        </a:rPr>
                        <a:t>si</a:t>
                      </a:r>
                      <a:r>
                        <a:rPr lang="cs-CZ" sz="1200" dirty="0">
                          <a:effectLst/>
                        </a:rPr>
                        <a:t> – spočítaný teplotní faktor vnitřního povrchu [-]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si,N</a:t>
                      </a:r>
                      <a:r>
                        <a:rPr lang="cs-CZ" sz="1200">
                          <a:effectLst/>
                        </a:rPr>
                        <a:t> – požadovaný teplotní faktor vnitřního povrchu [-]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f,R</a:t>
                      </a:r>
                      <a:r>
                        <a:rPr lang="cs-CZ" sz="1200" baseline="-25000">
                          <a:effectLst/>
                        </a:rPr>
                        <a:t>si</a:t>
                      </a:r>
                      <a:r>
                        <a:rPr lang="cs-CZ" sz="1200">
                          <a:effectLst/>
                        </a:rPr>
                        <a:t> &gt; f,R</a:t>
                      </a:r>
                      <a:r>
                        <a:rPr lang="cs-CZ" sz="1200" baseline="-25000">
                          <a:effectLst/>
                        </a:rPr>
                        <a:t>si,N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Vyhovuje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18,90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0,955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0,818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 descr="C:\Users\onicz\Desktop\wad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395662" cy="45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80959"/>
              </p:ext>
            </p:extLst>
          </p:nvPr>
        </p:nvGraphicFramePr>
        <p:xfrm>
          <a:off x="3581400" y="4373880"/>
          <a:ext cx="54864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670"/>
                <a:gridCol w="1530350"/>
                <a:gridCol w="1530350"/>
                <a:gridCol w="12560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Vypočítané hodnoty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[W/m2K]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Zařazení součinitele prostupu tepla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Je na konci modelového roku zóna suchá?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Obvodová stěna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0,112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Doporučené hodnoty pro pasivní budovy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ANO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Podlaha nad neobytným suterénem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0,177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Doporučené hodnoty pro pasivní budovy 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ANO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Dřevostavba na suterénu z keramických tvárnic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52520" y="38481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267200" y="64770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6200" y="6629446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Zdroj: www.isover-construction.com/sk-details/3Dsearch.php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149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Všechny detaily splňují veškeré hypotézy</a:t>
            </a:r>
          </a:p>
          <a:p>
            <a:endParaRPr lang="cs-CZ" dirty="0"/>
          </a:p>
          <a:p>
            <a:r>
              <a:rPr lang="cs-CZ" dirty="0" smtClean="0"/>
              <a:t>Vzhledem k zastavěné ploše si vedou dobře dřevostavby.</a:t>
            </a:r>
          </a:p>
          <a:p>
            <a:endParaRPr lang="cs-CZ" dirty="0"/>
          </a:p>
          <a:p>
            <a:r>
              <a:rPr lang="cs-CZ" dirty="0" smtClean="0"/>
              <a:t>Srovnatelné výsledky u všech typů konstrukcí</a:t>
            </a:r>
          </a:p>
          <a:p>
            <a:endParaRPr lang="cs-CZ" dirty="0"/>
          </a:p>
          <a:p>
            <a:r>
              <a:rPr lang="cs-CZ" dirty="0" smtClean="0"/>
              <a:t>Správně řešené detaily bez tepelných mostů</a:t>
            </a:r>
          </a:p>
          <a:p>
            <a:endParaRPr lang="cs-CZ" dirty="0"/>
          </a:p>
          <a:p>
            <a:r>
              <a:rPr lang="cs-CZ" dirty="0" smtClean="0"/>
              <a:t>Výhody a nevýhody jednotlivých konstrukcí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0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kterém ročním období dochází obecně k největší kondenzaci vodních par v konstrukcích a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Ve kterých Vámi uvedených konstrukcích (cihla, pórobeton, sendvičová konstrukce dřevostavby) dochází k nejmenší kondenzaci vodních par a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Kterou vrstvou konstrukce by měla procházet křivka rosného bodu a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r>
              <a:rPr lang="pl-PL" dirty="0"/>
              <a:t>Co je aktivní bilance vodních par?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5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419600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338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– cíl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Hypotézy</a:t>
            </a:r>
          </a:p>
          <a:p>
            <a:r>
              <a:rPr lang="cs-CZ" dirty="0"/>
              <a:t>Použité metody</a:t>
            </a:r>
            <a:r>
              <a:rPr lang="cs-CZ" dirty="0" smtClean="0"/>
              <a:t> </a:t>
            </a:r>
          </a:p>
          <a:p>
            <a:r>
              <a:rPr lang="cs-CZ" dirty="0"/>
              <a:t>Materiály </a:t>
            </a:r>
            <a:r>
              <a:rPr lang="cs-CZ" dirty="0" smtClean="0"/>
              <a:t>	</a:t>
            </a:r>
            <a:endParaRPr lang="cs-CZ" dirty="0" smtClean="0"/>
          </a:p>
          <a:p>
            <a:r>
              <a:rPr lang="cs-CZ" dirty="0"/>
              <a:t>Konstrukční </a:t>
            </a:r>
            <a:r>
              <a:rPr lang="cs-CZ" dirty="0" smtClean="0"/>
              <a:t>řešení</a:t>
            </a:r>
          </a:p>
          <a:p>
            <a:r>
              <a:rPr lang="cs-CZ" dirty="0" smtClean="0"/>
              <a:t>Výběr posouzených detailů</a:t>
            </a:r>
          </a:p>
          <a:p>
            <a:r>
              <a:rPr lang="cs-CZ" dirty="0" smtClean="0"/>
              <a:t>Závěr</a:t>
            </a:r>
          </a:p>
          <a:p>
            <a:r>
              <a:rPr lang="cs-CZ" dirty="0"/>
              <a:t>Doplňující otázky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</a:t>
            </a:r>
            <a:r>
              <a:rPr lang="cs-CZ" dirty="0"/>
              <a:t>práce je zpracovat přehled typových řešení soklu spodní stavby podsklepeného objektu řešeného variantně z keramických tvárnic, pórobetonového zdiva a jako dřevostavbu. Tato typová řešení posoudím z tepelně technického hlediska.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</a:t>
            </a:r>
            <a:r>
              <a:rPr lang="cs-CZ" dirty="0"/>
              <a:t>detaily budou splňovat požadovaný teplotní faktor vnitřního povrchu</a:t>
            </a:r>
          </a:p>
          <a:p>
            <a:r>
              <a:rPr lang="cs-CZ" dirty="0" smtClean="0"/>
              <a:t>všechny </a:t>
            </a:r>
            <a:r>
              <a:rPr lang="cs-CZ" dirty="0"/>
              <a:t>detaily budou splňovat požadavky na doporučené hodnoty součinitele prostupu tepla</a:t>
            </a:r>
          </a:p>
          <a:p>
            <a:r>
              <a:rPr lang="cs-CZ" dirty="0" smtClean="0"/>
              <a:t>na </a:t>
            </a:r>
            <a:r>
              <a:rPr lang="cs-CZ" dirty="0"/>
              <a:t>konci modelového roku budou mít všechny detaily počítanou zónu suchou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8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Teoretická </a:t>
            </a:r>
            <a:r>
              <a:rPr lang="cs-CZ" dirty="0"/>
              <a:t>část</a:t>
            </a:r>
          </a:p>
          <a:p>
            <a:pPr lvl="1"/>
            <a:r>
              <a:rPr lang="cs-CZ" dirty="0"/>
              <a:t>Odborné publikace</a:t>
            </a:r>
          </a:p>
          <a:p>
            <a:pPr lvl="1"/>
            <a:r>
              <a:rPr lang="cs-CZ" dirty="0"/>
              <a:t>Články</a:t>
            </a:r>
          </a:p>
          <a:p>
            <a:pPr lvl="1"/>
            <a:r>
              <a:rPr lang="cs-CZ" dirty="0"/>
              <a:t>Technické listy</a:t>
            </a:r>
          </a:p>
          <a:p>
            <a:pPr lvl="1"/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 smtClean="0"/>
              <a:t>Aplikační </a:t>
            </a:r>
            <a:r>
              <a:rPr lang="cs-CZ" dirty="0"/>
              <a:t>část</a:t>
            </a:r>
          </a:p>
          <a:p>
            <a:pPr lvl="1"/>
            <a:r>
              <a:rPr lang="cs-CZ" dirty="0" smtClean="0"/>
              <a:t>Technické </a:t>
            </a:r>
            <a:r>
              <a:rPr lang="cs-CZ" dirty="0"/>
              <a:t>listy</a:t>
            </a:r>
          </a:p>
          <a:p>
            <a:pPr lvl="1"/>
            <a:r>
              <a:rPr lang="cs-CZ" dirty="0" err="1" smtClean="0"/>
              <a:t>AutoCad</a:t>
            </a:r>
            <a:r>
              <a:rPr lang="cs-CZ" dirty="0" smtClean="0"/>
              <a:t> 2017</a:t>
            </a:r>
            <a:endParaRPr lang="cs-CZ" dirty="0"/>
          </a:p>
          <a:p>
            <a:pPr lvl="1"/>
            <a:r>
              <a:rPr lang="cs-CZ" dirty="0" smtClean="0"/>
              <a:t>Svoboda </a:t>
            </a:r>
            <a:r>
              <a:rPr lang="cs-CZ" dirty="0"/>
              <a:t>software </a:t>
            </a:r>
            <a:r>
              <a:rPr lang="cs-CZ" dirty="0" smtClean="0"/>
              <a:t>(Area 2014EDU, Teplo 2017EDU)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6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Nosné </a:t>
            </a:r>
          </a:p>
          <a:p>
            <a:pPr lvl="1"/>
            <a:r>
              <a:rPr lang="cs-CZ" dirty="0" smtClean="0"/>
              <a:t>Keramické tvárnice</a:t>
            </a:r>
          </a:p>
          <a:p>
            <a:pPr lvl="1"/>
            <a:r>
              <a:rPr lang="cs-CZ" dirty="0" smtClean="0"/>
              <a:t>Pórobetonové tvárnice</a:t>
            </a:r>
          </a:p>
          <a:p>
            <a:pPr lvl="1"/>
            <a:r>
              <a:rPr lang="cs-CZ" dirty="0" smtClean="0"/>
              <a:t>Dřevěné hranoly</a:t>
            </a:r>
          </a:p>
          <a:p>
            <a:r>
              <a:rPr lang="cs-CZ" dirty="0"/>
              <a:t>Tepelné </a:t>
            </a:r>
            <a:r>
              <a:rPr lang="cs-CZ" dirty="0" smtClean="0"/>
              <a:t>izolace</a:t>
            </a:r>
          </a:p>
          <a:p>
            <a:pPr lvl="1"/>
            <a:r>
              <a:rPr lang="cs-CZ" dirty="0" smtClean="0"/>
              <a:t>Extrudovaný polystyrén </a:t>
            </a:r>
          </a:p>
          <a:p>
            <a:pPr lvl="1"/>
            <a:r>
              <a:rPr lang="cs-CZ" dirty="0" smtClean="0"/>
              <a:t>Expandovaný polystyrén typu perimetr</a:t>
            </a:r>
          </a:p>
          <a:p>
            <a:pPr lvl="1"/>
            <a:r>
              <a:rPr lang="cs-CZ" dirty="0" err="1" smtClean="0"/>
              <a:t>Polyisokyanurát</a:t>
            </a:r>
            <a:endParaRPr lang="cs-CZ" dirty="0" smtClean="0"/>
          </a:p>
          <a:p>
            <a:pPr lvl="1"/>
            <a:r>
              <a:rPr lang="cs-CZ" dirty="0"/>
              <a:t>pěnové sklo</a:t>
            </a:r>
            <a:endParaRPr lang="cs-CZ" dirty="0"/>
          </a:p>
          <a:p>
            <a:r>
              <a:rPr lang="cs-CZ" dirty="0"/>
              <a:t>Hydroizolace </a:t>
            </a:r>
          </a:p>
          <a:p>
            <a:pPr lvl="1"/>
            <a:r>
              <a:rPr lang="cs-CZ" dirty="0" smtClean="0"/>
              <a:t>Asfaltové</a:t>
            </a:r>
          </a:p>
          <a:p>
            <a:pPr lvl="1"/>
            <a:r>
              <a:rPr lang="cs-CZ" dirty="0" smtClean="0"/>
              <a:t>Plastové</a:t>
            </a:r>
          </a:p>
          <a:p>
            <a:pPr lvl="1"/>
            <a:r>
              <a:rPr lang="cs-CZ" dirty="0" smtClean="0"/>
              <a:t>Stříkané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0" y="3124200"/>
            <a:ext cx="2966720" cy="2400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Špatně zateplený sokl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9" y="3261360"/>
            <a:ext cx="2569845" cy="2125980"/>
          </a:xfrm>
          <a:prstGeom prst="rect">
            <a:avLst/>
          </a:prstGeom>
        </p:spPr>
      </p:pic>
      <p:pic>
        <p:nvPicPr>
          <p:cNvPr id="1026" name="Picture 2" descr="C:\Users\onicz\Desktop\bak prez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140464"/>
            <a:ext cx="3581400" cy="3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8400" y="556006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0" y="5985099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224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Špatně zateplený sokl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0" y="3178493"/>
            <a:ext cx="2598420" cy="218694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78492"/>
            <a:ext cx="2461260" cy="2186941"/>
          </a:xfrm>
          <a:prstGeom prst="rect">
            <a:avLst/>
          </a:prstGeom>
        </p:spPr>
      </p:pic>
      <p:pic>
        <p:nvPicPr>
          <p:cNvPr id="2050" name="Picture 2" descr="C:\Users\onicz\Desktop\bak p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8650"/>
            <a:ext cx="45116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11675" y="5390833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0" y="6445795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350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Správně zateplený sokl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0" y="3276600"/>
            <a:ext cx="3129280" cy="2092452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515870" cy="2034540"/>
          </a:xfrm>
          <a:prstGeom prst="rect">
            <a:avLst/>
          </a:prstGeom>
        </p:spPr>
      </p:pic>
      <p:pic>
        <p:nvPicPr>
          <p:cNvPr id="1026" name="Picture 2" descr="C:\Users\onicz\Desktop\adsfg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1227"/>
            <a:ext cx="3677919" cy="41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30319" y="539242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Zdroj: vlastní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-25400" y="6384425"/>
            <a:ext cx="2414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u="sng" dirty="0"/>
              <a:t>http://wienerberger.cz/sluzby/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861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1737</TotalTime>
  <Words>647</Words>
  <Application>Microsoft Office PowerPoint</Application>
  <PresentationFormat>Předvádění na obrazovce (4:3)</PresentationFormat>
  <Paragraphs>191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Přehlednost</vt:lpstr>
      <vt:lpstr>sokl spodní stavby podsklepeného objektu</vt:lpstr>
      <vt:lpstr>Obsah Prezentace </vt:lpstr>
      <vt:lpstr>Cíl práce</vt:lpstr>
      <vt:lpstr>Hypotézy </vt:lpstr>
      <vt:lpstr>Použité metody</vt:lpstr>
      <vt:lpstr>Materiály </vt:lpstr>
      <vt:lpstr>Konstrukční řešení</vt:lpstr>
      <vt:lpstr>Konstrukční řešení</vt:lpstr>
      <vt:lpstr>Konstrukční řešení</vt:lpstr>
      <vt:lpstr>Konstrukční řešení</vt:lpstr>
      <vt:lpstr>D1</vt:lpstr>
      <vt:lpstr>D5</vt:lpstr>
      <vt:lpstr>D7</vt:lpstr>
      <vt:lpstr>D11</vt:lpstr>
      <vt:lpstr>Závěr</vt:lpstr>
      <vt:lpstr>Doplňující otázky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fasd</dc:title>
  <dc:creator>Ondra Kubes</dc:creator>
  <cp:lastModifiedBy>Ondra Kubes</cp:lastModifiedBy>
  <cp:revision>29</cp:revision>
  <dcterms:created xsi:type="dcterms:W3CDTF">2006-08-16T00:00:00Z</dcterms:created>
  <dcterms:modified xsi:type="dcterms:W3CDTF">2018-06-13T21:03:53Z</dcterms:modified>
</cp:coreProperties>
</file>