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66" r:id="rId6"/>
    <p:sldId id="267" r:id="rId7"/>
    <p:sldId id="268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651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2476-F3C4-044E-9DBC-982F0015A494}" type="datetimeFigureOut">
              <a:rPr lang="cs-CZ" smtClean="0"/>
              <a:t>25.06.18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CEFD-3B6C-A542-B190-266F93403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4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EFD-3B6C-A542-B190-266F93403E3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76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731963-1793-4A60-8FCD-AA1865211C0F}" type="datetimeFigureOut">
              <a:rPr lang="cs-CZ" smtClean="0"/>
              <a:pPr/>
              <a:t>25.06.18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684432" cy="171451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28860" y="500042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</a:t>
            </a:r>
          </a:p>
          <a:p>
            <a:pPr lvl="0">
              <a:defRPr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Českých Budějovicích</a:t>
            </a:r>
          </a:p>
          <a:p>
            <a:pPr lvl="0">
              <a:defRPr/>
            </a:pPr>
            <a:r>
              <a:rPr lang="cs-CZ" sz="24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  <a:t>Ústav </a:t>
            </a:r>
            <a:r>
              <a:rPr lang="cs-CZ" sz="2400" b="1" dirty="0" err="1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  <a:t>technicko-technologický</a:t>
            </a:r>
            <a:r>
              <a:rPr lang="cs-CZ" sz="24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  <a:t> </a:t>
            </a:r>
            <a:br>
              <a:rPr lang="cs-CZ" sz="24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  <a:t>Katedra Stavebnictví</a:t>
            </a:r>
            <a:endParaRPr lang="cs-CZ" sz="2400" kern="0" dirty="0">
              <a:solidFill>
                <a:schemeClr val="bg1"/>
              </a:solidFill>
              <a:latin typeface="Swis721 BlkCn BT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14414" y="2786058"/>
            <a:ext cx="6786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Solární zisky transparentními konstrukcemi v závislosti na nadmořské výšce, zeměpisné poloze, datu a orientaci ke světovým stranám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357826"/>
            <a:ext cx="6526146" cy="1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 bakalářské práce:		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Rychtařík Jan </a:t>
            </a:r>
            <a:endParaRPr kumimoji="0" lang="cs-C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Vedoucí bakalářské práce:		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Ing. Et. Ing. Petra Nováková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Oponent bakalářské práce:		</a:t>
            </a:r>
            <a:r>
              <a:rPr lang="cs-CZ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Ing. Andrea Šandová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Proslunění posuzované budovy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2">
            <a:extLst>
              <a:ext uri="{FF2B5EF4-FFF2-40B4-BE49-F238E27FC236}">
                <a16:creationId xmlns:a16="http://schemas.microsoft.com/office/drawing/2014/main" id="{5DD566CF-65EC-3D40-9473-7F88C32A837E}"/>
              </a:ext>
            </a:extLst>
          </p:cNvPr>
          <p:cNvPicPr/>
          <p:nvPr/>
        </p:nvPicPr>
        <p:blipFill>
          <a:blip r:embed="rId3" cstate="print"/>
          <a:srcRect l="23412" t="26211" r="21745" b="15385"/>
          <a:stretch>
            <a:fillRect/>
          </a:stretch>
        </p:blipFill>
        <p:spPr bwMode="auto">
          <a:xfrm>
            <a:off x="683568" y="2084949"/>
            <a:ext cx="6984776" cy="40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FB8505-3D5A-9C4B-968C-9C8DDCB6D832}"/>
              </a:ext>
            </a:extLst>
          </p:cNvPr>
          <p:cNvSpPr txBox="1"/>
          <p:nvPr/>
        </p:nvSpPr>
        <p:spPr>
          <a:xfrm>
            <a:off x="899592" y="6465042"/>
            <a:ext cx="341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(Zdroj: vlastní)</a:t>
            </a:r>
          </a:p>
        </p:txBody>
      </p:sp>
    </p:spTree>
    <p:extLst>
      <p:ext uri="{BB962C8B-B14F-4D97-AF65-F5344CB8AC3E}">
        <p14:creationId xmlns:p14="http://schemas.microsoft.com/office/powerpoint/2010/main" val="417426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Denní osvětlení posuzované budovy</a:t>
            </a:r>
          </a:p>
          <a:p>
            <a:r>
              <a:rPr lang="cs-CZ" b="1" dirty="0">
                <a:solidFill>
                  <a:schemeClr val="bg1"/>
                </a:solidFill>
              </a:rPr>
              <a:t>WDLS, 3. třída zrakové činnosti 2-6</a:t>
            </a:r>
            <a:r>
              <a:rPr lang="cs-CZ" dirty="0">
                <a:solidFill>
                  <a:schemeClr val="bg1"/>
                </a:solidFill>
              </a:rPr>
              <a:t>%</a:t>
            </a:r>
            <a:r>
              <a:rPr lang="cs-CZ" dirty="0"/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6">
            <a:extLst>
              <a:ext uri="{FF2B5EF4-FFF2-40B4-BE49-F238E27FC236}">
                <a16:creationId xmlns:a16="http://schemas.microsoft.com/office/drawing/2014/main" id="{B7C21B6D-A0A0-5649-957C-28CD6171B7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128" r="8772" b="2782"/>
          <a:stretch/>
        </p:blipFill>
        <p:spPr bwMode="auto">
          <a:xfrm>
            <a:off x="1907704" y="2420889"/>
            <a:ext cx="432048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90AA28-4D99-9844-87BF-993DB7591732}"/>
              </a:ext>
            </a:extLst>
          </p:cNvPr>
          <p:cNvSpPr txBox="1"/>
          <p:nvPr/>
        </p:nvSpPr>
        <p:spPr>
          <a:xfrm>
            <a:off x="6228184" y="6214954"/>
            <a:ext cx="341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 WDLS 4.1</a:t>
            </a:r>
          </a:p>
        </p:txBody>
      </p:sp>
    </p:spTree>
    <p:extLst>
      <p:ext uri="{BB962C8B-B14F-4D97-AF65-F5344CB8AC3E}">
        <p14:creationId xmlns:p14="http://schemas.microsoft.com/office/powerpoint/2010/main" val="303827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7253" y="1536539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Tepelné zisky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Tabulka transparentních konstrukcí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A114863-BB94-E749-92DC-A128A2516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46929"/>
              </p:ext>
            </p:extLst>
          </p:nvPr>
        </p:nvGraphicFramePr>
        <p:xfrm>
          <a:off x="611560" y="2636704"/>
          <a:ext cx="8006756" cy="3359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43">
                  <a:extLst>
                    <a:ext uri="{9D8B030D-6E8A-4147-A177-3AD203B41FA5}">
                      <a16:colId xmlns:a16="http://schemas.microsoft.com/office/drawing/2014/main" val="2828902370"/>
                    </a:ext>
                  </a:extLst>
                </a:gridCol>
                <a:gridCol w="1356811">
                  <a:extLst>
                    <a:ext uri="{9D8B030D-6E8A-4147-A177-3AD203B41FA5}">
                      <a16:colId xmlns:a16="http://schemas.microsoft.com/office/drawing/2014/main" val="395334893"/>
                    </a:ext>
                  </a:extLst>
                </a:gridCol>
                <a:gridCol w="1119224">
                  <a:extLst>
                    <a:ext uri="{9D8B030D-6E8A-4147-A177-3AD203B41FA5}">
                      <a16:colId xmlns:a16="http://schemas.microsoft.com/office/drawing/2014/main" val="2069844800"/>
                    </a:ext>
                  </a:extLst>
                </a:gridCol>
                <a:gridCol w="738423">
                  <a:extLst>
                    <a:ext uri="{9D8B030D-6E8A-4147-A177-3AD203B41FA5}">
                      <a16:colId xmlns:a16="http://schemas.microsoft.com/office/drawing/2014/main" val="1903036875"/>
                    </a:ext>
                  </a:extLst>
                </a:gridCol>
                <a:gridCol w="738423">
                  <a:extLst>
                    <a:ext uri="{9D8B030D-6E8A-4147-A177-3AD203B41FA5}">
                      <a16:colId xmlns:a16="http://schemas.microsoft.com/office/drawing/2014/main" val="3135531881"/>
                    </a:ext>
                  </a:extLst>
                </a:gridCol>
                <a:gridCol w="646534">
                  <a:extLst>
                    <a:ext uri="{9D8B030D-6E8A-4147-A177-3AD203B41FA5}">
                      <a16:colId xmlns:a16="http://schemas.microsoft.com/office/drawing/2014/main" val="3347237256"/>
                    </a:ext>
                  </a:extLst>
                </a:gridCol>
                <a:gridCol w="646534">
                  <a:extLst>
                    <a:ext uri="{9D8B030D-6E8A-4147-A177-3AD203B41FA5}">
                      <a16:colId xmlns:a16="http://schemas.microsoft.com/office/drawing/2014/main" val="1076686271"/>
                    </a:ext>
                  </a:extLst>
                </a:gridCol>
                <a:gridCol w="934618">
                  <a:extLst>
                    <a:ext uri="{9D8B030D-6E8A-4147-A177-3AD203B41FA5}">
                      <a16:colId xmlns:a16="http://schemas.microsoft.com/office/drawing/2014/main" val="1514717005"/>
                    </a:ext>
                  </a:extLst>
                </a:gridCol>
                <a:gridCol w="569546">
                  <a:extLst>
                    <a:ext uri="{9D8B030D-6E8A-4147-A177-3AD203B41FA5}">
                      <a16:colId xmlns:a16="http://schemas.microsoft.com/office/drawing/2014/main" val="1666113205"/>
                    </a:ext>
                  </a:extLst>
                </a:gridCol>
                <a:gridCol w="541400">
                  <a:extLst>
                    <a:ext uri="{9D8B030D-6E8A-4147-A177-3AD203B41FA5}">
                      <a16:colId xmlns:a16="http://schemas.microsoft.com/office/drawing/2014/main" val="1740788749"/>
                    </a:ext>
                  </a:extLst>
                </a:gridCol>
              </a:tblGrid>
              <a:tr h="23434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Podlaží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TYP KONSTRUKCE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OZNAČENÍ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ORIENTACE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PLOCHA (m</a:t>
                      </a:r>
                      <a:r>
                        <a:rPr lang="cs-CZ" sz="1000" baseline="30000">
                          <a:effectLst/>
                        </a:rPr>
                        <a:t>2</a:t>
                      </a:r>
                      <a:r>
                        <a:rPr lang="cs-CZ" sz="1000">
                          <a:effectLst/>
                        </a:rPr>
                        <a:t>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RÁM (m)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26795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Sever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Východ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Jih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Západ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délka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šířka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649502"/>
                  </a:ext>
                </a:extLst>
              </a:tr>
              <a:tr h="205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1.NP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Okno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1,96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6,52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217508"/>
                  </a:ext>
                </a:extLst>
              </a:tr>
              <a:tr h="486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Okno francouzské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13,35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769371"/>
                  </a:ext>
                </a:extLst>
              </a:tr>
              <a:tr h="486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2.NP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Okno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1,96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6,52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977537"/>
                  </a:ext>
                </a:extLst>
              </a:tr>
              <a:tr h="233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Okno střešní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0,84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5683521"/>
                  </a:ext>
                </a:extLst>
              </a:tr>
              <a:tr h="486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Dveře balkónové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74269"/>
                  </a:ext>
                </a:extLst>
              </a:tr>
              <a:tr h="740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Okna v koupelně a chodbě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3,84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8032255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522A2102-03B3-FE47-A3F3-4530821EB522}"/>
              </a:ext>
            </a:extLst>
          </p:cNvPr>
          <p:cNvSpPr txBox="1"/>
          <p:nvPr/>
        </p:nvSpPr>
        <p:spPr>
          <a:xfrm>
            <a:off x="611560" y="6050112"/>
            <a:ext cx="341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(Zdroj: vlastní)</a:t>
            </a:r>
          </a:p>
        </p:txBody>
      </p:sp>
    </p:spTree>
    <p:extLst>
      <p:ext uri="{BB962C8B-B14F-4D97-AF65-F5344CB8AC3E}">
        <p14:creationId xmlns:p14="http://schemas.microsoft.com/office/powerpoint/2010/main" val="121596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Aplikační část – výpočtové tabulky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Aktuální poloha Slunce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Tepelné zisky transparentními konstrukcemi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4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Doplňující otázky od vedoucího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/>
                </a:solidFill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Zohledňuje Vaše pomůcka polohu, kde se nachází posuzované okno? Liší se pak výpočet pro například České Budějovice, Brno, Peking a další?“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Představte nám Vaši pomůcku.“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</a:rPr>
              <a:t>Doplňující otázky od oponenta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/>
                </a:solidFill>
              </a:rPr>
              <a:t>„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pomůcka načítat automaticky polohu dle GPS souřadnic např. z navigace? Popř. jaké úpravy by musely být provedeny? </a:t>
            </a:r>
          </a:p>
          <a:p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3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627784" y="3429000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Děkuji za pozornost</a:t>
            </a:r>
          </a:p>
          <a:p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28728" y="35716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r>
              <a:rPr lang="cs-CZ" sz="16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  <a:t> </a:t>
            </a:r>
            <a:br>
              <a:rPr lang="cs-CZ" sz="1600" b="1" dirty="0">
                <a:solidFill>
                  <a:schemeClr val="bg1"/>
                </a:solidFill>
                <a:latin typeface="Swis721 BlkCn BT" pitchFamily="34" charset="0"/>
                <a:cs typeface="Times New Roman" pitchFamily="18" charset="0"/>
              </a:rPr>
            </a:br>
            <a:endParaRPr lang="cs-CZ" sz="1600" kern="0" dirty="0">
              <a:solidFill>
                <a:schemeClr val="bg1"/>
              </a:solidFill>
              <a:latin typeface="Swis721 BlkCn BT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0034" y="1643050"/>
            <a:ext cx="82153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Úvod</a:t>
            </a: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Výběr tématu.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Důvod k řešení daného tématu.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28728" y="35716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0034" y="1643050"/>
            <a:ext cx="8215370" cy="38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práce</a:t>
            </a:r>
            <a:endParaRPr lang="cs-CZ" sz="20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Cílem této bakalářské práce je popsat problematiku oslunění a osvícení místností v budovách. S touto problematikou spjaté faktory ovlivňující životní podmínky v obytné jednotce, a to tepelné zisky transparentními konstrukcemi. 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Sestrojit pomůcku ke snadnému určení tepelných zisků transparentními konstrukcemi v otopných měsících.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br>
              <a:rPr lang="cs-CZ" sz="2000" b="1" dirty="0">
                <a:solidFill>
                  <a:schemeClr val="bg1"/>
                </a:solidFill>
              </a:rPr>
            </a:b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02946" y="1700808"/>
            <a:ext cx="8215370" cy="47705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Teoreticko-metodologická část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Slunce a Země a jejich vzájemná poloha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Světelné podmínky v historických budovách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Umístění stavby a dispozice místností ke světovým stranám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Denní osvětlení a proslunění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Světelně technické vlastnosti vnitřních prostorů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Transparentní konstrukce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Stínění transparentních konstrukcí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Tepelné zisky transparentními konstrukcemi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0364" y="1328980"/>
            <a:ext cx="821537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bg1"/>
                </a:solidFill>
              </a:rPr>
              <a:t>Slunce a Země a jejich </a:t>
            </a:r>
            <a:r>
              <a:rPr lang="cs-CZ" sz="3200" b="1" dirty="0" err="1">
                <a:solidFill>
                  <a:schemeClr val="bg1"/>
                </a:solidFill>
              </a:rPr>
              <a:t>vzájemn</a:t>
            </a:r>
            <a:r>
              <a:rPr lang="cs-CZ" sz="3200" b="1" dirty="0">
                <a:solidFill>
                  <a:schemeClr val="bg1"/>
                </a:solidFill>
              </a:rPr>
              <a:t> poloha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9758DA-8DA6-2F41-91AB-94A01F2B0DF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12110" r="1144" b="13867"/>
          <a:stretch/>
        </p:blipFill>
        <p:spPr bwMode="auto">
          <a:xfrm>
            <a:off x="720135" y="2239928"/>
            <a:ext cx="7308250" cy="4069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705E86-48BF-714B-B022-469E0F1FE69B}"/>
              </a:ext>
            </a:extLst>
          </p:cNvPr>
          <p:cNvSpPr txBox="1"/>
          <p:nvPr/>
        </p:nvSpPr>
        <p:spPr>
          <a:xfrm>
            <a:off x="899592" y="6465042"/>
            <a:ext cx="341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(Zdroj: vlastní)</a:t>
            </a:r>
          </a:p>
        </p:txBody>
      </p:sp>
    </p:spTree>
    <p:extLst>
      <p:ext uri="{BB962C8B-B14F-4D97-AF65-F5344CB8AC3E}">
        <p14:creationId xmlns:p14="http://schemas.microsoft.com/office/powerpoint/2010/main" val="313835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465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bg1"/>
                </a:solidFill>
              </a:rPr>
              <a:t>Denní osvětlení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Horní, boční a kombinované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Činitel denní osvětlenosti  </a:t>
            </a:r>
            <a:r>
              <a:rPr lang="cs-CZ" i="1" dirty="0">
                <a:solidFill>
                  <a:schemeClr val="bg1"/>
                </a:solidFill>
              </a:rPr>
              <a:t>D [%]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bg1"/>
                </a:solidFill>
              </a:rPr>
              <a:t>Proslunění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Požadavek min. 1/3 celkové plochy bytu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Kritický bod </a:t>
            </a:r>
          </a:p>
          <a:p>
            <a:pPr>
              <a:lnSpc>
                <a:spcPct val="150000"/>
              </a:lnSpc>
            </a:pPr>
            <a:endParaRPr lang="cs-CZ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442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bg1"/>
                </a:solidFill>
              </a:rPr>
              <a:t>Transparentní konstrukce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Okna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Dveře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Světlíky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Světlovody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bg1"/>
                </a:solidFill>
              </a:rPr>
              <a:t>Trombeho</a:t>
            </a:r>
            <a:r>
              <a:rPr lang="cs-CZ" sz="2000" b="1" dirty="0">
                <a:solidFill>
                  <a:schemeClr val="bg1"/>
                </a:solidFill>
              </a:rPr>
              <a:t> stěna 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39552" y="1872183"/>
            <a:ext cx="8215370" cy="332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Aplikační část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Posuzovaná budova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Proslunění posuzované budovy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Denní osvětlení posuzované budovy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Tepelné zisky transparentními konstrukcemi posuzované budovy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Diskuze výsledků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9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928694" cy="945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34" y="1500174"/>
            <a:ext cx="8215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Posuzovaná budova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Rodinný dům s hospodářskou částí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95ACDF-0AD0-D746-8207-6AE72204636F}"/>
              </a:ext>
            </a:extLst>
          </p:cNvPr>
          <p:cNvSpPr/>
          <p:nvPr/>
        </p:nvSpPr>
        <p:spPr>
          <a:xfrm>
            <a:off x="1331640" y="363645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lvl="0">
              <a:defRPr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sz="16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 descr="mapy.png">
            <a:extLst>
              <a:ext uri="{FF2B5EF4-FFF2-40B4-BE49-F238E27FC236}">
                <a16:creationId xmlns:a16="http://schemas.microsoft.com/office/drawing/2014/main" id="{E0C44DB7-D79A-BB46-9F9D-DF63BE37427F}"/>
              </a:ext>
            </a:extLst>
          </p:cNvPr>
          <p:cNvPicPr/>
          <p:nvPr/>
        </p:nvPicPr>
        <p:blipFill>
          <a:blip r:embed="rId3" cstate="print"/>
          <a:srcRect r="6092"/>
          <a:stretch>
            <a:fillRect/>
          </a:stretch>
        </p:blipFill>
        <p:spPr>
          <a:xfrm>
            <a:off x="1008919" y="2331277"/>
            <a:ext cx="6803441" cy="41220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6DBD086-DD41-1344-8DF9-99E27F289FFA}"/>
              </a:ext>
            </a:extLst>
          </p:cNvPr>
          <p:cNvSpPr txBox="1"/>
          <p:nvPr/>
        </p:nvSpPr>
        <p:spPr>
          <a:xfrm>
            <a:off x="899592" y="6465042"/>
            <a:ext cx="341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(Zdroj: Seznam: </a:t>
            </a:r>
            <a:r>
              <a:rPr lang="cs-CZ" dirty="0" err="1">
                <a:solidFill>
                  <a:schemeClr val="bg1"/>
                </a:solidFill>
              </a:rPr>
              <a:t>Mapy.cz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752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514</Words>
  <Application>Microsoft Macintosh PowerPoint</Application>
  <PresentationFormat>Předvádění na obrazovce (4:3)</PresentationFormat>
  <Paragraphs>175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Swis721 BlkCn BT</vt:lpstr>
      <vt:lpstr>Times New Roman</vt:lpstr>
      <vt:lpstr>Wingdings 2</vt:lpstr>
      <vt:lpstr>Technický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Pruchic19</dc:creator>
  <cp:lastModifiedBy>jan tuma</cp:lastModifiedBy>
  <cp:revision>31</cp:revision>
  <dcterms:created xsi:type="dcterms:W3CDTF">2015-05-22T11:25:09Z</dcterms:created>
  <dcterms:modified xsi:type="dcterms:W3CDTF">2018-06-25T20:36:09Z</dcterms:modified>
</cp:coreProperties>
</file>