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70" r:id="rId8"/>
    <p:sldId id="262" r:id="rId9"/>
    <p:sldId id="266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7485565-00F1-4403-B432-EB7E12A911DE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27559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Novostavba objektu penzionu ve vybrané lokalitě na úrovni projektu pro stavební povolení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Vypracoval: Tomáš Novák</a:t>
            </a:r>
          </a:p>
          <a:p>
            <a:pPr algn="ctr"/>
            <a:r>
              <a:rPr lang="cs-CZ" dirty="0" smtClean="0"/>
              <a:t>Vedoucí práce: Ing. Zuzana </a:t>
            </a:r>
            <a:r>
              <a:rPr lang="cs-CZ" dirty="0" err="1" smtClean="0"/>
              <a:t>Kramářová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pPr algn="ctr"/>
            <a:r>
              <a:rPr lang="cs-CZ" dirty="0" smtClean="0"/>
              <a:t>Oponent: Ing. Dagmar Smrčinová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Dispoziční řešení 2.NP</a:t>
            </a:r>
            <a:endParaRPr lang="cs-CZ" dirty="0"/>
          </a:p>
        </p:txBody>
      </p:sp>
      <p:pic>
        <p:nvPicPr>
          <p:cNvPr id="5122" name="Picture 2" descr="D:\ŠKOLA\VŠTE ČB\BP\VIZOŠKY\2.NP.jpg"/>
          <p:cNvPicPr>
            <a:picLocks noChangeAspect="1" noChangeArrowheads="1"/>
          </p:cNvPicPr>
          <p:nvPr/>
        </p:nvPicPr>
        <p:blipFill>
          <a:blip r:embed="rId2"/>
          <a:srcRect l="10521" r="6813"/>
          <a:stretch>
            <a:fillRect/>
          </a:stretch>
        </p:blipFill>
        <p:spPr bwMode="auto">
          <a:xfrm>
            <a:off x="571472" y="1285860"/>
            <a:ext cx="8188911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ipsa 4"/>
          <p:cNvSpPr/>
          <p:nvPr/>
        </p:nvSpPr>
        <p:spPr>
          <a:xfrm>
            <a:off x="6357950" y="1714488"/>
            <a:ext cx="2143140" cy="4929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857224" y="1714488"/>
            <a:ext cx="2143140" cy="4929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00100" y="3714752"/>
            <a:ext cx="169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Rodinný 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apartmán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72264" y="3643314"/>
            <a:ext cx="169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Rodinný 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apartmán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4786314" y="3643314"/>
            <a:ext cx="1714512" cy="250033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786050" y="3643314"/>
            <a:ext cx="1928826" cy="250033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857488" y="2000240"/>
            <a:ext cx="3000396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643438" y="4357694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Dvoulůžkový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pokoj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14612" y="4429132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Dvoulůžkový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pokoj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14678" y="2214554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Dvoulůžkový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pokoj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572396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Dispoziční řešení podkroví</a:t>
            </a:r>
            <a:endParaRPr lang="cs-CZ" dirty="0"/>
          </a:p>
        </p:txBody>
      </p:sp>
      <p:pic>
        <p:nvPicPr>
          <p:cNvPr id="6146" name="Picture 2" descr="D:\ŠKOLA\VŠTE ČB\BP\VIZOŠKY\PODKROVÍ.jpg"/>
          <p:cNvPicPr>
            <a:picLocks noChangeAspect="1" noChangeArrowheads="1"/>
          </p:cNvPicPr>
          <p:nvPr/>
        </p:nvPicPr>
        <p:blipFill>
          <a:blip r:embed="rId2"/>
          <a:srcRect l="9392" r="4118"/>
          <a:stretch>
            <a:fillRect/>
          </a:stretch>
        </p:blipFill>
        <p:spPr bwMode="auto">
          <a:xfrm>
            <a:off x="428596" y="1285860"/>
            <a:ext cx="8358246" cy="543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ipsa 4"/>
          <p:cNvSpPr/>
          <p:nvPr/>
        </p:nvSpPr>
        <p:spPr>
          <a:xfrm>
            <a:off x="6429388" y="1571612"/>
            <a:ext cx="1928826" cy="4643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572264" y="3286124"/>
            <a:ext cx="169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Rodinný 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apartmán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928926" y="1714488"/>
            <a:ext cx="3000396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357554" y="2000240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Dvoulůžkový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pokoj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4714876" y="3357562"/>
            <a:ext cx="1714512" cy="26432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572000" y="4000504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Dvoulůžkový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pokoj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786050" y="3357562"/>
            <a:ext cx="1857388" cy="26432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643174" y="4357694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Dvoulůžkový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pokoj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785786" y="3571876"/>
            <a:ext cx="2000264" cy="250033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785786" y="4572008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Dvoulůžkový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pokoj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57224" y="2000240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Dvoulůžkový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pokoj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785786" y="1643050"/>
            <a:ext cx="2071702" cy="150972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7572396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399032"/>
          </a:xfrm>
        </p:spPr>
        <p:txBody>
          <a:bodyPr/>
          <a:lstStyle/>
          <a:p>
            <a:r>
              <a:rPr lang="cs-CZ" dirty="0" smtClean="0"/>
              <a:t>Vizualizace interiéru – dvoulůžkový pokoj</a:t>
            </a:r>
            <a:endParaRPr lang="cs-CZ" dirty="0"/>
          </a:p>
        </p:txBody>
      </p:sp>
      <p:pic>
        <p:nvPicPr>
          <p:cNvPr id="8194" name="Picture 2" descr="D:\ŠKOLA\VŠTE ČB\BP\prezentace\VI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4786314" cy="269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ŠKOLA\VŠTE ČB\BP\prezentace\VI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5000660" cy="28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ŠKOLA\VŠTE ČB\BP\prezentace\VIZ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567537"/>
            <a:ext cx="4071934" cy="229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3643306" y="5643578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Zdroje: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472650" cy="1875646"/>
          </a:xfrm>
        </p:spPr>
        <p:txBody>
          <a:bodyPr>
            <a:normAutofit/>
          </a:bodyPr>
          <a:lstStyle/>
          <a:p>
            <a:r>
              <a:rPr lang="cs-CZ" dirty="0" smtClean="0"/>
              <a:t>Vizualizace interiéru – kavárna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9219" name="Picture 3" descr="D:\ŠKOLA\VŠTE ČB\BP\prezentace\VI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7" y="3817444"/>
            <a:ext cx="5405433" cy="304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D:\ŠKOLA\VŠTE ČB\BP\prezentace\VIZ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69"/>
            <a:ext cx="5857884" cy="329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7786710" y="3643314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Zdroje: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1687228" cy="1399032"/>
          </a:xfrm>
        </p:spPr>
        <p:txBody>
          <a:bodyPr/>
          <a:lstStyle/>
          <a:p>
            <a:r>
              <a:rPr lang="cs-CZ" dirty="0" smtClean="0"/>
              <a:t>Vizualizace interiéru </a:t>
            </a:r>
            <a:r>
              <a:rPr lang="cs-CZ" dirty="0" smtClean="0"/>
              <a:t>– </a:t>
            </a:r>
            <a:r>
              <a:rPr lang="cs-CZ" dirty="0" err="1" smtClean="0"/>
              <a:t>wellness</a:t>
            </a:r>
            <a:endParaRPr lang="cs-CZ" dirty="0"/>
          </a:p>
        </p:txBody>
      </p:sp>
      <p:pic>
        <p:nvPicPr>
          <p:cNvPr id="10242" name="Picture 2" descr="D:\ŠKOLA\VŠTE ČB\BP\prezentace\VIZ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1" y="3571876"/>
            <a:ext cx="58419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živatel\Downloads\VI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5357818" cy="301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7786710" y="3357562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Zdroje: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Konstrukční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Základy - Základové pasy</a:t>
            </a:r>
          </a:p>
          <a:p>
            <a:pPr lvl="1"/>
            <a:r>
              <a:rPr lang="cs-CZ" sz="2000" dirty="0" smtClean="0"/>
              <a:t>Litý beton</a:t>
            </a:r>
          </a:p>
          <a:p>
            <a:r>
              <a:rPr lang="cs-CZ" sz="2000" dirty="0" smtClean="0"/>
              <a:t>Nosné </a:t>
            </a:r>
            <a:r>
              <a:rPr lang="cs-CZ" sz="2000" dirty="0" smtClean="0"/>
              <a:t>zdivo</a:t>
            </a:r>
          </a:p>
          <a:p>
            <a:pPr lvl="1"/>
            <a:r>
              <a:rPr lang="cs-CZ" sz="2000" dirty="0" smtClean="0"/>
              <a:t>HELUZ FAMILY </a:t>
            </a:r>
            <a:r>
              <a:rPr lang="cs-CZ" sz="2000" dirty="0" smtClean="0"/>
              <a:t>44</a:t>
            </a:r>
            <a:endParaRPr lang="cs-CZ" sz="2000" dirty="0" smtClean="0"/>
          </a:p>
          <a:p>
            <a:pPr lvl="1"/>
            <a:r>
              <a:rPr lang="cs-CZ" sz="2000" dirty="0" smtClean="0"/>
              <a:t>HELUZ UNI </a:t>
            </a:r>
            <a:r>
              <a:rPr lang="cs-CZ" sz="2000" dirty="0" smtClean="0"/>
              <a:t>30</a:t>
            </a:r>
            <a:endParaRPr lang="cs-CZ" sz="2000" dirty="0" smtClean="0"/>
          </a:p>
          <a:p>
            <a:r>
              <a:rPr lang="cs-CZ" sz="2000" dirty="0" smtClean="0"/>
              <a:t>Nenosné zdivo</a:t>
            </a:r>
          </a:p>
          <a:p>
            <a:pPr lvl="1"/>
            <a:r>
              <a:rPr lang="cs-CZ" sz="2000" dirty="0" err="1" smtClean="0"/>
              <a:t>Heluz</a:t>
            </a:r>
            <a:r>
              <a:rPr lang="cs-CZ" sz="2000" dirty="0" smtClean="0"/>
              <a:t> AKU 17,5</a:t>
            </a:r>
          </a:p>
          <a:p>
            <a:pPr lvl="1"/>
            <a:r>
              <a:rPr lang="cs-CZ" sz="2000" dirty="0" err="1" smtClean="0"/>
              <a:t>Heluz</a:t>
            </a:r>
            <a:r>
              <a:rPr lang="cs-CZ" sz="2000" dirty="0" smtClean="0"/>
              <a:t> 11,5</a:t>
            </a:r>
          </a:p>
          <a:p>
            <a:r>
              <a:rPr lang="cs-CZ" sz="2000" dirty="0" smtClean="0"/>
              <a:t>Stropní konstrukce</a:t>
            </a:r>
          </a:p>
          <a:p>
            <a:pPr lvl="1"/>
            <a:r>
              <a:rPr lang="cs-CZ" sz="2000" dirty="0" err="1" smtClean="0"/>
              <a:t>Heluz</a:t>
            </a:r>
            <a:r>
              <a:rPr lang="cs-CZ" sz="2000" dirty="0" smtClean="0"/>
              <a:t> MIAKO</a:t>
            </a:r>
          </a:p>
          <a:p>
            <a:r>
              <a:rPr lang="cs-CZ" sz="2000" dirty="0" smtClean="0"/>
              <a:t>Střešní konstrukce</a:t>
            </a:r>
          </a:p>
          <a:p>
            <a:pPr lvl="1"/>
            <a:r>
              <a:rPr lang="cs-CZ" sz="2000" dirty="0" smtClean="0"/>
              <a:t>Tradiční vázaný krov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/>
          <a:lstStyle/>
          <a:p>
            <a:pPr algn="ctr"/>
            <a:r>
              <a:rPr lang="cs-CZ" u="sng" dirty="0" smtClean="0"/>
              <a:t>Děkuji za pozornost</a:t>
            </a:r>
            <a:endParaRPr lang="cs-CZ" u="sng" dirty="0"/>
          </a:p>
        </p:txBody>
      </p:sp>
      <p:pic>
        <p:nvPicPr>
          <p:cNvPr id="5" name="Picture 2" descr="D:\ŠKOLA\VŠTE ČB\BP\VIZOŠKY\POHLED 4.jpg"/>
          <p:cNvPicPr>
            <a:picLocks noChangeAspect="1" noChangeArrowheads="1"/>
          </p:cNvPicPr>
          <p:nvPr/>
        </p:nvPicPr>
        <p:blipFill>
          <a:blip r:embed="rId2"/>
          <a:srcRect l="7229" r="8433"/>
          <a:stretch>
            <a:fillRect/>
          </a:stretch>
        </p:blipFill>
        <p:spPr bwMode="auto">
          <a:xfrm>
            <a:off x="857224" y="1643050"/>
            <a:ext cx="7500990" cy="5002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04" cy="139903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Otázky vedoucího bakalářské práce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2400" dirty="0" smtClean="0"/>
              <a:t>,,Popište blíže kriteria, která Vás vedla k zodpovězení první výzkumné otázky.´´</a:t>
            </a:r>
          </a:p>
          <a:p>
            <a:pPr algn="ctr"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000" u="sng" dirty="0" smtClean="0"/>
              <a:t>Výzkumná otázka: </a:t>
            </a:r>
            <a:r>
              <a:rPr lang="cs-CZ" sz="2000" dirty="0" smtClean="0"/>
              <a:t>Byl správně zvolen druh stropní konstrukce na</a:t>
            </a:r>
          </a:p>
          <a:p>
            <a:pPr>
              <a:buNone/>
            </a:pPr>
            <a:r>
              <a:rPr lang="cs-CZ" sz="2000" dirty="0" smtClean="0"/>
              <a:t>navrhovaném objektu? 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Malý rozpon svislých nosných konstrukcí</a:t>
            </a:r>
          </a:p>
          <a:p>
            <a:r>
              <a:rPr lang="cs-CZ" sz="2000" dirty="0" smtClean="0"/>
              <a:t>Stejné materiálové řešení jako je nosná konstrukce</a:t>
            </a:r>
          </a:p>
          <a:p>
            <a:r>
              <a:rPr lang="cs-CZ" sz="2000" dirty="0" smtClean="0"/>
              <a:t>Jednoduchá manipulace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04" cy="139903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Otázky vedoucího bakalářské práce</a:t>
            </a:r>
            <a:endParaRPr lang="cs-CZ" sz="3600" dirty="0"/>
          </a:p>
        </p:txBody>
      </p:sp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/>
              <a:t>,,Popište blíže </a:t>
            </a:r>
            <a:r>
              <a:rPr lang="cs-CZ" sz="2400" dirty="0" err="1" smtClean="0"/>
              <a:t>wellness</a:t>
            </a:r>
            <a:r>
              <a:rPr lang="cs-CZ" sz="2400" dirty="0" smtClean="0"/>
              <a:t> pro veřejnost.´´</a:t>
            </a:r>
          </a:p>
          <a:p>
            <a:pPr algn="ctr">
              <a:buNone/>
            </a:pPr>
            <a:endParaRPr lang="cs-CZ" sz="2400" dirty="0" smtClean="0"/>
          </a:p>
          <a:p>
            <a:r>
              <a:rPr lang="cs-CZ" sz="2200" dirty="0" smtClean="0"/>
              <a:t>Omezené </a:t>
            </a:r>
          </a:p>
          <a:p>
            <a:pPr lvl="1">
              <a:buNone/>
            </a:pPr>
            <a:r>
              <a:rPr lang="cs-CZ" sz="2200" dirty="0" smtClean="0"/>
              <a:t>využívání </a:t>
            </a:r>
          </a:p>
          <a:p>
            <a:pPr>
              <a:buNone/>
            </a:pPr>
            <a:r>
              <a:rPr lang="cs-CZ" sz="2200" dirty="0" smtClean="0"/>
              <a:t>	veřejností</a:t>
            </a:r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 smtClean="0"/>
              <a:t>Ohlášení se </a:t>
            </a:r>
          </a:p>
          <a:p>
            <a:pPr>
              <a:buNone/>
            </a:pPr>
            <a:r>
              <a:rPr lang="cs-CZ" sz="2200" dirty="0" smtClean="0"/>
              <a:t>	</a:t>
            </a:r>
            <a:r>
              <a:rPr lang="cs-CZ" sz="2200" dirty="0" smtClean="0"/>
              <a:t>na recepci</a:t>
            </a:r>
          </a:p>
          <a:p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5857916" cy="396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7643834" y="6581001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Zdroje: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04" cy="139903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Otázky oponenta bakalářské práce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97444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/>
              <a:t>,,Vysvětlete prosím umístění recepce. Z jakého důvodu nenavazuje přímo na vchod a co Vás vedlo k danému umístění.´´</a:t>
            </a:r>
          </a:p>
          <a:p>
            <a:pPr algn="ctr">
              <a:buNone/>
            </a:pPr>
            <a:endParaRPr lang="cs-CZ" sz="2000" dirty="0" smtClean="0"/>
          </a:p>
          <a:p>
            <a:r>
              <a:rPr lang="cs-CZ" sz="2000" dirty="0" smtClean="0"/>
              <a:t>Oddělení recepce od schodiště</a:t>
            </a:r>
          </a:p>
          <a:p>
            <a:r>
              <a:rPr lang="cs-CZ" sz="2000" dirty="0" smtClean="0"/>
              <a:t>Přehled o ubytovaných hostech, návštěvnících </a:t>
            </a:r>
            <a:r>
              <a:rPr lang="cs-CZ" sz="2000" dirty="0" err="1" smtClean="0"/>
              <a:t>wellness</a:t>
            </a:r>
            <a:r>
              <a:rPr lang="cs-CZ" sz="2000" dirty="0" smtClean="0"/>
              <a:t> i kavárny</a:t>
            </a:r>
          </a:p>
          <a:p>
            <a:r>
              <a:rPr lang="cs-CZ" sz="2000" dirty="0" smtClean="0"/>
              <a:t>Chráněná úniková cesta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13314" name="Picture 2" descr="D:\ŠKOLA\VŠTE ČB\BP\prezentace\VI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28245"/>
            <a:ext cx="4319565" cy="242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480"/>
            <a:ext cx="403662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3786182" y="6581001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Zdroje: 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bakalářské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4035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	,,Cílem </a:t>
            </a:r>
            <a:r>
              <a:rPr lang="cs-CZ" dirty="0" smtClean="0"/>
              <a:t>bakalářské práce je </a:t>
            </a:r>
            <a:r>
              <a:rPr lang="cs-CZ" dirty="0" smtClean="0"/>
              <a:t>zpracování projektu </a:t>
            </a:r>
            <a:r>
              <a:rPr lang="cs-CZ" dirty="0" smtClean="0"/>
              <a:t>novostavby penzionu </a:t>
            </a:r>
            <a:r>
              <a:rPr lang="cs-CZ" dirty="0" smtClean="0"/>
              <a:t>ve vybrané </a:t>
            </a:r>
            <a:r>
              <a:rPr lang="cs-CZ" dirty="0" smtClean="0"/>
              <a:t>lokalitě. Projekt včetně dispozičního a architektonického řešení bude zpracován v návaznosti na podmínky územně plánovací dokumentace platné pro danou lokalitu</a:t>
            </a:r>
            <a:r>
              <a:rPr lang="cs-CZ" dirty="0" smtClean="0"/>
              <a:t>.´´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399032"/>
          </a:xfrm>
        </p:spPr>
        <p:txBody>
          <a:bodyPr/>
          <a:lstStyle/>
          <a:p>
            <a:pPr algn="ctr"/>
            <a:r>
              <a:rPr lang="cs-CZ" u="sng" dirty="0" smtClean="0"/>
              <a:t>Dotazy?</a:t>
            </a:r>
            <a:endParaRPr lang="cs-CZ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4543428" cy="1428760"/>
          </a:xfrm>
        </p:spPr>
        <p:txBody>
          <a:bodyPr>
            <a:noAutofit/>
          </a:bodyPr>
          <a:lstStyle/>
          <a:p>
            <a:r>
              <a:rPr lang="cs-CZ" sz="2000" dirty="0" smtClean="0"/>
              <a:t>Jihočeský kraj</a:t>
            </a:r>
          </a:p>
          <a:p>
            <a:r>
              <a:rPr lang="cs-CZ" sz="2000" dirty="0" smtClean="0"/>
              <a:t>Obec </a:t>
            </a:r>
            <a:r>
              <a:rPr lang="cs-CZ" sz="2000" dirty="0" err="1" smtClean="0"/>
              <a:t>Kovářov</a:t>
            </a:r>
            <a:endParaRPr lang="cs-CZ" sz="2000" dirty="0" smtClean="0"/>
          </a:p>
          <a:p>
            <a:r>
              <a:rPr lang="cs-CZ" sz="2000" dirty="0" smtClean="0"/>
              <a:t>KÚ Frymburk</a:t>
            </a:r>
          </a:p>
          <a:p>
            <a:r>
              <a:rPr lang="cs-CZ" sz="2000" dirty="0" smtClean="0"/>
              <a:t>Parcela č. 2345/11, 2314 m</a:t>
            </a:r>
            <a:r>
              <a:rPr lang="cs-CZ" sz="2000" baseline="30000" dirty="0" smtClean="0"/>
              <a:t>2</a:t>
            </a:r>
          </a:p>
        </p:txBody>
      </p:sp>
      <p:pic>
        <p:nvPicPr>
          <p:cNvPr id="1028" name="Picture 4" descr="D:\ŠKOLA\VŠTE ČB\BP\prezentace\Výstřižek2.JPG"/>
          <p:cNvPicPr>
            <a:picLocks noChangeAspect="1" noChangeArrowheads="1"/>
          </p:cNvPicPr>
          <p:nvPr/>
        </p:nvPicPr>
        <p:blipFill>
          <a:blip r:embed="rId2"/>
          <a:srcRect t="1411"/>
          <a:stretch>
            <a:fillRect/>
          </a:stretch>
        </p:blipFill>
        <p:spPr bwMode="auto">
          <a:xfrm>
            <a:off x="214282" y="2928934"/>
            <a:ext cx="6357982" cy="371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ŠKOLA\VŠTE ČB\BP\prezentace\Výstřiž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00306"/>
            <a:ext cx="4643470" cy="4008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357158" y="6581001"/>
            <a:ext cx="2300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Mapa České republiky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00958" y="6581001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mapy.</a:t>
            </a:r>
            <a:r>
              <a:rPr lang="cs-CZ" sz="1200" dirty="0" err="1" smtClean="0"/>
              <a:t>cz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399032"/>
          </a:xfrm>
        </p:spPr>
        <p:txBody>
          <a:bodyPr/>
          <a:lstStyle/>
          <a:p>
            <a:r>
              <a:rPr lang="cs-CZ" dirty="0" smtClean="0"/>
              <a:t>P</a:t>
            </a:r>
            <a:r>
              <a:rPr lang="cs-CZ" dirty="0" smtClean="0"/>
              <a:t>arcela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496" y="3857628"/>
            <a:ext cx="5143504" cy="2571768"/>
          </a:xfrm>
        </p:spPr>
        <p:txBody>
          <a:bodyPr>
            <a:noAutofit/>
          </a:bodyPr>
          <a:lstStyle/>
          <a:p>
            <a:r>
              <a:rPr lang="cs-CZ" sz="2000" dirty="0" err="1" smtClean="0"/>
              <a:t>Kovářovský</a:t>
            </a:r>
            <a:r>
              <a:rPr lang="cs-CZ" sz="2000" dirty="0" smtClean="0"/>
              <a:t> poloostrov</a:t>
            </a:r>
          </a:p>
          <a:p>
            <a:r>
              <a:rPr lang="cs-CZ" sz="2000" dirty="0" smtClean="0"/>
              <a:t>Nedostatek ubytovacího a rekreačního zařízení </a:t>
            </a:r>
          </a:p>
          <a:p>
            <a:r>
              <a:rPr lang="cs-CZ" sz="2000" dirty="0" smtClean="0"/>
              <a:t>Turistické vyžití  v každém ročním </a:t>
            </a:r>
            <a:r>
              <a:rPr lang="cs-CZ" sz="2000" dirty="0" smtClean="0"/>
              <a:t>období</a:t>
            </a:r>
          </a:p>
          <a:p>
            <a:r>
              <a:rPr lang="cs-CZ" sz="2000" dirty="0" smtClean="0"/>
              <a:t>Západní část vesnice s výhledem na Lipno</a:t>
            </a:r>
          </a:p>
          <a:p>
            <a:r>
              <a:rPr lang="cs-CZ" sz="2000" dirty="0" smtClean="0"/>
              <a:t>Mírně svažitý terén</a:t>
            </a:r>
          </a:p>
        </p:txBody>
      </p:sp>
      <p:pic>
        <p:nvPicPr>
          <p:cNvPr id="2051" name="Picture 3" descr="D:\ŠKOLA\VŠTE ČB\BP\prezentace\Výstřižek5.JPG"/>
          <p:cNvPicPr>
            <a:picLocks noChangeAspect="1" noChangeArrowheads="1"/>
          </p:cNvPicPr>
          <p:nvPr/>
        </p:nvPicPr>
        <p:blipFill>
          <a:blip r:embed="rId2"/>
          <a:srcRect l="17621" b="13612"/>
          <a:stretch>
            <a:fillRect/>
          </a:stretch>
        </p:blipFill>
        <p:spPr bwMode="auto">
          <a:xfrm>
            <a:off x="3000364" y="357166"/>
            <a:ext cx="5857916" cy="344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ŠKOLA\VŠTE ČB\BP\prezentace\Výstřižek6.JPG"/>
          <p:cNvPicPr>
            <a:picLocks noChangeAspect="1" noChangeArrowheads="1"/>
          </p:cNvPicPr>
          <p:nvPr/>
        </p:nvPicPr>
        <p:blipFill>
          <a:blip r:embed="rId3"/>
          <a:srcRect l="7434" r="29218" b="16471"/>
          <a:stretch>
            <a:fillRect/>
          </a:stretch>
        </p:blipFill>
        <p:spPr bwMode="auto">
          <a:xfrm rot="5400000">
            <a:off x="-174201" y="2460161"/>
            <a:ext cx="4655243" cy="373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7429520" y="3643314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err="1" smtClean="0"/>
              <a:t>Kovoostrov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6581001"/>
            <a:ext cx="345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Český úřad zeměměřický a katastrální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399032"/>
          </a:xfrm>
        </p:spPr>
        <p:txBody>
          <a:bodyPr/>
          <a:lstStyle/>
          <a:p>
            <a:r>
              <a:rPr lang="cs-CZ" dirty="0" smtClean="0"/>
              <a:t>Územní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214422"/>
            <a:ext cx="9115460" cy="2214578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smtClean="0"/>
              <a:t>Funkční plochy – smíšené</a:t>
            </a:r>
          </a:p>
          <a:p>
            <a:pPr lvl="1"/>
            <a:r>
              <a:rPr lang="cs-CZ" sz="2400" dirty="0" smtClean="0"/>
              <a:t>Stavby občanské vybavenosti</a:t>
            </a:r>
          </a:p>
          <a:p>
            <a:pPr lvl="1"/>
            <a:r>
              <a:rPr lang="cs-CZ" sz="2400" dirty="0" smtClean="0"/>
              <a:t>Drobné </a:t>
            </a:r>
            <a:r>
              <a:rPr lang="cs-CZ" sz="2400" dirty="0" smtClean="0"/>
              <a:t>provozovny</a:t>
            </a:r>
          </a:p>
          <a:p>
            <a:pPr lvl="1"/>
            <a:r>
              <a:rPr lang="cs-CZ" sz="2400" dirty="0" smtClean="0"/>
              <a:t>Ubytovací </a:t>
            </a:r>
            <a:r>
              <a:rPr lang="cs-CZ" sz="2400" dirty="0" smtClean="0"/>
              <a:t>zařízení s </a:t>
            </a:r>
            <a:r>
              <a:rPr lang="cs-CZ" sz="2400" dirty="0" smtClean="0"/>
              <a:t>kapacitou </a:t>
            </a:r>
            <a:r>
              <a:rPr lang="cs-CZ" sz="2400" dirty="0" smtClean="0"/>
              <a:t>do 30 </a:t>
            </a:r>
            <a:r>
              <a:rPr lang="cs-CZ" sz="2400" dirty="0" smtClean="0"/>
              <a:t>lůžek</a:t>
            </a:r>
          </a:p>
          <a:p>
            <a:pPr lvl="1"/>
            <a:r>
              <a:rPr lang="cs-CZ" sz="2400" dirty="0" smtClean="0"/>
              <a:t>Plocha pro ozelenění minimálně 25% plochy pozemku</a:t>
            </a:r>
          </a:p>
          <a:p>
            <a:pPr lvl="1"/>
            <a:r>
              <a:rPr lang="cs-CZ" sz="2400" dirty="0" smtClean="0"/>
              <a:t>Maximálně 2 nadzemní podlaží, 1 podzemní podlaží a podkroví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</p:txBody>
      </p:sp>
      <p:pic>
        <p:nvPicPr>
          <p:cNvPr id="3074" name="Picture 2" descr="D:\ŠKOLA\VŠTE ČB\BP\prezentace\Výstřižek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30840"/>
            <a:ext cx="2999200" cy="372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ŠKOLA\VŠTE ČB\BP\prezentace\07.JPG"/>
          <p:cNvPicPr>
            <a:picLocks noChangeAspect="1" noChangeArrowheads="1"/>
          </p:cNvPicPr>
          <p:nvPr/>
        </p:nvPicPr>
        <p:blipFill>
          <a:blip r:embed="rId3"/>
          <a:srcRect b="23214"/>
          <a:stretch>
            <a:fillRect/>
          </a:stretch>
        </p:blipFill>
        <p:spPr bwMode="auto">
          <a:xfrm>
            <a:off x="4500562" y="3500438"/>
            <a:ext cx="389572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5572132" y="6581001"/>
            <a:ext cx="286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Zdroje: Územní plán města Frymburk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1399032"/>
          </a:xfrm>
        </p:spPr>
        <p:txBody>
          <a:bodyPr/>
          <a:lstStyle/>
          <a:p>
            <a:r>
              <a:rPr lang="cs-CZ" dirty="0" smtClean="0"/>
              <a:t>Penzion s </a:t>
            </a:r>
            <a:r>
              <a:rPr lang="cs-CZ" dirty="0" err="1" smtClean="0"/>
              <a:t>wellness</a:t>
            </a:r>
            <a:r>
              <a:rPr lang="cs-CZ" dirty="0" smtClean="0"/>
              <a:t> a kavárnou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3438" y="1357298"/>
            <a:ext cx="4286280" cy="207170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2 nadzemní podlaží, 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smtClean="0"/>
              <a:t>jedno podzemní podlaží 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smtClean="0"/>
              <a:t>a podkroví</a:t>
            </a:r>
          </a:p>
          <a:p>
            <a:r>
              <a:rPr lang="cs-CZ" sz="2000" dirty="0" smtClean="0"/>
              <a:t>Kapacita - 30 lůžek</a:t>
            </a:r>
          </a:p>
          <a:p>
            <a:r>
              <a:rPr lang="cs-CZ" sz="2000" dirty="0" smtClean="0"/>
              <a:t>Plocha ozelenění - 73 %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 descr="D:\ŠKOLA\VŠTE ČB\BP\VIZOŠKY\POHLED 4.jpg"/>
          <p:cNvPicPr>
            <a:picLocks noChangeAspect="1" noChangeArrowheads="1"/>
          </p:cNvPicPr>
          <p:nvPr/>
        </p:nvPicPr>
        <p:blipFill>
          <a:blip r:embed="rId2" cstate="print"/>
          <a:srcRect l="7229" r="8433"/>
          <a:stretch>
            <a:fillRect/>
          </a:stretch>
        </p:blipFill>
        <p:spPr bwMode="auto">
          <a:xfrm>
            <a:off x="4000496" y="3427466"/>
            <a:ext cx="5143504" cy="343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ŠKOLA\VŠTE ČB\BP\VIZOŠKY\POHLED 3.jpg"/>
          <p:cNvPicPr>
            <a:picLocks noChangeAspect="1" noChangeArrowheads="1"/>
          </p:cNvPicPr>
          <p:nvPr/>
        </p:nvPicPr>
        <p:blipFill>
          <a:blip r:embed="rId3" cstate="print"/>
          <a:srcRect l="6743" r="5920"/>
          <a:stretch>
            <a:fillRect/>
          </a:stretch>
        </p:blipFill>
        <p:spPr bwMode="auto">
          <a:xfrm>
            <a:off x="0" y="1142984"/>
            <a:ext cx="4643470" cy="299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14282" y="4643446"/>
            <a:ext cx="4286280" cy="107157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Základní rozměry-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20x12 m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cs-CZ" sz="2000" baseline="0" dirty="0" smtClean="0"/>
              <a:t>Výška</a:t>
            </a:r>
            <a:r>
              <a:rPr lang="cs-CZ" sz="2000" dirty="0" smtClean="0"/>
              <a:t> hřebene- 12,83 m</a:t>
            </a:r>
            <a:endParaRPr kumimoji="0" lang="cs-CZ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cs-CZ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32798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Vlastní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929066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cs-CZ" dirty="0" smtClean="0"/>
              <a:t>Vizualizace objektu</a:t>
            </a:r>
            <a:endParaRPr lang="cs-CZ" dirty="0"/>
          </a:p>
        </p:txBody>
      </p:sp>
      <p:pic>
        <p:nvPicPr>
          <p:cNvPr id="12291" name="Picture 3" descr="D:\ŠKOLA\VŠTE ČB\BP\VIZOŠKY\POHLED 2.jpg"/>
          <p:cNvPicPr>
            <a:picLocks noChangeAspect="1" noChangeArrowheads="1"/>
          </p:cNvPicPr>
          <p:nvPr/>
        </p:nvPicPr>
        <p:blipFill>
          <a:blip r:embed="rId2" cstate="print"/>
          <a:srcRect l="9963" t="5450" r="3439"/>
          <a:stretch>
            <a:fillRect/>
          </a:stretch>
        </p:blipFill>
        <p:spPr bwMode="auto">
          <a:xfrm>
            <a:off x="642910" y="1000108"/>
            <a:ext cx="5572164" cy="342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D:\ŠKOLA\VŠTE ČB\BP\VIZOŠKY\POHLED 1.jpg"/>
          <p:cNvPicPr>
            <a:picLocks noChangeAspect="1" noChangeArrowheads="1"/>
          </p:cNvPicPr>
          <p:nvPr/>
        </p:nvPicPr>
        <p:blipFill>
          <a:blip r:embed="rId3" cstate="print"/>
          <a:srcRect l="2128" t="5438" b="8809"/>
          <a:stretch>
            <a:fillRect/>
          </a:stretch>
        </p:blipFill>
        <p:spPr bwMode="auto">
          <a:xfrm>
            <a:off x="2928926" y="4076574"/>
            <a:ext cx="5643602" cy="278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642910" y="4286256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Vlastní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29520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ŠKOLA\VŠTE ČB\BP\VIZOŠKY\1.NP.jpg"/>
          <p:cNvPicPr>
            <a:picLocks noChangeAspect="1" noChangeArrowheads="1"/>
          </p:cNvPicPr>
          <p:nvPr/>
        </p:nvPicPr>
        <p:blipFill>
          <a:blip r:embed="rId2"/>
          <a:srcRect l="14955" t="5597" r="11055" b="3445"/>
          <a:stretch>
            <a:fillRect/>
          </a:stretch>
        </p:blipFill>
        <p:spPr bwMode="auto">
          <a:xfrm>
            <a:off x="571472" y="1357298"/>
            <a:ext cx="8001056" cy="553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Dispoziční řešení 1.NP</a:t>
            </a:r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2786050" y="1714488"/>
            <a:ext cx="2000264" cy="4286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786050" y="3143248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Kavárna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500826" y="3500438"/>
            <a:ext cx="1571636" cy="25003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357950" y="435769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Bezbariérový </a:t>
            </a:r>
          </a:p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pokoj</a:t>
            </a:r>
          </a:p>
        </p:txBody>
      </p:sp>
      <p:sp>
        <p:nvSpPr>
          <p:cNvPr id="14" name="Elipsa 13"/>
          <p:cNvSpPr/>
          <p:nvPr/>
        </p:nvSpPr>
        <p:spPr>
          <a:xfrm>
            <a:off x="4929190" y="3429000"/>
            <a:ext cx="1571636" cy="2500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00628" y="4429132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/>
              <a:t>Veřejné </a:t>
            </a:r>
          </a:p>
          <a:p>
            <a:pPr algn="ctr"/>
            <a:r>
              <a:rPr lang="cs-CZ" sz="2400" b="1" dirty="0" smtClean="0"/>
              <a:t>WC</a:t>
            </a:r>
          </a:p>
        </p:txBody>
      </p:sp>
      <p:sp>
        <p:nvSpPr>
          <p:cNvPr id="16" name="Elipsa 15"/>
          <p:cNvSpPr/>
          <p:nvPr/>
        </p:nvSpPr>
        <p:spPr>
          <a:xfrm>
            <a:off x="785786" y="1571612"/>
            <a:ext cx="1928826" cy="42148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42910" y="3000372"/>
            <a:ext cx="2196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Zázemí 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zaměstnanců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+ sklady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6286512" y="1357298"/>
            <a:ext cx="1143008" cy="18573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6215074" y="2071678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F0"/>
                </a:solidFill>
              </a:rPr>
              <a:t>Hlavní </a:t>
            </a:r>
          </a:p>
          <a:p>
            <a:pPr algn="ctr"/>
            <a:r>
              <a:rPr lang="cs-CZ" sz="2400" b="1" dirty="0" smtClean="0">
                <a:solidFill>
                  <a:srgbClr val="00B0F0"/>
                </a:solidFill>
              </a:rPr>
              <a:t>vstup</a:t>
            </a:r>
          </a:p>
        </p:txBody>
      </p:sp>
      <p:sp>
        <p:nvSpPr>
          <p:cNvPr id="20" name="Elipsa 19"/>
          <p:cNvSpPr/>
          <p:nvPr/>
        </p:nvSpPr>
        <p:spPr>
          <a:xfrm>
            <a:off x="4500562" y="1500174"/>
            <a:ext cx="1143008" cy="18573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286248" y="2071678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C000"/>
                </a:solidFill>
              </a:rPr>
              <a:t>R</a:t>
            </a:r>
            <a:r>
              <a:rPr lang="cs-CZ" sz="2400" b="1" dirty="0" smtClean="0">
                <a:solidFill>
                  <a:srgbClr val="FFC000"/>
                </a:solidFill>
              </a:rPr>
              <a:t>ecepce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358082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Dispoziční řešení 1.PP</a:t>
            </a:r>
            <a:endParaRPr lang="cs-CZ" dirty="0"/>
          </a:p>
        </p:txBody>
      </p:sp>
      <p:pic>
        <p:nvPicPr>
          <p:cNvPr id="7170" name="Picture 2" descr="D:\ŠKOLA\VŠTE ČB\BP\VIZOŠKY\1.PP.jpg"/>
          <p:cNvPicPr>
            <a:picLocks noChangeAspect="1" noChangeArrowheads="1"/>
          </p:cNvPicPr>
          <p:nvPr/>
        </p:nvPicPr>
        <p:blipFill>
          <a:blip r:embed="rId2"/>
          <a:srcRect l="13100" t="5822" r="11572"/>
          <a:stretch>
            <a:fillRect/>
          </a:stretch>
        </p:blipFill>
        <p:spPr bwMode="auto">
          <a:xfrm>
            <a:off x="571472" y="1175430"/>
            <a:ext cx="8080335" cy="568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ipsa 4"/>
          <p:cNvSpPr/>
          <p:nvPr/>
        </p:nvSpPr>
        <p:spPr>
          <a:xfrm>
            <a:off x="785786" y="3286124"/>
            <a:ext cx="1928826" cy="250033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28662" y="4071942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Masérská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místnost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6357950" y="2714620"/>
            <a:ext cx="1928826" cy="307183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500826" y="3786190"/>
            <a:ext cx="162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Lyžárna</a:t>
            </a:r>
            <a:r>
              <a:rPr lang="cs-CZ" sz="2400" b="1" dirty="0" smtClean="0">
                <a:solidFill>
                  <a:srgbClr val="0070C0"/>
                </a:solidFill>
              </a:rPr>
              <a:t>/</a:t>
            </a:r>
          </a:p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kolárna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928662" y="1500174"/>
            <a:ext cx="2428892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8662" y="2071678"/>
            <a:ext cx="234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Sklady prádla,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prádelna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3214678" y="1571612"/>
            <a:ext cx="2428892" cy="14287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286116" y="1714488"/>
            <a:ext cx="2343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Hygienické zázemí </a:t>
            </a:r>
          </a:p>
          <a:p>
            <a:pPr algn="ctr"/>
            <a:r>
              <a:rPr lang="cs-CZ" sz="2400" b="1" dirty="0" err="1" smtClean="0">
                <a:solidFill>
                  <a:srgbClr val="FFC000"/>
                </a:solidFill>
              </a:rPr>
              <a:t>wellness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86116" y="4214818"/>
            <a:ext cx="234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B050"/>
                </a:solidFill>
              </a:rPr>
              <a:t>Wellness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centrum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2643174" y="3000372"/>
            <a:ext cx="3714776" cy="30718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072198" y="1714488"/>
            <a:ext cx="234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Technická místnost</a:t>
            </a:r>
            <a:endParaRPr lang="cs-CZ" sz="2400" b="1" dirty="0"/>
          </a:p>
        </p:txBody>
      </p:sp>
      <p:sp>
        <p:nvSpPr>
          <p:cNvPr id="16" name="Elipsa 15"/>
          <p:cNvSpPr/>
          <p:nvPr/>
        </p:nvSpPr>
        <p:spPr>
          <a:xfrm>
            <a:off x="6286512" y="1428736"/>
            <a:ext cx="1928826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7429520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smtClean="0"/>
              <a:t>Vlastní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341</TotalTime>
  <Words>402</Words>
  <Application>Microsoft Office PowerPoint</Application>
  <PresentationFormat>Předvádění na obrazovce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Talent</vt:lpstr>
      <vt:lpstr>Novostavba objektu penzionu ve vybrané lokalitě na úrovni projektu pro stavební povolení</vt:lpstr>
      <vt:lpstr>Cíl bakalářské práce</vt:lpstr>
      <vt:lpstr>Lokalita</vt:lpstr>
      <vt:lpstr>Parcela</vt:lpstr>
      <vt:lpstr>Územní plán</vt:lpstr>
      <vt:lpstr>Penzion s wellness a kavárnou </vt:lpstr>
      <vt:lpstr>Vizualizace objektu</vt:lpstr>
      <vt:lpstr>Dispoziční řešení 1.NP</vt:lpstr>
      <vt:lpstr>Dispoziční řešení 1.PP</vt:lpstr>
      <vt:lpstr>Dispoziční řešení 2.NP</vt:lpstr>
      <vt:lpstr>Dispoziční řešení podkroví</vt:lpstr>
      <vt:lpstr>Vizualizace interiéru – dvoulůžkový pokoj</vt:lpstr>
      <vt:lpstr>Vizualizace interiéru – kavárna </vt:lpstr>
      <vt:lpstr>Vizualizace interiéru – wellness</vt:lpstr>
      <vt:lpstr>Konstrukční řešení</vt:lpstr>
      <vt:lpstr>Děkuji za pozornost</vt:lpstr>
      <vt:lpstr>Otázky vedoucího bakalářské práce</vt:lpstr>
      <vt:lpstr>Otázky vedoucího bakalářské práce</vt:lpstr>
      <vt:lpstr>Otázky oponenta bakalářské práce</vt:lpstr>
      <vt:lpstr>Dotazy?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penzionu ve vybrané lokalitě na úrovni projektu pro stavební povolení</dc:title>
  <dc:creator>uživatel</dc:creator>
  <cp:lastModifiedBy>uživatel</cp:lastModifiedBy>
  <cp:revision>5</cp:revision>
  <dcterms:created xsi:type="dcterms:W3CDTF">2018-06-13T15:19:58Z</dcterms:created>
  <dcterms:modified xsi:type="dcterms:W3CDTF">2018-06-13T21:01:06Z</dcterms:modified>
</cp:coreProperties>
</file>