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58" r:id="rId5"/>
    <p:sldId id="259" r:id="rId6"/>
    <p:sldId id="263" r:id="rId7"/>
    <p:sldId id="268" r:id="rId8"/>
    <p:sldId id="270" r:id="rId9"/>
    <p:sldId id="264" r:id="rId10"/>
    <p:sldId id="265" r:id="rId11"/>
    <p:sldId id="266" r:id="rId12"/>
    <p:sldId id="260" r:id="rId13"/>
    <p:sldId id="262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Cenová rozvaha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AB-4EE3-9051-C34EDA45B85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AB-4EE3-9051-C34EDA45B85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AB-4EE3-9051-C34EDA45B85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AB-4EE3-9051-C34EDA45B85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AB-4EE3-9051-C34EDA45B857}"/>
              </c:ext>
            </c:extLst>
          </c:dPt>
          <c:dLbls>
            <c:dLbl>
              <c:idx val="2"/>
              <c:layout>
                <c:manualLayout>
                  <c:x val="-5.006635132448368E-3"/>
                  <c:y val="3.727368473845201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AB-4EE3-9051-C34EDA45B857}"/>
                </c:ext>
              </c:extLst>
            </c:dLbl>
            <c:dLbl>
              <c:idx val="3"/>
              <c:layout>
                <c:manualLayout>
                  <c:x val="2.0399115788390779E-2"/>
                  <c:y val="-4.64749198016916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AB-4EE3-9051-C34EDA45B857}"/>
                </c:ext>
              </c:extLst>
            </c:dLbl>
            <c:dLbl>
              <c:idx val="4"/>
              <c:layout>
                <c:manualLayout>
                  <c:x val="2.7465749307588095E-2"/>
                  <c:y val="9.70598101988843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AB-4EE3-9051-C34EDA45B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List1!$C$8:$C$12</c:f>
              <c:strCache>
                <c:ptCount val="5"/>
                <c:pt idx="0">
                  <c:v>HSV</c:v>
                </c:pt>
                <c:pt idx="1">
                  <c:v>PSV</c:v>
                </c:pt>
                <c:pt idx="2">
                  <c:v>Ostatní náklady</c:v>
                </c:pt>
                <c:pt idx="3">
                  <c:v>Sadové úpravy</c:v>
                </c:pt>
                <c:pt idx="4">
                  <c:v>Zpevněné plochy</c:v>
                </c:pt>
              </c:strCache>
            </c:strRef>
          </c:cat>
          <c:val>
            <c:numRef>
              <c:f>List1!$D$8:$D$12</c:f>
              <c:numCache>
                <c:formatCode>#,##0.00\ "Kč"</c:formatCode>
                <c:ptCount val="5"/>
                <c:pt idx="0">
                  <c:v>3434580.78</c:v>
                </c:pt>
                <c:pt idx="1">
                  <c:v>3189213.44</c:v>
                </c:pt>
                <c:pt idx="2">
                  <c:v>133000</c:v>
                </c:pt>
                <c:pt idx="3">
                  <c:v>189314.86</c:v>
                </c:pt>
                <c:pt idx="4">
                  <c:v>398416.78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AB-4EE3-9051-C34EDA45B85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6006199-9789-4200-AD32-7666BE5A8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VYSOKÁ ŠKOLA TECHNICKÁ A EKONOMICKÁ V ČESKÝCH BUDĚJOVICÍCH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2EE8AA-DA4B-41CC-B309-0843075B02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D51CF-D84F-4E5D-9E7F-F502D053186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1CFD96-40E3-4C0B-B114-4020369EDD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FA328B-AC03-4597-9C6A-764D0B6AA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14B56-B6A3-4825-B172-0E744012F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8937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6-12T11:30:09.99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1126 40 0,'0'-7'47,"0"1"-16,-6 6-16,-1 0-15,0 0 16,-6 0 0,7 0-16,-1 0 15,-6 0 1,6 0-16,0 0 16,1 0-16,-7 0 15,6 0-15,0 0 16,1 0-16,-7 0 15,6 0-15,0 0 16,-6 0-16,7 0 16,-1 0-16,7 6 15,-7-6 1,-6 7-16,6-7 16,1 6-16,-7-6 15,6 0-15,0 0 16,-6 0-1,7 0-15,6 7 16,-7-7-16,0 0 16,-6 7-16,6-1 15,1-6-15,-7 7 16,6-7-16,0 0 16,1 6-16,-7-6 15,6 0 1,0 0-16,-6 7 15,6 0-15,1-7 16,-7 0 0,6 6-16,0 1 15,-6-7-15,7 7 16,-1-1-16,-6-6 16,6 0-16,0 7 15,-6-1 1,7-6-16,-1 0 15,-6 7-15,0 0 16,6-1 0,-6-6-16,6 7 15,0-1-15,-6-6 16,7 7-16,-8 0 16,8-7-16,6 6 15,-13 1 1,6 0-16,0-1 15,1-6 1,-1 7-16,0-1 16,1 1-16,-7 0 15,6 6 1,-6-7 0,13 1-1,-7 0-15,1-1 16,-1 1-1,0 0-15,1-1 16,-1 1-16,0-1 16,7 1-16,-6-7 15,6 7-15,-7-7 16,1 6-16,-1 7 16,0-6-16,-6 6 31,7-6-31,6-1 15,-7-6-15,0 14 16,1-8 0,-1 1-16,1 0 15,-1-7-15,0 6 16,1 7-16,-1-13 16,0 7-16,-6 0 15,7-1-15,-1 1 16,7-1-16,-13 1 15,6 6 1,1-6-16,-1 0 16,0-7-16,1 6 15,6 7-15,-7-13 16,7 7-16,-13 0 16,13 6-16,-7-7 15,1 1 1,6 6-1,-7-13-15,0 7 16,7 0-16,-6-1 16,-1 1-1,1 6 1,6-6 0,-7-1-16,0 7 15,1-6 1,6 0-16,-7 6 15,0-6-15,1-1 16,6 7-16,-7-13 16,7 7-16,0 0 15,-6-1-15,-1 7 16,7-6-16,-7 6 16,7-6-16,-6 0 15,6 6-15,0-7 16,0 1-16,-7 0 15,1-7-15,6 13 16,0 0-16,-7-6 16,0-1-16,7 8 15,0-8 1,0 1-16,0-1 16,-6 8-1,-1-8 1,7 7-16,0-6 15,0 0-15,0-1 16,0 8 0,0-8-16,0 1 15,0 6 1,0-6-16,0-1 16,0 1-1,7 6 1,-7 0-1,0-6 1,0-1-16,0 1 16,0 6-16,0-6 15,0 0-15,0-1 16,0 7-16,0 1 16,0-8-16,0 1 15,0 6-15,0-6 16,0-1-16,0 8 15,0-8-15,-7 1 16,7 6-16,0-6 16,0-1-16,-7 14 15,1-7-15,-1 1 16,7-1-16,-6 0 16,-1 7-1,0-14-15,7 1 16,0 0-16,0 6 15,0-6-15,0 6 16,0 0-16,0 0 16,0-6-16,-6-1 15,6 8-15,0-8 16,0 1-16,0 0 16,0 6-1,0-7-15,0 1 16,0 6-1,0-6-15,0-1 32,0 1-32,0 6 15,0-6-15,0 0 16,0 6 0,0-7-16,0 1 15,6 0-15,1-1 31,-7 1-15,13 6-16,-13-6 16,7-1-16,-1-6 15,-6 14 1,7-8-16,0 1 16,-7-1-16,6-6 15,1 14-15,0-8 31,6 7-15,-7-13 47,8 7-48,-8 0 16,1 6-15,6-13-16,-6 6 16,6 1-16,-6 0 15,-1-1 1,1-6-16,6 7 16,-6-7-16,-1 7 15,7-7-15,-6 6 16,0 1-16,6-7 15,-6 6 1,6 1-16,7 0 16,-7-7-16,-7 6 15,1-6-15,6 7 16,-6-7-16,6 0 16,0 0-16,1 0 15,-8 0-15,1 0 16,-1 0-16,8 0 15,-1 0-15,0 0 16,-6 0-16,6 0 16,7 0-16,-7 0 15,0 0-15,0 0 16,1 0-16,-1 6 16,7 1-16,0-7 15,-7 0-15,7 0 16,0 7-16,-1-7 15,-5 0-15,-1 0 16,0 0-16,0 0 16,7 0-16,0 6 15,-7 1-15,7-7 16,-7 0-16,1 0 16,5 0-1,1 0-15,0 0 16,0 0-16,0 0 15,0 0-15,-1 0 16,1 0-16,0 0 16,0 0-16,0 0 15,-7 0-15,0 0 16,7 0-16,0 0 16,0 0-16,0 0 15,-1 0-15,1 0 16,0 0-16,7 0 15,-8 0-15,1 0 16,0 0-16,7 0 16,-1 0-16,1 0 15,-1 0-15,7 0 16,-6 0-16,-1 0 16,0 0-16,-6 0 15,0 0-15,7-7 16,-8 1-16,1 6 15,0-7-15,-7 7 16,7-7-16,-7 1 16,1 6-16,5-7 15,1 7 1,7-6-16,-7-1 16,-7 7-16,0 0 15,0-7-15,1 1 16,5-1-16,1 7 15,-7-6-15,1 6 16,-1-7-16,0 0 16,0 7-16,1-13 15,5 6-15,-5 7 16,-1-6-16,13-7 16,-12 13-16,-1-7 15,0 0-15,0 1 16,7-1-16,-7 1 15,1 6-15,-1-14 16,0 8-16,7-1 16,-7-6-16,-6 13 15,13-13-15,-7 6 16,-7-6-16,8 6 16,6-6-16,-7 6 15,7-6-15,-7 7 16,0 6-16,0-14 15,0 8 1,1-8-16,-8 8 0,1-1 16,6 1-1,-6-1-15,6 0 16,-6 1-16,-1-1 16,7-6-16,-6 6 15,6 1-15,-13-1 16,7 7-16,6-13 15,-6 6-15,-1 1 16,1-1-16,-7 0 16,7 1-16,-1-1 15,7-6-15,-13 6 16,7 1-16,0-8 16,-1 8-16,1-7 15,0 6-15,-1 0 16,-6 1-16,7 6 15,-1-13-15,-6 6 16,7 0-16,0-6 16,-7 6-1,6-6-15,1 7 16,-7-1 0,6-6-16,-6 6 31,0 1-31,7-8 15,-7 8 1,0-1 0,0 0-16,7-6 15,-1 7-15,-6-1 16,0-6 0,0 6-16,0 1 15,7-8 1,-7 8-16,0-1 15,0-6-15,0 6 16,0 1-16,0-1 16,0-6-16,0 6 15,0 1-15,0-8 16,0 8 0,0-1-1,0 1-15,0-8 16,0 8-1,0-1 1,0-6 0,7 6-16,-1 1 31,-6-8-31,0 8 16,0-1-16,0 1 15,0-8 1,0 8-1,0-8-15,0 8 16,0-1-16,0-6 16,0 6-1,-6 1 1,6-7 0,-7 6 15,0 0-16,1-6 1,6 6 0,-7 1-1,0-7 1,7 6-16,-6-6 16,-1 6-16,7 1 15,-13-8-15,6 8 16,1-8-1,-1 8-15,1-1 16,-1-6 0,7 6-1,-13 1 1,13-7-16,-7 6 16,0-6-1,7 6-15,-6 7 16,-1-7-16,7 1 15,-6-1-15,-1 1 16,-6-8-16,6 8 16,1-1-1,-8 1-15,8 6 16,-1-7-16,7 0 16,-13 1-16,0-1 15,6-6-15,-6 6 16,0-6-16,-1 13 15,1-13-15,6 6 16,-6-6-16,-7 13 16,14-7-16,-7-6 15,-1 13-15,8-7 16,-1 1-16,-6 6 16,6-7-16,1 1 15,-14 6 1,13-7-16,1 0 15,-8 7-15,8-6 16,-1-1-16,-6 7 16,0-6-16,6-1 15,-6 0-15,6 7 16,1-6-16,-8-1 16,8 7-16,-1-6 15,-6-1-15,6 7 16,-6-7-16,6 1 15,-6 6-15,0-7 16,0-6-16,0 6 16,6 1-1,-13-1-15,7 0 16,6-6-16,-6 7 16,-7-1-16,7 7 15,0-7-15,6 7 16,-6-6-16,6-1 15,1 7-15,-8-7 16,1 1-16,0 6 16,0-7-1,-7 1-15,13-1 0,-6 7 16,0-7 0,0 1-16,-1 6 15,1-7-15,6 1 16,-6-1-16,7 7 15,-1 0-15,-6-7 16,0 7-16,6-6 16,-13 6-16,14-7 15,-8 0-15,8 7 16,-14-6-16,13 6 16,1 0-16,-8-7 15,1 1-15,7 6 16,-8-7-16,1 0 15,0 7 1,6 0-16,1 0 16,-1 0-16,-6 0 15,6 0-15,1 0 16,-1-6 0,-6 6-1,6 0-15,0 0 16,1 0-16,-7 0 15,6 0 1,0 0-16,-6 0 16,7 0-16,-1-7 15,-6 1-15,6 6 16,0 0-16,1 0 16,-7 0-16,6 0 15,0 0 1,1 0-1,-7 0 1,6 0 0,0-7-16,-6 7 15,6 0 1,1 0-16,-7 0 16,6 0-16,0 0 15,1 0-15,-7-7 16,6 7-16,0 0 15,-6 0-15,6 0 16,1 0-16,-7 0 16,6 0-16,0 0 15,1 0-15,-7 0 16,6 0-16,0 0 16,-6 0-1,13-6 1,-7-1-1,1 7-15,-1 0 16,1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VYSOKÁ ŠKOLA TECHNICKÁ A EKONOMICKÁ V ČESKÝCH BUDĚJOVICÍCH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735C-FE8A-4EAF-8A87-C9DEB9C4F5FC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F6C6-E3A5-40D7-8054-DEF256ED9F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8322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0979E-0003-441F-8E5B-624B30E6A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375BA1-C6E6-4C5C-92C8-8D7F3481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0DAF1-5605-4F4A-A65A-3C0241F3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45E88-A54C-46AA-AE93-0014975A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9BF677-C43B-4026-A2E6-93182D97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81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C2D14-3178-4AB6-AC05-960F3EE5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8331B3-5712-4B1B-8D45-9B1139F83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004F9-3A55-4854-BB2F-DBB6FE15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C84762-6402-4A4E-A6A0-03BE956B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85B23D-F517-4DCB-B177-7AAD8D67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0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00B77E-B25D-436F-9869-686206F5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7AA49A-0005-4D3C-A3A9-307897B99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5EA14-788F-4EE2-87EB-547B140E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BBD71-D9F9-48D2-BD9F-C50006E7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FFC8C4-5E61-4F2B-AA63-42D3E8FB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2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92727-66FB-4CCF-B0BB-C657AA23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A641DB-A669-43A8-8161-1DEE25E1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A9189E-C6A8-4402-8D43-8400FE4B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E75D2-00F7-4F9F-80D8-8EBE2334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8B5FDF-75F4-4690-8FA9-E7D9D08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54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F95F6-8A77-4177-AC55-C1227F8C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C74C49-FAF9-49A1-AB7D-F7F0B9D30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AED43-314B-4E8F-9B44-7024BD63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8CCCCE-2B4B-435F-9B30-A058B2BC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9D1C6-01AD-444F-8B6D-4F689310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12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E479A-95B2-4AF6-A301-E4400D0B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7D7492-75EB-4417-A023-A8D2922C6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FE9ED8-3C4B-45F3-B019-AC406ED60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3CF1FA-4CBA-407B-835C-7F7200E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D034AA-F101-4829-A0BC-5A1B2EC3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648240-95B3-4268-9C72-B2DB900C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4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6DC20-C2E6-4D0E-81B7-D26B6038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4923F7-0235-48A5-8304-37291985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D43565-03CA-4B57-91D5-F1BD3B2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6308DFE-06EA-4794-A4B6-89A5C17ED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DDB99E8-EB0E-4AE7-B566-6525665CA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F6443B-6341-44B8-97F1-47B44422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0EFC3D-D934-42F6-AF80-279C0018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03B86A-5F2C-4617-82AA-2DD71C1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88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3B0E0-6B83-4295-A45D-909DA4A1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F77A23-60B0-4EBB-8BD6-906A6CF7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9E9DB3-7A5F-430B-8ECA-B14E3F1B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4AA71-8797-4A86-A5D0-B273C0DE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8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67F481-6423-445C-B7B3-30C9E273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80273F-4F2F-4D12-9FB3-C92FC65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BB423F-6276-49B1-A17D-EF9B8AD3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34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4C49F-EA4B-4394-939B-B9CDC452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89F18E-05CC-44CF-8F10-E89D815D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2C38D68-8E74-42D4-AF07-8A6BC936A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9B18B8-2C4E-45FF-9AD7-DBF49588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414ECD-FE06-4D75-B7C3-7475A734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22BE86-6EA8-4B64-98AD-8EF198A7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1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1E064-095C-4C71-B944-BF09B9F0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722A60-DF0D-4500-BC40-88C83200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F814AD-36A1-4A49-A361-F0873AF3F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3DE0EC-BE48-4610-B4B9-A2CA5451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C5FBCE-302C-48C5-8891-2DC8FF42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AFFE3D-8589-4ACA-90C1-537DE1E2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60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4783116-3E1F-4125-984A-0ECF6585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60D217-AA9E-4540-A20D-5A1488458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06B104-1DC9-46DA-9162-A0A5F5581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A836B-250E-4EF6-A78E-C2EE31D5DE1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603A1D-3854-4266-A5D3-E659F4CF7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73031A-77F7-49B2-B192-C236CE38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C888-4F49-45A9-8F4B-9478611B7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5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41C2C-8C95-4E04-9158-E5E32B966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9E247A-6081-4690-B0A2-F3D11C2CC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93A52E-B1A8-468D-A3B7-782984B5F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0" y="-47188"/>
            <a:ext cx="12275890" cy="69051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C6955C-6706-4320-A92F-A6181BEB8795}"/>
              </a:ext>
            </a:extLst>
          </p:cNvPr>
          <p:cNvSpPr txBox="1"/>
          <p:nvPr/>
        </p:nvSpPr>
        <p:spPr>
          <a:xfrm>
            <a:off x="0" y="29756"/>
            <a:ext cx="51844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Vypracoval: Karel Pojer, 15966</a:t>
            </a:r>
          </a:p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Vedoucí práce: Ing. et Ing. Petra Nováková</a:t>
            </a:r>
          </a:p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Oponent práce: Ing. Michal Lávička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456150-EEE2-411A-B355-7B70AC79EC79}"/>
              </a:ext>
            </a:extLst>
          </p:cNvPr>
          <p:cNvSpPr txBox="1"/>
          <p:nvPr/>
        </p:nvSpPr>
        <p:spPr>
          <a:xfrm>
            <a:off x="9204298" y="6303873"/>
            <a:ext cx="292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</a:t>
            </a:r>
          </a:p>
        </p:txBody>
      </p:sp>
    </p:spTree>
    <p:extLst>
      <p:ext uri="{BB962C8B-B14F-4D97-AF65-F5344CB8AC3E}">
        <p14:creationId xmlns:p14="http://schemas.microsoft.com/office/powerpoint/2010/main" val="13877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Vizualizace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0BD360-AD58-4F23-9F21-60093BC3B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38" y="358019"/>
            <a:ext cx="5087987" cy="2861992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2F245B9-F651-4D28-A5E4-9ABBA3E47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0011"/>
            <a:ext cx="5654879" cy="3180869"/>
          </a:xfrm>
        </p:spPr>
      </p:pic>
      <p:pic>
        <p:nvPicPr>
          <p:cNvPr id="8" name="Picture 2" descr="SouvisejÃ­cÃ­ obrÃ¡zek">
            <a:extLst>
              <a:ext uri="{FF2B5EF4-FFF2-40B4-BE49-F238E27FC236}">
                <a16:creationId xmlns:a16="http://schemas.microsoft.com/office/drawing/2014/main" id="{BC7179F2-1AD7-4B03-BCFC-0DD9BC56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188CDF83-6620-400D-965E-98365627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B1D08E8-04ED-46E4-BDFF-1784B6873E0E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6C097CC-1F44-4F7B-B052-71575868F075}"/>
              </a:ext>
            </a:extLst>
          </p:cNvPr>
          <p:cNvSpPr txBox="1"/>
          <p:nvPr/>
        </p:nvSpPr>
        <p:spPr>
          <a:xfrm>
            <a:off x="6430144" y="3250320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29551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Vizualizace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EA312C5-4D07-461F-B4AD-2ED52400A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11" y="369641"/>
            <a:ext cx="5070278" cy="2852031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112984-9C96-4495-88DA-F3A757B9B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4" y="3221672"/>
            <a:ext cx="5572761" cy="3134678"/>
          </a:xfrm>
          <a:prstGeom prst="rect">
            <a:avLst/>
          </a:prstGeom>
        </p:spPr>
      </p:pic>
      <p:pic>
        <p:nvPicPr>
          <p:cNvPr id="9" name="Picture 2" descr="SouvisejÃ­cÃ­ obrÃ¡zek">
            <a:extLst>
              <a:ext uri="{FF2B5EF4-FFF2-40B4-BE49-F238E27FC236}">
                <a16:creationId xmlns:a16="http://schemas.microsoft.com/office/drawing/2014/main" id="{4E893405-8C13-451B-A734-1CFF2CD3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40980117-F112-4C73-9450-554AE6ED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79C09B7-51AE-4538-AE09-4DF98E148B40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802BCFE-C559-4A83-9A73-693520A8E84F}"/>
              </a:ext>
            </a:extLst>
          </p:cNvPr>
          <p:cNvSpPr txBox="1"/>
          <p:nvPr/>
        </p:nvSpPr>
        <p:spPr>
          <a:xfrm>
            <a:off x="7189365" y="3251981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09723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Otázky – vedoucí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D741CD-9B9D-49B0-ADD4-06EAF44C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687"/>
            <a:ext cx="10515600" cy="441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„ Dle vyhlášky 499/2006 má být v C3 (koordinační situační výkres) zakreslený výškopis, co si pod tím představujete? “</a:t>
            </a:r>
          </a:p>
          <a:p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„ </a:t>
            </a:r>
            <a:r>
              <a:rPr lang="da-DK" sz="2000" b="1" dirty="0">
                <a:latin typeface="Verdana" panose="020B0604030504040204" pitchFamily="34" charset="0"/>
                <a:ea typeface="Verdana" panose="020B0604030504040204" pitchFamily="34" charset="0"/>
              </a:rPr>
              <a:t>Kde program RTS Stavitel bere jednotkové ceny?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 “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Vedoucí práce: Ing. et Ing. Petra Nováková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" descr="SouvisejÃ­cÃ­ obrÃ¡zek">
            <a:extLst>
              <a:ext uri="{FF2B5EF4-FFF2-40B4-BE49-F238E27FC236}">
                <a16:creationId xmlns:a16="http://schemas.microsoft.com/office/drawing/2014/main" id="{023F6F6D-E782-4FAF-A316-389A95D5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AE0EE445-1984-49F3-9251-A10281F3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6A810C8-B97F-4402-9EF2-04CD3D28CA82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Ã½sledek obrÃ¡zku pro vÃ½Å¡kopis stavby">
            <a:extLst>
              <a:ext uri="{FF2B5EF4-FFF2-40B4-BE49-F238E27FC236}">
                <a16:creationId xmlns:a16="http://schemas.microsoft.com/office/drawing/2014/main" id="{F4C8D56F-0E8B-4175-91D6-F219BAA3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05" y="3429000"/>
            <a:ext cx="3025998" cy="17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8CCBDE1-04B0-4514-A75C-1F1FBF247EC8}"/>
              </a:ext>
            </a:extLst>
          </p:cNvPr>
          <p:cNvSpPr txBox="1"/>
          <p:nvPr/>
        </p:nvSpPr>
        <p:spPr>
          <a:xfrm>
            <a:off x="8031454" y="5288270"/>
            <a:ext cx="300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https://geodezieplzen.eu/polohopis-a-vyskopis/</a:t>
            </a:r>
          </a:p>
          <a:p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0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301"/>
            <a:ext cx="9271093" cy="131638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Otázky – oponent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D741CD-9B9D-49B0-ADD4-06EAF44C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0077"/>
            <a:ext cx="11009852" cy="4406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„ Z jakého důvodu jste volil plnohodnotný strop nad 2.NP? “</a:t>
            </a:r>
          </a:p>
          <a:p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„ </a:t>
            </a:r>
            <a:r>
              <a:rPr lang="da-DK" sz="2000" b="1" dirty="0">
                <a:latin typeface="Verdana" panose="020B0604030504040204" pitchFamily="34" charset="0"/>
                <a:ea typeface="Verdana" panose="020B0604030504040204" pitchFamily="34" charset="0"/>
              </a:rPr>
              <a:t>Jak (čím) zamezíte přenosu hluku ze ŽB schodiště do ostatních KCÍ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 ? “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Oponent práce: Ing. Michal Lávička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 descr="SouvisejÃ­cÃ­ obrÃ¡zek">
            <a:extLst>
              <a:ext uri="{FF2B5EF4-FFF2-40B4-BE49-F238E27FC236}">
                <a16:creationId xmlns:a16="http://schemas.microsoft.com/office/drawing/2014/main" id="{74100772-12B6-4FBA-B484-61D1A836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64E6F440-A9C0-409B-B732-3B497F12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AE77B82-7C30-4673-B8DE-6A7D5D634CBD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Ã½sledek obrÃ¡zku pro podestovÃ½ blok">
            <a:extLst>
              <a:ext uri="{FF2B5EF4-FFF2-40B4-BE49-F238E27FC236}">
                <a16:creationId xmlns:a16="http://schemas.microsoft.com/office/drawing/2014/main" id="{984AC95F-9ECD-4CED-A529-72DBCC03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88" y="3049948"/>
            <a:ext cx="3041621" cy="2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F27C49-E90F-410C-935B-A27F58F9D252}"/>
              </a:ext>
            </a:extLst>
          </p:cNvPr>
          <p:cNvSpPr txBox="1"/>
          <p:nvPr/>
        </p:nvSpPr>
        <p:spPr>
          <a:xfrm>
            <a:off x="9015083" y="5342066"/>
            <a:ext cx="2188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http://www.stavebnictvi3000.cz</a:t>
            </a:r>
          </a:p>
        </p:txBody>
      </p:sp>
    </p:spTree>
    <p:extLst>
      <p:ext uri="{BB962C8B-B14F-4D97-AF65-F5344CB8AC3E}">
        <p14:creationId xmlns:p14="http://schemas.microsoft.com/office/powerpoint/2010/main" val="316367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8EACB59-55FF-40B7-AFCD-C35B66412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05C794C-A7D2-4284-88A5-0CCC30F95D3C}"/>
              </a:ext>
            </a:extLst>
          </p:cNvPr>
          <p:cNvSpPr txBox="1"/>
          <p:nvPr/>
        </p:nvSpPr>
        <p:spPr>
          <a:xfrm>
            <a:off x="335560" y="6274965"/>
            <a:ext cx="303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Děkuji za pozornost</a:t>
            </a:r>
          </a:p>
        </p:txBody>
      </p:sp>
      <p:pic>
        <p:nvPicPr>
          <p:cNvPr id="5" name="Picture 2" descr="SouvisejÃ­cÃ­ obrÃ¡zek">
            <a:extLst>
              <a:ext uri="{FF2B5EF4-FFF2-40B4-BE49-F238E27FC236}">
                <a16:creationId xmlns:a16="http://schemas.microsoft.com/office/drawing/2014/main" id="{37BFD58A-DC10-4DE1-AB46-0F5610E4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9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D741CD-9B9D-49B0-ADD4-06EAF44C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67533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Dokumentace pro stavební povolení dle vyhlášky č. 499/2006 Sb.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Podrobný položkový rozpočet</a:t>
            </a:r>
          </a:p>
        </p:txBody>
      </p:sp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3DCF2C6D-18AA-49FC-A04E-425807D0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CEDEBF-43CB-4DE9-9FD1-83D0326B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3BF3769-28FA-468C-AEB1-079E78393921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1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Umístění stavby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C5DCA5A-3E14-4A3D-9AFF-DF19FAD56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0088"/>
            <a:ext cx="4834987" cy="3297821"/>
          </a:xfrm>
          <a:prstGeom prst="rect">
            <a:avLst/>
          </a:prstGeom>
        </p:spPr>
      </p:pic>
      <p:pic>
        <p:nvPicPr>
          <p:cNvPr id="1030" name="Picture 4" descr="VÃ½sledek obrÃ¡zku pro mapa prahy">
            <a:extLst>
              <a:ext uri="{FF2B5EF4-FFF2-40B4-BE49-F238E27FC236}">
                <a16:creationId xmlns:a16="http://schemas.microsoft.com/office/drawing/2014/main" id="{2471A37B-4F32-4796-99FD-E67FED88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45" y="1055109"/>
            <a:ext cx="6163529" cy="45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1" name="Rukopis 1030">
                <a:extLst>
                  <a:ext uri="{FF2B5EF4-FFF2-40B4-BE49-F238E27FC236}">
                    <a16:creationId xmlns:a16="http://schemas.microsoft.com/office/drawing/2014/main" id="{FD6D6953-AF9D-48C6-A81A-9C19E658B35A}"/>
                  </a:ext>
                </a:extLst>
              </p14:cNvPr>
              <p14:cNvContentPartPr/>
              <p14:nvPr/>
            </p14:nvContentPartPr>
            <p14:xfrm>
              <a:off x="9931556" y="2671736"/>
              <a:ext cx="944280" cy="637560"/>
            </p14:xfrm>
          </p:contentPart>
        </mc:Choice>
        <mc:Fallback xmlns="">
          <p:pic>
            <p:nvPicPr>
              <p:cNvPr id="1031" name="Rukopis 1030">
                <a:extLst>
                  <a:ext uri="{FF2B5EF4-FFF2-40B4-BE49-F238E27FC236}">
                    <a16:creationId xmlns:a16="http://schemas.microsoft.com/office/drawing/2014/main" id="{FD6D6953-AF9D-48C6-A81A-9C19E658B3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22556" y="2662736"/>
                <a:ext cx="961920" cy="6552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2" descr="SouvisejÃ­cÃ­ obrÃ¡zek">
            <a:extLst>
              <a:ext uri="{FF2B5EF4-FFF2-40B4-BE49-F238E27FC236}">
                <a16:creationId xmlns:a16="http://schemas.microsoft.com/office/drawing/2014/main" id="{096BDC8F-E16A-4648-A629-DE6DD890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DF51DFC8-9604-4E8D-B363-FB663EF4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6821F00-78F6-4611-A069-17F9C23D49AF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B352938-2FF1-49EB-BE33-0D4C023C649E}"/>
              </a:ext>
            </a:extLst>
          </p:cNvPr>
          <p:cNvSpPr txBox="1"/>
          <p:nvPr/>
        </p:nvSpPr>
        <p:spPr>
          <a:xfrm>
            <a:off x="4756564" y="5108218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897F6AC-C9AE-4013-9F3F-062FEAC14445}"/>
              </a:ext>
            </a:extLst>
          </p:cNvPr>
          <p:cNvSpPr txBox="1"/>
          <p:nvPr/>
        </p:nvSpPr>
        <p:spPr>
          <a:xfrm>
            <a:off x="9226745" y="5024632"/>
            <a:ext cx="17812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https://he.wikipedia.org</a:t>
            </a:r>
          </a:p>
        </p:txBody>
      </p:sp>
    </p:spTree>
    <p:extLst>
      <p:ext uri="{BB962C8B-B14F-4D97-AF65-F5344CB8AC3E}">
        <p14:creationId xmlns:p14="http://schemas.microsoft.com/office/powerpoint/2010/main" val="72483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Dispozice 1.PP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E92FF84-E2C4-4F48-8DE3-6F91EE095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20091"/>
          <a:stretch/>
        </p:blipFill>
        <p:spPr>
          <a:xfrm>
            <a:off x="6227250" y="1690687"/>
            <a:ext cx="5620802" cy="4332607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EEA52F-13E8-4666-A58C-6D5EDFAF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6"/>
            <a:ext cx="4856328" cy="4332607"/>
          </a:xfrm>
          <a:prstGeom prst="rect">
            <a:avLst/>
          </a:prstGeom>
        </p:spPr>
      </p:pic>
      <p:pic>
        <p:nvPicPr>
          <p:cNvPr id="8" name="Picture 2" descr="VÃ½sledek obrÃ¡zku pro severka png">
            <a:extLst>
              <a:ext uri="{FF2B5EF4-FFF2-40B4-BE49-F238E27FC236}">
                <a16:creationId xmlns:a16="http://schemas.microsoft.com/office/drawing/2014/main" id="{3CB87FBC-2574-4F14-AF52-3077AA84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0992">
            <a:off x="5031814" y="5353106"/>
            <a:ext cx="1093897" cy="10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visejÃ­cÃ­ obrÃ¡zek">
            <a:extLst>
              <a:ext uri="{FF2B5EF4-FFF2-40B4-BE49-F238E27FC236}">
                <a16:creationId xmlns:a16="http://schemas.microsoft.com/office/drawing/2014/main" id="{0F783D7A-3B34-4983-B846-20C79ABF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570C88A9-9D9F-4070-B77B-0AEE77C0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B6CDAA2-9774-4EBD-8700-D30FDCE9C42A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1951AA-7E8E-47AB-BE11-90B362B82298}"/>
              </a:ext>
            </a:extLst>
          </p:cNvPr>
          <p:cNvSpPr txBox="1"/>
          <p:nvPr/>
        </p:nvSpPr>
        <p:spPr>
          <a:xfrm>
            <a:off x="3447355" y="5438665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AAA47F-A8D4-412F-9AD3-BDAA199A29D4}"/>
              </a:ext>
            </a:extLst>
          </p:cNvPr>
          <p:cNvSpPr txBox="1"/>
          <p:nvPr/>
        </p:nvSpPr>
        <p:spPr>
          <a:xfrm>
            <a:off x="10982107" y="6018679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9861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Dispozice 1.NP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CD0F58D-BDD5-4D2E-88E1-2678A615E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r="21551"/>
          <a:stretch/>
        </p:blipFill>
        <p:spPr>
          <a:xfrm>
            <a:off x="6302928" y="1690688"/>
            <a:ext cx="5545123" cy="4351338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0CDAD1B-165F-4A0D-BC2E-32DF0B0F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5" y="1590020"/>
            <a:ext cx="5805966" cy="4575888"/>
          </a:xfrm>
          <a:prstGeom prst="rect">
            <a:avLst/>
          </a:prstGeom>
        </p:spPr>
      </p:pic>
      <p:pic>
        <p:nvPicPr>
          <p:cNvPr id="14" name="Picture 2" descr="VÃ½sledek obrÃ¡zku pro severka png">
            <a:extLst>
              <a:ext uri="{FF2B5EF4-FFF2-40B4-BE49-F238E27FC236}">
                <a16:creationId xmlns:a16="http://schemas.microsoft.com/office/drawing/2014/main" id="{1EED6BBB-8ABC-4493-BF11-6B16A069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0992">
            <a:off x="5031814" y="5353106"/>
            <a:ext cx="1093897" cy="10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visejÃ­cÃ­ obrÃ¡zek">
            <a:extLst>
              <a:ext uri="{FF2B5EF4-FFF2-40B4-BE49-F238E27FC236}">
                <a16:creationId xmlns:a16="http://schemas.microsoft.com/office/drawing/2014/main" id="{4E3E19CF-10D2-46F8-98BB-147B7719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38DA3BF3-9722-4CA8-852C-FF30A9D7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57034AC-C205-4266-9FF3-83D95E2CF00E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9327E1E-F9A0-467D-9D51-EC398A2CA573}"/>
              </a:ext>
            </a:extLst>
          </p:cNvPr>
          <p:cNvSpPr txBox="1"/>
          <p:nvPr/>
        </p:nvSpPr>
        <p:spPr>
          <a:xfrm>
            <a:off x="2574900" y="5684610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9E0F5C9-5543-4FC4-88EE-C158FA6E6102}"/>
              </a:ext>
            </a:extLst>
          </p:cNvPr>
          <p:cNvSpPr txBox="1"/>
          <p:nvPr/>
        </p:nvSpPr>
        <p:spPr>
          <a:xfrm>
            <a:off x="10982107" y="6027997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85161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21112FD-8D7F-4AE6-9998-1AB9E074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9" y="1452185"/>
            <a:ext cx="5750611" cy="50471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Dispozice 2.NP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9BB4EEF-DC57-405F-946B-8FE17EA80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23118"/>
          <a:stretch/>
        </p:blipFill>
        <p:spPr>
          <a:xfrm>
            <a:off x="6328095" y="1585665"/>
            <a:ext cx="5519956" cy="4675188"/>
          </a:xfrm>
        </p:spPr>
      </p:pic>
      <p:pic>
        <p:nvPicPr>
          <p:cNvPr id="9" name="Picture 2" descr="VÃ½sledek obrÃ¡zku pro severka png">
            <a:extLst>
              <a:ext uri="{FF2B5EF4-FFF2-40B4-BE49-F238E27FC236}">
                <a16:creationId xmlns:a16="http://schemas.microsoft.com/office/drawing/2014/main" id="{BCA8B0C8-CF25-4860-B473-01FEBDFD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0992">
            <a:off x="5031814" y="5353106"/>
            <a:ext cx="1093897" cy="10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visejÃ­cÃ­ obrÃ¡zek">
            <a:extLst>
              <a:ext uri="{FF2B5EF4-FFF2-40B4-BE49-F238E27FC236}">
                <a16:creationId xmlns:a16="http://schemas.microsoft.com/office/drawing/2014/main" id="{054F5649-7593-4481-98CC-324D9BE1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744CDDD9-1852-43CD-959E-5D64EFC4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8D7A266-CABD-4FE5-AB82-F443B8A9D8CD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71B890-1643-4C88-94B7-7CA37870D871}"/>
              </a:ext>
            </a:extLst>
          </p:cNvPr>
          <p:cNvSpPr txBox="1"/>
          <p:nvPr/>
        </p:nvSpPr>
        <p:spPr>
          <a:xfrm>
            <a:off x="4168808" y="6102190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E15DFB-49EE-457C-9A3D-A0FE738C2476}"/>
              </a:ext>
            </a:extLst>
          </p:cNvPr>
          <p:cNvSpPr txBox="1"/>
          <p:nvPr/>
        </p:nvSpPr>
        <p:spPr>
          <a:xfrm>
            <a:off x="10940164" y="6229270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90150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Posouzení budovy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68DE08-5C7E-4DBD-BFD5-CF337E64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18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Strop pod nevytápěným prostorem (požadavek U=0,24 W/m</a:t>
            </a:r>
            <a:r>
              <a:rPr lang="cs-CZ" baseline="30000" dirty="0"/>
              <a:t>2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k)</a:t>
            </a:r>
          </a:p>
          <a:p>
            <a:pPr marL="457200" lvl="1" indent="0">
              <a:buNone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RD – Dolní Počernice: 	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U= 0,2 W/m</a:t>
            </a:r>
            <a:r>
              <a:rPr lang="cs-CZ" sz="1600" b="1" baseline="30000" dirty="0"/>
              <a:t>2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</a:p>
          <a:p>
            <a:pPr marL="457200" lvl="1" indent="0">
              <a:buNone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Podlaha na zemině (požadavek U=0,45 W/m</a:t>
            </a:r>
            <a:r>
              <a:rPr lang="cs-CZ" sz="2000" baseline="30000" dirty="0"/>
              <a:t>2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k)</a:t>
            </a:r>
          </a:p>
          <a:p>
            <a:pPr marL="457200" lvl="1" indent="0">
              <a:buNone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RD – Dolní Počernice:		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U= 0,438 W/m</a:t>
            </a:r>
            <a:r>
              <a:rPr lang="cs-CZ" sz="1600" b="1" baseline="30000" dirty="0"/>
              <a:t>2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</a:p>
          <a:p>
            <a:pPr marL="457200" lvl="1" indent="0">
              <a:buNone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Obvodová stěna (požadavek U=0,3 W/m</a:t>
            </a:r>
            <a:r>
              <a:rPr lang="cs-CZ" sz="2000" baseline="30000" dirty="0"/>
              <a:t>2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k)</a:t>
            </a:r>
          </a:p>
          <a:p>
            <a:pPr marL="457200" lvl="1" indent="0">
              <a:buNone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RD – Dolní Počernice:		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U= 0,268 W/m</a:t>
            </a:r>
            <a:r>
              <a:rPr lang="cs-CZ" sz="1600" b="1" baseline="30000" dirty="0"/>
              <a:t>2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</a:p>
          <a:p>
            <a:pPr marL="457200" lvl="1" indent="0">
              <a:buNone/>
            </a:pP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Okna a dveře (požadavek U=1,5/1,7 W/m</a:t>
            </a:r>
            <a:r>
              <a:rPr lang="cs-CZ" sz="2000" baseline="30000" dirty="0"/>
              <a:t>2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k)</a:t>
            </a:r>
          </a:p>
          <a:p>
            <a:pPr marL="457200" lvl="1" indent="0">
              <a:buNone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RD – Dolní Počernice - okna:	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U= 0,09 W/m</a:t>
            </a:r>
            <a:r>
              <a:rPr lang="cs-CZ" sz="1600" b="1" baseline="30000" dirty="0"/>
              <a:t>2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</a:p>
          <a:p>
            <a:pPr marL="457200" lvl="1" indent="0">
              <a:buNone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RD – Dolní Počernice - dveře:	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U= 0,1 W/m</a:t>
            </a:r>
            <a:r>
              <a:rPr lang="cs-CZ" sz="1600" b="1" baseline="30000" dirty="0"/>
              <a:t>2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</a:p>
          <a:p>
            <a:pPr marL="457200" lvl="1" indent="0">
              <a:buNone/>
            </a:pP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2928E6-7CB6-4E5A-8458-6676C986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23" y="2508904"/>
            <a:ext cx="3019425" cy="2933700"/>
          </a:xfrm>
          <a:prstGeom prst="rect">
            <a:avLst/>
          </a:prstGeom>
        </p:spPr>
      </p:pic>
      <p:pic>
        <p:nvPicPr>
          <p:cNvPr id="8" name="Picture 2" descr="SouvisejÃ­cÃ­ obrÃ¡zek">
            <a:extLst>
              <a:ext uri="{FF2B5EF4-FFF2-40B4-BE49-F238E27FC236}">
                <a16:creationId xmlns:a16="http://schemas.microsoft.com/office/drawing/2014/main" id="{6F4BA642-50BD-41DE-B8FE-592B5ECF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6619347B-023D-4188-A166-9E3552F9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E36AE37-4BC5-4CAC-A38A-B627A7DBB962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FC279E-7449-43BC-88B0-3C1D01F13069}"/>
              </a:ext>
            </a:extLst>
          </p:cNvPr>
          <p:cNvSpPr txBox="1"/>
          <p:nvPr/>
        </p:nvSpPr>
        <p:spPr>
          <a:xfrm>
            <a:off x="9116763" y="5334882"/>
            <a:ext cx="1742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vlastní/www.tzb-info.cz</a:t>
            </a:r>
          </a:p>
        </p:txBody>
      </p:sp>
    </p:spTree>
    <p:extLst>
      <p:ext uri="{BB962C8B-B14F-4D97-AF65-F5344CB8AC3E}">
        <p14:creationId xmlns:p14="http://schemas.microsoft.com/office/powerpoint/2010/main" val="110895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Rozpočet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ACC33782-BD22-4807-9ED6-EA3ACA902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65789"/>
              </p:ext>
            </p:extLst>
          </p:nvPr>
        </p:nvGraphicFramePr>
        <p:xfrm>
          <a:off x="7522590" y="1353628"/>
          <a:ext cx="432546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6821E85-6712-43DB-AE53-30ACB8FA4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91709"/>
              </p:ext>
            </p:extLst>
          </p:nvPr>
        </p:nvGraphicFramePr>
        <p:xfrm>
          <a:off x="766190" y="3003295"/>
          <a:ext cx="67564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732">
                  <a:extLst>
                    <a:ext uri="{9D8B030D-6E8A-4147-A177-3AD203B41FA5}">
                      <a16:colId xmlns:a16="http://schemas.microsoft.com/office/drawing/2014/main" val="2905317038"/>
                    </a:ext>
                  </a:extLst>
                </a:gridCol>
                <a:gridCol w="1932667">
                  <a:extLst>
                    <a:ext uri="{9D8B030D-6E8A-4147-A177-3AD203B41FA5}">
                      <a16:colId xmlns:a16="http://schemas.microsoft.com/office/drawing/2014/main" val="1508201839"/>
                    </a:ext>
                  </a:extLst>
                </a:gridCol>
                <a:gridCol w="1777165">
                  <a:extLst>
                    <a:ext uri="{9D8B030D-6E8A-4147-A177-3AD203B41FA5}">
                      <a16:colId xmlns:a16="http://schemas.microsoft.com/office/drawing/2014/main" val="1534707979"/>
                    </a:ext>
                  </a:extLst>
                </a:gridCol>
                <a:gridCol w="1624836">
                  <a:extLst>
                    <a:ext uri="{9D8B030D-6E8A-4147-A177-3AD203B41FA5}">
                      <a16:colId xmlns:a16="http://schemas.microsoft.com/office/drawing/2014/main" val="660159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Cena celkem bez DPH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DPH 15%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Cena celkem s DPH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3757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7 344 525,86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1 101 678,88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8 446 204,74 Kč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945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53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HSV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3 434 580,78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515 187,12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3 949 767,90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987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PSV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3 189 213,44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478 382,02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3 667 595,46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5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Ostatní náklady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133 000,00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19 950,00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152 950,00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50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Sadové úpravy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189 314,86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28 397,23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217 712,09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066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Zpevněné plochy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398 416,78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59 762,52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458 179,30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2921331"/>
                  </a:ext>
                </a:extLst>
              </a:tr>
            </a:tbl>
          </a:graphicData>
        </a:graphic>
      </p:graphicFrame>
      <p:pic>
        <p:nvPicPr>
          <p:cNvPr id="9" name="Picture 2" descr="SouvisejÃ­cÃ­ obrÃ¡zek">
            <a:extLst>
              <a:ext uri="{FF2B5EF4-FFF2-40B4-BE49-F238E27FC236}">
                <a16:creationId xmlns:a16="http://schemas.microsoft.com/office/drawing/2014/main" id="{C85941E3-DBE2-4C9A-A0FD-D0CD2800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FEEDA5F7-A3B9-4AE1-A0E9-B355EC61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4333DEF-EA77-4162-A867-3B529F977E0E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81336B-52FB-41C3-BEB8-552CD709C7F0}"/>
              </a:ext>
            </a:extLst>
          </p:cNvPr>
          <p:cNvSpPr txBox="1"/>
          <p:nvPr/>
        </p:nvSpPr>
        <p:spPr>
          <a:xfrm>
            <a:off x="6656647" y="4597913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329A05C-AE8C-463A-9D0A-D0100600DD1C}"/>
              </a:ext>
            </a:extLst>
          </p:cNvPr>
          <p:cNvSpPr txBox="1"/>
          <p:nvPr/>
        </p:nvSpPr>
        <p:spPr>
          <a:xfrm>
            <a:off x="10690149" y="5713520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08896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408E-D1FC-4091-9DFE-B80D8788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Vizualizace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658E033F-DDE2-4E4F-B414-0B8210ADD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35" y="3378580"/>
            <a:ext cx="5246448" cy="2951127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7669E3-0C4F-4015-8489-4830FB3DC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05" y="365125"/>
            <a:ext cx="5357252" cy="3013455"/>
          </a:xfrm>
          <a:prstGeom prst="rect">
            <a:avLst/>
          </a:prstGeom>
        </p:spPr>
      </p:pic>
      <p:pic>
        <p:nvPicPr>
          <p:cNvPr id="9" name="Picture 2" descr="SouvisejÃ­cÃ­ obrÃ¡zek">
            <a:extLst>
              <a:ext uri="{FF2B5EF4-FFF2-40B4-BE49-F238E27FC236}">
                <a16:creationId xmlns:a16="http://schemas.microsoft.com/office/drawing/2014/main" id="{66C920CD-C187-4316-8FD5-56B0C266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09" y="186785"/>
            <a:ext cx="988503" cy="9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7076F7CB-2646-4CAE-B04C-094F210D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93" y="6356350"/>
            <a:ext cx="11462157" cy="365125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 Dolní Počernice							               		Karel Pojer, 15966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AA0A76F-F081-4725-AB4A-94B6F9C15E3B}"/>
              </a:ext>
            </a:extLst>
          </p:cNvPr>
          <p:cNvCxnSpPr>
            <a:cxnSpLocks/>
          </p:cNvCxnSpPr>
          <p:nvPr/>
        </p:nvCxnSpPr>
        <p:spPr>
          <a:xfrm>
            <a:off x="743484" y="6445411"/>
            <a:ext cx="1078977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73BA398-0E34-403F-B76A-D2F9BA3FB43E}"/>
              </a:ext>
            </a:extLst>
          </p:cNvPr>
          <p:cNvSpPr txBox="1"/>
          <p:nvPr/>
        </p:nvSpPr>
        <p:spPr>
          <a:xfrm>
            <a:off x="7022983" y="3405223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435117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366</Words>
  <Application>Microsoft Office PowerPoint</Application>
  <PresentationFormat>Širokoúhlá obrazovka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Motiv Office</vt:lpstr>
      <vt:lpstr>Prezentace aplikace PowerPoint</vt:lpstr>
      <vt:lpstr>Cíl práce</vt:lpstr>
      <vt:lpstr>Umístění stavby</vt:lpstr>
      <vt:lpstr>Dispozice 1.PP</vt:lpstr>
      <vt:lpstr>Dispozice 1.NP</vt:lpstr>
      <vt:lpstr>Dispozice 2.NP</vt:lpstr>
      <vt:lpstr>Posouzení budovy</vt:lpstr>
      <vt:lpstr>Rozpočet</vt:lpstr>
      <vt:lpstr>Vizualizace</vt:lpstr>
      <vt:lpstr>Vizualizace</vt:lpstr>
      <vt:lpstr>Vizualizace</vt:lpstr>
      <vt:lpstr>Otázky – vedoucí práce</vt:lpstr>
      <vt:lpstr>Otázky – oponent práce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Pojer</dc:creator>
  <cp:lastModifiedBy>Karel Pojer</cp:lastModifiedBy>
  <cp:revision>34</cp:revision>
  <dcterms:created xsi:type="dcterms:W3CDTF">2018-06-11T07:13:28Z</dcterms:created>
  <dcterms:modified xsi:type="dcterms:W3CDTF">2018-06-13T12:16:59Z</dcterms:modified>
</cp:coreProperties>
</file>