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7" r:id="rId10"/>
    <p:sldId id="264" r:id="rId11"/>
    <p:sldId id="268" r:id="rId12"/>
    <p:sldId id="265" r:id="rId13"/>
    <p:sldId id="269" r:id="rId14"/>
    <p:sldId id="262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/>
              <a:t>Konečné</a:t>
            </a:r>
            <a:r>
              <a:rPr lang="cs-CZ" sz="2400" baseline="0" dirty="0"/>
              <a:t> pevnosti v tahu za </a:t>
            </a:r>
            <a:r>
              <a:rPr lang="cs-CZ" sz="2400" baseline="0" dirty="0" smtClean="0"/>
              <a:t>ohybu (</a:t>
            </a:r>
            <a:r>
              <a:rPr lang="cs-CZ" sz="2400" baseline="0" dirty="0" err="1" smtClean="0"/>
              <a:t>MPa</a:t>
            </a:r>
            <a:r>
              <a:rPr lang="cs-CZ" sz="2400" baseline="0" dirty="0" smtClean="0"/>
              <a:t>)</a:t>
            </a:r>
            <a:endParaRPr lang="cs-CZ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4928550597841933E-2"/>
          <c:y val="0.16702380952380952"/>
          <c:w val="0.92960848643919514"/>
          <c:h val="0.76076084239470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0 % biouhle</c:v>
                </c:pt>
                <c:pt idx="1">
                  <c:v>5 % biouhle</c:v>
                </c:pt>
                <c:pt idx="2">
                  <c:v>10 % biouhle</c:v>
                </c:pt>
                <c:pt idx="3">
                  <c:v>15% biouhle</c:v>
                </c:pt>
                <c:pt idx="4">
                  <c:v>20 % biouhle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6.9240000000000004</c:v>
                </c:pt>
                <c:pt idx="1">
                  <c:v>6.4470000000000001</c:v>
                </c:pt>
                <c:pt idx="2">
                  <c:v>6.766</c:v>
                </c:pt>
                <c:pt idx="3">
                  <c:v>5.3479999999999999</c:v>
                </c:pt>
                <c:pt idx="4">
                  <c:v>4.6189999999999998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961744"/>
        <c:axId val="200962304"/>
      </c:barChart>
      <c:catAx>
        <c:axId val="20096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0962304"/>
        <c:crosses val="autoZero"/>
        <c:auto val="1"/>
        <c:lblAlgn val="ctr"/>
        <c:lblOffset val="100"/>
        <c:noMultiLvlLbl val="0"/>
      </c:catAx>
      <c:valAx>
        <c:axId val="20096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096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/>
              <a:t>Konečné pevnosti</a:t>
            </a:r>
            <a:r>
              <a:rPr lang="cs-CZ" sz="2000" baseline="0"/>
              <a:t> v tlaku (MPa)</a:t>
            </a:r>
            <a:endParaRPr lang="en-US" sz="2000"/>
          </a:p>
        </c:rich>
      </c:tx>
      <c:layout>
        <c:manualLayout>
          <c:xMode val="edge"/>
          <c:yMode val="edge"/>
          <c:x val="0.363430506856694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0 % biouhle</c:v>
                </c:pt>
                <c:pt idx="1">
                  <c:v>5 % biouhle</c:v>
                </c:pt>
                <c:pt idx="2">
                  <c:v>10 % biouhle</c:v>
                </c:pt>
                <c:pt idx="3">
                  <c:v>15 % biouhle</c:v>
                </c:pt>
                <c:pt idx="4">
                  <c:v>20 % biouhle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18.260000000000002</c:v>
                </c:pt>
                <c:pt idx="1">
                  <c:v>17.042999999999999</c:v>
                </c:pt>
                <c:pt idx="2">
                  <c:v>16.506</c:v>
                </c:pt>
                <c:pt idx="3">
                  <c:v>12.603</c:v>
                </c:pt>
                <c:pt idx="4">
                  <c:v>11.455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183696"/>
        <c:axId val="205184256"/>
      </c:barChart>
      <c:catAx>
        <c:axId val="20518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184256"/>
        <c:crosses val="autoZero"/>
        <c:auto val="1"/>
        <c:lblAlgn val="ctr"/>
        <c:lblOffset val="100"/>
        <c:noMultiLvlLbl val="0"/>
      </c:catAx>
      <c:valAx>
        <c:axId val="20518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18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/>
              <a:t>Konečné</a:t>
            </a:r>
            <a:r>
              <a:rPr lang="cs-CZ" sz="2000" baseline="0"/>
              <a:t> hodnoty nasákavosti (%)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3910032079323418E-2"/>
          <c:y val="0.16702380952380952"/>
          <c:w val="0.9190529308836396"/>
          <c:h val="0.76076084239470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0 % biouhle</c:v>
                </c:pt>
                <c:pt idx="1">
                  <c:v>5 % biouhle</c:v>
                </c:pt>
                <c:pt idx="2">
                  <c:v>10 % biouhle</c:v>
                </c:pt>
                <c:pt idx="3">
                  <c:v>15 % biouhle</c:v>
                </c:pt>
                <c:pt idx="4">
                  <c:v>20 % biouhle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26.861999999999998</c:v>
                </c:pt>
                <c:pt idx="1">
                  <c:v>31.425000000000001</c:v>
                </c:pt>
                <c:pt idx="2">
                  <c:v>32.579000000000001</c:v>
                </c:pt>
                <c:pt idx="3">
                  <c:v>38.774000000000001</c:v>
                </c:pt>
                <c:pt idx="4">
                  <c:v>47.16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728304"/>
        <c:axId val="390730544"/>
      </c:barChart>
      <c:catAx>
        <c:axId val="3907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0730544"/>
        <c:crosses val="autoZero"/>
        <c:auto val="1"/>
        <c:lblAlgn val="ctr"/>
        <c:lblOffset val="100"/>
        <c:noMultiLvlLbl val="0"/>
      </c:catAx>
      <c:valAx>
        <c:axId val="39073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07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/>
              <a:t>Konečné</a:t>
            </a:r>
            <a:r>
              <a:rPr lang="cs-CZ" sz="2000" baseline="0"/>
              <a:t> hodnoty objemové hmotnosti (kg/m</a:t>
            </a:r>
            <a:r>
              <a:rPr lang="cs-CZ" sz="2000" baseline="30000"/>
              <a:t>3</a:t>
            </a:r>
            <a:r>
              <a:rPr lang="cs-CZ" sz="2000" baseline="0"/>
              <a:t>)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3910032079323418E-2"/>
          <c:y val="0.16702380952380952"/>
          <c:w val="0.9190529308836396"/>
          <c:h val="0.76076084239470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0 % biouhle</c:v>
                </c:pt>
                <c:pt idx="1">
                  <c:v>5 % biouhle</c:v>
                </c:pt>
                <c:pt idx="2">
                  <c:v>10 % biouhle</c:v>
                </c:pt>
                <c:pt idx="3">
                  <c:v>15 % biouhle</c:v>
                </c:pt>
                <c:pt idx="4">
                  <c:v>20 % biouhle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1548.48</c:v>
                </c:pt>
                <c:pt idx="1">
                  <c:v>1383.09</c:v>
                </c:pt>
                <c:pt idx="2">
                  <c:v>1334.37</c:v>
                </c:pt>
                <c:pt idx="3">
                  <c:v>1193.95</c:v>
                </c:pt>
                <c:pt idx="4">
                  <c:v>1065.67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729984"/>
        <c:axId val="390729424"/>
      </c:barChart>
      <c:catAx>
        <c:axId val="39072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0729424"/>
        <c:crosses val="autoZero"/>
        <c:auto val="1"/>
        <c:lblAlgn val="ctr"/>
        <c:lblOffset val="100"/>
        <c:noMultiLvlLbl val="0"/>
      </c:catAx>
      <c:valAx>
        <c:axId val="39072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072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A51DC0F-47C6-47CF-A2F3-0CD2CC4A9ECB}" type="VALUE">
                      <a:rPr lang="en-US"/>
                      <a:pPr/>
                      <a:t>[HODNOTA]</a:t>
                    </a:fld>
                    <a:r>
                      <a:rPr lang="en-US"/>
                      <a:t> Kč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646AEAF-6DDF-448D-B635-204146C3A85F}" type="VALUE">
                      <a:rPr lang="en-US"/>
                      <a:pPr/>
                      <a:t>[HODNOTA]</a:t>
                    </a:fld>
                    <a:r>
                      <a:rPr lang="en-US"/>
                      <a:t> Kč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Náklady za m3 vzorku s 0% přísady</c:v>
                </c:pt>
                <c:pt idx="1">
                  <c:v>Náklady za m3 vzorku s 10% přísady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4193.5</c:v>
                </c:pt>
                <c:pt idx="1">
                  <c:v>3775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963984"/>
        <c:axId val="202345776"/>
      </c:barChart>
      <c:catAx>
        <c:axId val="2009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2345776"/>
        <c:crosses val="autoZero"/>
        <c:auto val="1"/>
        <c:lblAlgn val="ctr"/>
        <c:lblOffset val="100"/>
        <c:noMultiLvlLbl val="0"/>
      </c:catAx>
      <c:valAx>
        <c:axId val="202345776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09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83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21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04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62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40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8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94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18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62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EE8E43-17FA-4007-9CC9-179BA68C2349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35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8E43-17FA-4007-9CC9-179BA68C2349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9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EE8E43-17FA-4007-9CC9-179BA68C2349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1F5D380-622B-49FC-8F2F-AAC63A330B9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98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emf"/><Relationship Id="rId4" Type="http://schemas.openxmlformats.org/officeDocument/2006/relationships/package" Target="../embeddings/List_aplikace_Microsoft_Excel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Laboratorní zkoušení cementů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Autor práce:		Václav </a:t>
            </a:r>
            <a:r>
              <a:rPr lang="cs-CZ" dirty="0" err="1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Klečacký</a:t>
            </a:r>
            <a:endParaRPr lang="cs-CZ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Vedoucí práce:	</a:t>
            </a:r>
            <a:r>
              <a:rPr lang="cs-CZ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Ing</a:t>
            </a:r>
            <a:r>
              <a:rPr lang="cs-CZ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Jiří Šál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Oponent práce:	</a:t>
            </a:r>
            <a:r>
              <a:rPr lang="cs-CZ" dirty="0">
                <a:solidFill>
                  <a:schemeClr val="tx1"/>
                </a:solidFill>
              </a:rPr>
              <a:t>Ing. </a:t>
            </a:r>
            <a:r>
              <a:rPr lang="cs-CZ" dirty="0" err="1">
                <a:solidFill>
                  <a:schemeClr val="tx1"/>
                </a:solidFill>
              </a:rPr>
              <a:t>Konstantinos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Sotiriadis</a:t>
            </a:r>
            <a:r>
              <a:rPr lang="cs-CZ" dirty="0">
                <a:solidFill>
                  <a:schemeClr val="tx1"/>
                </a:solidFill>
              </a:rPr>
              <a:t>, Ph.D.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8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Zkouška stanovení nasákavosti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9600" dirty="0" smtClean="0"/>
              <a:t> Zkouška dle </a:t>
            </a:r>
            <a:r>
              <a:rPr lang="cs-CZ" sz="9600" dirty="0" smtClean="0"/>
              <a:t>ČSN </a:t>
            </a:r>
            <a:r>
              <a:rPr lang="cs-CZ" sz="9600" dirty="0"/>
              <a:t>EN </a:t>
            </a:r>
            <a:r>
              <a:rPr lang="cs-CZ" sz="9600" dirty="0" smtClean="0"/>
              <a:t>13369</a:t>
            </a:r>
          </a:p>
          <a:p>
            <a:pPr marL="0" indent="0">
              <a:buNone/>
            </a:pPr>
            <a:endParaRPr lang="cs-CZ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9600" dirty="0" smtClean="0"/>
              <a:t> Určení hmotnosti mokrého vzorku</a:t>
            </a:r>
          </a:p>
          <a:p>
            <a:pPr marL="0" indent="0">
              <a:buNone/>
            </a:pPr>
            <a:endParaRPr lang="cs-CZ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9600" dirty="0" smtClean="0"/>
              <a:t> Vysoušení</a:t>
            </a:r>
          </a:p>
          <a:p>
            <a:pPr marL="0" indent="0">
              <a:buNone/>
            </a:pPr>
            <a:endParaRPr lang="cs-CZ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9600" dirty="0" smtClean="0"/>
              <a:t> Určení hmotnosti suchého vzorku</a:t>
            </a:r>
          </a:p>
          <a:p>
            <a:pPr marL="0" indent="0">
              <a:buNone/>
            </a:pPr>
            <a:endParaRPr lang="cs-CZ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9600" dirty="0"/>
              <a:t> </a:t>
            </a:r>
            <a:r>
              <a:rPr lang="cs-CZ" sz="9600" dirty="0" smtClean="0"/>
              <a:t>Výpočet      </a:t>
            </a:r>
            <a:r>
              <a:rPr lang="cs-CZ" sz="9600" b="1" i="1" dirty="0" smtClean="0"/>
              <a:t>100 </a:t>
            </a:r>
            <a:r>
              <a:rPr lang="cs-CZ" sz="9600" b="1" i="1" dirty="0"/>
              <a:t>. (M1 – M2) / M2 </a:t>
            </a:r>
            <a:endParaRPr lang="cs-CZ" sz="9600" b="1" i="1" dirty="0" smtClean="0"/>
          </a:p>
          <a:p>
            <a:pPr marL="0" indent="0">
              <a:buNone/>
            </a:pPr>
            <a:endParaRPr lang="cs-CZ" sz="40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9600" i="1" dirty="0" smtClean="0"/>
              <a:t> </a:t>
            </a:r>
            <a:r>
              <a:rPr lang="cs-CZ" sz="9600" dirty="0" smtClean="0"/>
              <a:t>Výsledek nasákavosti v %                                                       </a:t>
            </a:r>
            <a:r>
              <a:rPr lang="cs-CZ" sz="8000" dirty="0"/>
              <a:t>Zdroj: vlastní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9600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r>
              <a:rPr lang="cs-CZ" sz="2000" dirty="0" smtClean="0"/>
              <a:t>Zdroj: vlastní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55" y="1825625"/>
            <a:ext cx="6050804" cy="339890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5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Zkouška stanovení nasákavosti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811234992"/>
              </p:ext>
            </p:extLst>
          </p:nvPr>
        </p:nvGraphicFramePr>
        <p:xfrm>
          <a:off x="197168" y="1737360"/>
          <a:ext cx="11858624" cy="456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097280" y="1970468"/>
            <a:ext cx="1099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									         Zdroj</a:t>
            </a:r>
            <a:r>
              <a:rPr lang="cs-CZ" dirty="0"/>
              <a:t>: vlastní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1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8011" y="286603"/>
            <a:ext cx="10058400" cy="1450757"/>
          </a:xfrm>
        </p:spPr>
        <p:txBody>
          <a:bodyPr/>
          <a:lstStyle/>
          <a:p>
            <a:r>
              <a:rPr lang="cs-CZ" dirty="0" smtClean="0"/>
              <a:t>Zkouška stanovení objemové hmotnosti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709411" y="1825625"/>
                <a:ext cx="10515600" cy="4351338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9600" dirty="0" smtClean="0"/>
                  <a:t> Zkouška dle </a:t>
                </a:r>
                <a:r>
                  <a:rPr lang="cs-CZ" sz="9600" dirty="0"/>
                  <a:t>ČSN EN 12390 – </a:t>
                </a:r>
                <a:r>
                  <a:rPr lang="cs-CZ" sz="9600" dirty="0" smtClean="0"/>
                  <a:t>7</a:t>
                </a:r>
              </a:p>
              <a:p>
                <a:pPr marL="0" indent="0">
                  <a:buNone/>
                </a:pPr>
                <a:endParaRPr lang="cs-CZ" sz="6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9600" dirty="0" smtClean="0"/>
                  <a:t> Měření rozměrů vzorků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6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9600" dirty="0" smtClean="0"/>
                  <a:t>Výpočet objemu vzorků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6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9600" dirty="0" smtClean="0"/>
                  <a:t> Určení hmotnosti vzorků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6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9600" dirty="0" smtClean="0"/>
                  <a:t>Výpočet         </a:t>
                </a:r>
                <a:r>
                  <a:rPr lang="cs-CZ" sz="11200" b="1" i="1" dirty="0"/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1200" b="1" i="1"/>
                        </m:ctrlPr>
                      </m:fPr>
                      <m:num>
                        <m:r>
                          <a:rPr lang="cs-CZ" sz="11200" b="1" i="1"/>
                          <m:t>𝒎</m:t>
                        </m:r>
                      </m:num>
                      <m:den>
                        <m:r>
                          <a:rPr lang="cs-CZ" sz="11200" b="1" i="1"/>
                          <m:t>𝑽</m:t>
                        </m:r>
                      </m:den>
                    </m:f>
                  </m:oMath>
                </a14:m>
                <a:r>
                  <a:rPr lang="cs-CZ" sz="11200" b="1" i="1" dirty="0"/>
                  <a:t>  </a:t>
                </a:r>
                <a:endParaRPr lang="cs-CZ" sz="11200" b="1" i="1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6400" i="1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9600" dirty="0" smtClean="0"/>
                  <a:t>Výsledek objemové hmotnosti v kg/m</a:t>
                </a:r>
                <a:r>
                  <a:rPr lang="cs-CZ" sz="9600" baseline="30000" dirty="0" smtClean="0"/>
                  <a:t>3                                        </a:t>
                </a:r>
                <a:r>
                  <a:rPr lang="cs-CZ" sz="8000" dirty="0"/>
                  <a:t>Zdroj: vlastní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96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 smtClean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 smtClean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 smtClean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sz="2000" dirty="0" smtClean="0"/>
              </a:p>
              <a:p>
                <a:pPr marL="0" indent="0" algn="ctr">
                  <a:buNone/>
                </a:pPr>
                <a:r>
                  <a:rPr lang="cs-CZ" sz="2000" dirty="0" smtClean="0"/>
                  <a:t>Zdroj: vlastní</a:t>
                </a:r>
              </a:p>
              <a:p>
                <a:pPr marL="0" indent="0" algn="ctr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411" y="1825625"/>
                <a:ext cx="10515600" cy="4351338"/>
              </a:xfrm>
              <a:blipFill rotWithShape="0">
                <a:blip r:embed="rId2"/>
                <a:stretch>
                  <a:fillRect l="-1623" t="-3221" b="-694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02" y="2770675"/>
            <a:ext cx="4533922" cy="25468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45330" y="2764075"/>
            <a:ext cx="4557423" cy="256003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0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8011" y="286603"/>
            <a:ext cx="10058400" cy="1450757"/>
          </a:xfrm>
        </p:spPr>
        <p:txBody>
          <a:bodyPr/>
          <a:lstStyle/>
          <a:p>
            <a:r>
              <a:rPr lang="cs-CZ" dirty="0" smtClean="0"/>
              <a:t>Zkouška stanovení objemové hmotnosti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745059319"/>
              </p:ext>
            </p:extLst>
          </p:nvPr>
        </p:nvGraphicFramePr>
        <p:xfrm>
          <a:off x="1314449" y="1737360"/>
          <a:ext cx="10589610" cy="456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097280" y="1970468"/>
            <a:ext cx="1099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									         Zdroj</a:t>
            </a:r>
            <a:r>
              <a:rPr lang="cs-CZ" dirty="0"/>
              <a:t>: vlastní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4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Ekonomické zhodnocení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053376"/>
              </p:ext>
            </p:extLst>
          </p:nvPr>
        </p:nvGraphicFramePr>
        <p:xfrm>
          <a:off x="585788" y="1846263"/>
          <a:ext cx="1122997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097280" y="1970468"/>
            <a:ext cx="1099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									         Zdroj</a:t>
            </a:r>
            <a:r>
              <a:rPr lang="cs-CZ" dirty="0"/>
              <a:t>: vlastní</a:t>
            </a:r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0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6600" dirty="0" smtClean="0"/>
          </a:p>
          <a:p>
            <a:pPr algn="ctr"/>
            <a:r>
              <a:rPr lang="cs-CZ" sz="6600" dirty="0" smtClean="0"/>
              <a:t>DĚKUJI ZA POZORNOST</a:t>
            </a:r>
            <a:endParaRPr lang="cs-CZ" sz="6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1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u="sng" dirty="0" smtClean="0"/>
              <a:t>Od vedoucího práce</a:t>
            </a:r>
          </a:p>
          <a:p>
            <a:pPr marL="0" indent="0">
              <a:buNone/>
            </a:pPr>
            <a:r>
              <a:rPr lang="cs-CZ" sz="2400" dirty="0"/>
              <a:t>Doporučil by jste využití </a:t>
            </a:r>
            <a:r>
              <a:rPr lang="cs-CZ" sz="2400" dirty="0" err="1"/>
              <a:t>biouhle</a:t>
            </a:r>
            <a:r>
              <a:rPr lang="cs-CZ" sz="2400" dirty="0"/>
              <a:t> ve stavebnictví pro malty a betony</a:t>
            </a:r>
            <a:r>
              <a:rPr lang="cs-CZ" sz="2400" dirty="0" smtClean="0"/>
              <a:t>?</a:t>
            </a:r>
          </a:p>
          <a:p>
            <a:pPr marL="0" indent="0">
              <a:buNone/>
            </a:pPr>
            <a:endParaRPr lang="cs-CZ" sz="2400" b="1" u="sng" dirty="0"/>
          </a:p>
          <a:p>
            <a:pPr marL="0" indent="0">
              <a:buNone/>
            </a:pPr>
            <a:endParaRPr lang="cs-CZ" sz="2400" b="1" u="sng" dirty="0" smtClean="0"/>
          </a:p>
          <a:p>
            <a:pPr marL="0" indent="0">
              <a:buNone/>
            </a:pPr>
            <a:r>
              <a:rPr lang="cs-CZ" sz="2400" b="1" u="sng" dirty="0" smtClean="0"/>
              <a:t>ANO, DOPORUČIL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ekonomické aspekty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využití odpadu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pozitivní změny fyzikálních vlastností </a:t>
            </a:r>
            <a:endParaRPr lang="cs-CZ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7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200" b="1" u="sng" dirty="0" smtClean="0"/>
              <a:t>Od oponenta práce</a:t>
            </a:r>
          </a:p>
          <a:p>
            <a:pPr marL="0" indent="0">
              <a:buNone/>
            </a:pPr>
            <a:r>
              <a:rPr lang="cs-CZ" sz="2400" dirty="0"/>
              <a:t>Jaké specifické aplikace by připadaly v úvahu při použití směsí obsahujících </a:t>
            </a:r>
            <a:r>
              <a:rPr lang="cs-CZ" sz="2400" dirty="0" err="1"/>
              <a:t>biouhel</a:t>
            </a:r>
            <a:r>
              <a:rPr lang="cs-CZ" sz="2400" dirty="0"/>
              <a:t> (pasty / malty / betony)? </a:t>
            </a:r>
            <a:endParaRPr lang="cs-CZ" sz="2400" dirty="0" smtClean="0"/>
          </a:p>
          <a:p>
            <a:pPr marL="0" indent="0">
              <a:buNone/>
            </a:pPr>
            <a:endParaRPr lang="cs-CZ" sz="2400" b="1" u="sng" dirty="0" smtClean="0"/>
          </a:p>
          <a:p>
            <a:pPr marL="0" indent="0">
              <a:buNone/>
            </a:pPr>
            <a:r>
              <a:rPr lang="cs-CZ" sz="2900" b="1" u="sng" dirty="0" smtClean="0"/>
              <a:t>Do 10% obsahu </a:t>
            </a:r>
            <a:r>
              <a:rPr lang="cs-CZ" sz="2900" b="1" u="sng" dirty="0" err="1" smtClean="0"/>
              <a:t>biouhle</a:t>
            </a:r>
            <a:r>
              <a:rPr lang="cs-CZ" sz="2900" b="1" u="sng" dirty="0" smtClean="0"/>
              <a:t>                             </a:t>
            </a:r>
            <a:endParaRPr lang="cs-CZ" sz="29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Konstrukční beton  - základy</a:t>
            </a:r>
          </a:p>
          <a:p>
            <a:pPr marL="1471400" lvl="8" indent="0">
              <a:buNone/>
            </a:pPr>
            <a:r>
              <a:rPr lang="cs-CZ" dirty="0"/>
              <a:t>	</a:t>
            </a:r>
            <a:r>
              <a:rPr lang="cs-CZ" sz="2400" dirty="0"/>
              <a:t> </a:t>
            </a:r>
            <a:r>
              <a:rPr lang="cs-CZ" sz="2400" dirty="0" smtClean="0"/>
              <a:t>    - Sloupy, stěny, průvlaky</a:t>
            </a:r>
          </a:p>
          <a:p>
            <a:pPr marL="1471400" lvl="8" indent="0">
              <a:buNone/>
            </a:pPr>
            <a:r>
              <a:rPr lang="cs-CZ" sz="2400" dirty="0"/>
              <a:t>	 </a:t>
            </a:r>
            <a:r>
              <a:rPr lang="cs-CZ" sz="2400" dirty="0" smtClean="0"/>
              <a:t>    - Stropy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0" indent="0">
              <a:buNone/>
            </a:pPr>
            <a:r>
              <a:rPr lang="cs-CZ" sz="2600" b="1" dirty="0" smtClean="0"/>
              <a:t>                                                      NUTNOST DALŠÍHO VÝZKUMU!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874859" y="3194685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u="sng" dirty="0"/>
              <a:t>Nad 10% obsahu </a:t>
            </a:r>
            <a:r>
              <a:rPr lang="cs-CZ" sz="2400" b="1" u="sng" dirty="0" err="1"/>
              <a:t>biouhle</a:t>
            </a:r>
            <a:endParaRPr lang="cs-CZ" sz="24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Výplňové konstrukce – Lehčené zdivo, podlahy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Spádové vrstvy plochých střech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Lehčené omítky a malty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724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Cíl práce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Důvody k řešení daného problému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Zkušební tělesa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Provedené zkoušky včetně vyhodnocení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Ekonomické zhodnocení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Doplňující dotazy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7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Posouzení změny vlastností vzorků použitím různého obsahu přísady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 smtClean="0"/>
              <a:t>Potencionální využití odpadů jako přísady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          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                            </a:t>
            </a:r>
            <a:endParaRPr lang="cs-CZ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                                                                             </a:t>
            </a:r>
            <a:r>
              <a:rPr lang="cs-CZ" sz="2000" dirty="0" smtClean="0"/>
              <a:t>Zdroj</a:t>
            </a:r>
            <a:r>
              <a:rPr lang="cs-CZ" sz="2000" dirty="0" smtClean="0"/>
              <a:t>: http://biouhel.cz/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6" y="2617798"/>
            <a:ext cx="4331684" cy="288778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9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k řešení daného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Zájem </a:t>
            </a:r>
            <a:r>
              <a:rPr lang="cs-CZ" sz="2400" dirty="0" smtClean="0"/>
              <a:t>o problematiku</a:t>
            </a:r>
          </a:p>
          <a:p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 Možnost </a:t>
            </a:r>
            <a:r>
              <a:rPr lang="cs-CZ" sz="2400" dirty="0" smtClean="0"/>
              <a:t>využívání odpadů jako zlepšující přísady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5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Zkušební tělesa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08" y="1965806"/>
            <a:ext cx="6069386" cy="3409346"/>
          </a:xfr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1826" y="2395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134768"/>
              </p:ext>
            </p:extLst>
          </p:nvPr>
        </p:nvGraphicFramePr>
        <p:xfrm>
          <a:off x="-521681" y="1965806"/>
          <a:ext cx="6403889" cy="323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List" r:id="rId4" imgW="4276673" imgH="2143003" progId="Excel.Sheet.12">
                  <p:embed/>
                </p:oleObj>
              </mc:Choice>
              <mc:Fallback>
                <p:oleObj name="List" r:id="rId4" imgW="4276673" imgH="2143003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21681" y="1965806"/>
                        <a:ext cx="6403889" cy="3234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9245" y="1690688"/>
            <a:ext cx="115523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POMĚRY SLOŽEK JEDNOTLIVÝCH ZKUŠEBNÍCH TĚLES: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lvl="6"/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Zdroj: vlastní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                                       Zdroj: vlastní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2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Zkouška stanovení pevnosti v tahu za ohybu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709411" y="1825625"/>
                <a:ext cx="10515600" cy="4351338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9600" dirty="0" smtClean="0"/>
                  <a:t> Zkouška dle ČSN EN 196-1</a:t>
                </a:r>
              </a:p>
              <a:p>
                <a:pPr marL="0" indent="0">
                  <a:buNone/>
                </a:pPr>
                <a:endParaRPr lang="cs-CZ" sz="96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9600" dirty="0"/>
                  <a:t> </a:t>
                </a:r>
                <a:r>
                  <a:rPr lang="cs-CZ" sz="9600" dirty="0" smtClean="0"/>
                  <a:t>Zatěžování vzorku do porušení</a:t>
                </a:r>
              </a:p>
              <a:p>
                <a:pPr marL="0" indent="0">
                  <a:buNone/>
                </a:pPr>
                <a:endParaRPr lang="cs-CZ" sz="96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9600" dirty="0" smtClean="0"/>
                  <a:t>Odečtení zatížení (N)</a:t>
                </a:r>
              </a:p>
              <a:p>
                <a:pPr marL="0" indent="0">
                  <a:buNone/>
                </a:pPr>
                <a:endParaRPr lang="cs-CZ" sz="96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9600" dirty="0" smtClean="0"/>
                  <a:t>Výpočet                    </a:t>
                </a:r>
                <a:r>
                  <a:rPr lang="cs-CZ" sz="11200" b="1" i="1" dirty="0" err="1"/>
                  <a:t>R</a:t>
                </a:r>
                <a:r>
                  <a:rPr lang="cs-CZ" sz="11200" b="1" i="1" baseline="-25000" dirty="0" err="1"/>
                  <a:t>f</a:t>
                </a:r>
                <a:r>
                  <a:rPr lang="cs-CZ" sz="11200" b="1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1200" b="1" i="1"/>
                        </m:ctrlPr>
                      </m:fPr>
                      <m:num>
                        <m:r>
                          <a:rPr lang="cs-CZ" sz="11200" b="1" i="1"/>
                          <m:t>𝟏</m:t>
                        </m:r>
                        <m:r>
                          <a:rPr lang="cs-CZ" sz="11200" b="1" i="1"/>
                          <m:t>,</m:t>
                        </m:r>
                        <m:r>
                          <a:rPr lang="cs-CZ" sz="11200" b="1" i="1"/>
                          <m:t>𝟓</m:t>
                        </m:r>
                        <m:r>
                          <a:rPr lang="cs-CZ" sz="11200" b="1" i="1"/>
                          <m:t> .  </m:t>
                        </m:r>
                        <m:sSub>
                          <m:sSubPr>
                            <m:ctrlPr>
                              <a:rPr lang="cs-CZ" sz="11200" b="1" i="1"/>
                            </m:ctrlPr>
                          </m:sSubPr>
                          <m:e>
                            <m:r>
                              <a:rPr lang="cs-CZ" sz="11200" b="1" i="1"/>
                              <m:t>𝑭</m:t>
                            </m:r>
                          </m:e>
                          <m:sub>
                            <m:r>
                              <a:rPr lang="cs-CZ" sz="11200" b="1" i="1"/>
                              <m:t>𝒇</m:t>
                            </m:r>
                          </m:sub>
                        </m:sSub>
                        <m:r>
                          <a:rPr lang="cs-CZ" sz="11200" b="1" i="1"/>
                          <m:t> .  </m:t>
                        </m:r>
                        <m:r>
                          <a:rPr lang="cs-CZ" sz="11200" b="1" i="1"/>
                          <m:t>𝒍</m:t>
                        </m:r>
                      </m:num>
                      <m:den>
                        <m:sSup>
                          <m:sSupPr>
                            <m:ctrlPr>
                              <a:rPr lang="cs-CZ" sz="11200" b="1" i="1"/>
                            </m:ctrlPr>
                          </m:sSupPr>
                          <m:e>
                            <m:r>
                              <a:rPr lang="cs-CZ" sz="11200" b="1" i="1"/>
                              <m:t>𝒃</m:t>
                            </m:r>
                          </m:e>
                          <m:sup>
                            <m:r>
                              <a:rPr lang="cs-CZ" sz="11200" b="1" i="1"/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1200" b="1" i="1" dirty="0"/>
                  <a:t> </a:t>
                </a:r>
                <a:endParaRPr lang="cs-CZ" sz="11200" b="1" i="1" dirty="0" smtClean="0"/>
              </a:p>
              <a:p>
                <a:pPr marL="0" indent="0">
                  <a:buNone/>
                </a:pPr>
                <a:endParaRPr lang="cs-CZ" sz="9600" i="1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9600" dirty="0" smtClean="0"/>
                  <a:t>Výsledek pevnosti v tahu za ohybu v </a:t>
                </a:r>
                <a:r>
                  <a:rPr lang="cs-CZ" sz="9600" dirty="0" err="1" smtClean="0"/>
                  <a:t>Mpa</a:t>
                </a:r>
                <a:r>
                  <a:rPr lang="cs-CZ" sz="9600" dirty="0" smtClean="0"/>
                  <a:t>                                   </a:t>
                </a:r>
                <a:r>
                  <a:rPr lang="cs-CZ" sz="8000" dirty="0" smtClean="0"/>
                  <a:t> </a:t>
                </a:r>
                <a:r>
                  <a:rPr lang="cs-CZ" sz="8000" dirty="0"/>
                  <a:t>Zdroj: </a:t>
                </a:r>
                <a:r>
                  <a:rPr lang="cs-CZ" sz="8000" dirty="0" smtClean="0"/>
                  <a:t>vlastní</a:t>
                </a:r>
                <a:endParaRPr lang="cs-CZ" sz="80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dirty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 smtClean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 smtClean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sz="2000" dirty="0" smtClean="0"/>
              </a:p>
              <a:p>
                <a:pPr marL="0" indent="0" algn="ctr">
                  <a:buNone/>
                </a:pPr>
                <a:r>
                  <a:rPr lang="cs-CZ" sz="2000" dirty="0" smtClean="0"/>
                  <a:t>             Zdroj: vlastní</a:t>
                </a:r>
              </a:p>
              <a:p>
                <a:pPr marL="0" indent="0" algn="ctr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411" y="1825625"/>
                <a:ext cx="10515600" cy="4351338"/>
              </a:xfrm>
              <a:blipFill rotWithShape="0">
                <a:blip r:embed="rId2"/>
                <a:stretch>
                  <a:fillRect l="-1623" t="-3221" b="-404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06" y="1888551"/>
            <a:ext cx="6063678" cy="340614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2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Zkouška stanovení pevnosti v tahu za ohybu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675640209"/>
              </p:ext>
            </p:extLst>
          </p:nvPr>
        </p:nvGraphicFramePr>
        <p:xfrm>
          <a:off x="1097281" y="1737360"/>
          <a:ext cx="10570978" cy="458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097280" y="1825625"/>
            <a:ext cx="10995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                                     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97280" y="1970468"/>
            <a:ext cx="1099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									         Zdroj</a:t>
            </a:r>
            <a:r>
              <a:rPr lang="cs-CZ" dirty="0"/>
              <a:t>: vlastní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7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Zkouška stanovení </a:t>
            </a:r>
            <a:r>
              <a:rPr lang="cs-CZ" dirty="0"/>
              <a:t>pevnosti v tlaku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709411" y="1825625"/>
                <a:ext cx="10515600" cy="4351338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9600" dirty="0"/>
                  <a:t> Zkouška dle ČSN EN 196-1</a:t>
                </a:r>
              </a:p>
              <a:p>
                <a:pPr marL="0" indent="0">
                  <a:buNone/>
                </a:pPr>
                <a:endParaRPr lang="cs-CZ" sz="96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9600" dirty="0"/>
                  <a:t> </a:t>
                </a:r>
                <a:r>
                  <a:rPr lang="cs-CZ" sz="9600" dirty="0"/>
                  <a:t>Zatěžování vzorku do porušení</a:t>
                </a:r>
              </a:p>
              <a:p>
                <a:pPr marL="0" indent="0">
                  <a:buNone/>
                </a:pPr>
                <a:endParaRPr lang="cs-CZ" sz="96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9600" dirty="0" smtClean="0"/>
                  <a:t> Odečtení </a:t>
                </a:r>
                <a:r>
                  <a:rPr lang="cs-CZ" sz="9600" dirty="0"/>
                  <a:t>zatížení (N)</a:t>
                </a:r>
              </a:p>
              <a:p>
                <a:pPr marL="0" indent="0">
                  <a:buNone/>
                </a:pPr>
                <a:endParaRPr lang="cs-CZ" sz="96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9600" dirty="0" smtClean="0"/>
                  <a:t> Výpočet                    </a:t>
                </a:r>
                <a:r>
                  <a:rPr lang="cs-CZ" sz="9600" b="1" i="1" dirty="0" err="1"/>
                  <a:t>R</a:t>
                </a:r>
                <a:r>
                  <a:rPr lang="cs-CZ" sz="9600" b="1" i="1" baseline="-25000" dirty="0" err="1"/>
                  <a:t>c</a:t>
                </a:r>
                <a:r>
                  <a:rPr lang="cs-CZ" sz="9600" b="1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9600" b="1" i="1"/>
                        </m:ctrlPr>
                      </m:fPr>
                      <m:num>
                        <m:sSub>
                          <m:sSubPr>
                            <m:ctrlPr>
                              <a:rPr lang="cs-CZ" sz="9600" b="1" i="1"/>
                            </m:ctrlPr>
                          </m:sSubPr>
                          <m:e>
                            <m:r>
                              <a:rPr lang="cs-CZ" sz="9600" b="1" i="1"/>
                              <m:t>𝑭</m:t>
                            </m:r>
                          </m:e>
                          <m:sub>
                            <m:r>
                              <a:rPr lang="cs-CZ" sz="9600" b="1" i="1"/>
                              <m:t>𝒄</m:t>
                            </m:r>
                          </m:sub>
                        </m:sSub>
                      </m:num>
                      <m:den>
                        <m:r>
                          <a:rPr lang="cs-CZ" sz="9600" b="1" i="1"/>
                          <m:t>𝟏𝟔𝟎𝟎</m:t>
                        </m:r>
                      </m:den>
                    </m:f>
                  </m:oMath>
                </a14:m>
                <a:endParaRPr lang="cs-CZ" sz="9600" b="1" dirty="0"/>
              </a:p>
              <a:p>
                <a:pPr marL="0" indent="0">
                  <a:buNone/>
                </a:pPr>
                <a:endParaRPr lang="cs-CZ" sz="9600" i="1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9600" dirty="0" smtClean="0"/>
                  <a:t> Výsledek </a:t>
                </a:r>
                <a:r>
                  <a:rPr lang="cs-CZ" sz="9600" dirty="0"/>
                  <a:t>pevnosti v </a:t>
                </a:r>
                <a:r>
                  <a:rPr lang="cs-CZ" sz="9600" dirty="0" smtClean="0"/>
                  <a:t>tlaku v </a:t>
                </a:r>
                <a:r>
                  <a:rPr lang="cs-CZ" sz="9600" dirty="0" err="1"/>
                  <a:t>Mpa</a:t>
                </a:r>
                <a:r>
                  <a:rPr lang="cs-CZ" sz="9600" dirty="0"/>
                  <a:t> </a:t>
                </a:r>
                <a:r>
                  <a:rPr lang="cs-CZ" sz="9600" dirty="0" smtClean="0"/>
                  <a:t>                                           </a:t>
                </a:r>
                <a:r>
                  <a:rPr lang="cs-CZ" sz="8000" dirty="0"/>
                  <a:t>Zdroj: vlastní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9600" dirty="0"/>
              </a:p>
              <a:p>
                <a:pPr marL="0" indent="0" algn="ctr">
                  <a:buNone/>
                </a:pPr>
                <a:endParaRPr lang="cs-CZ" dirty="0" smtClean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 smtClean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 smtClean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sz="2000" dirty="0" smtClean="0"/>
              </a:p>
              <a:p>
                <a:pPr marL="0" indent="0" algn="ctr">
                  <a:buNone/>
                </a:pPr>
                <a:r>
                  <a:rPr lang="cs-CZ" sz="2000" dirty="0" smtClean="0"/>
                  <a:t>Zdroj: vlastní</a:t>
                </a:r>
              </a:p>
              <a:p>
                <a:pPr marL="0" indent="0" algn="ctr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411" y="1825625"/>
                <a:ext cx="10515600" cy="4351338"/>
              </a:xfrm>
              <a:blipFill rotWithShape="0">
                <a:blip r:embed="rId2"/>
                <a:stretch>
                  <a:fillRect l="-1623" t="-3221" b="-427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3" y="1888552"/>
            <a:ext cx="6150613" cy="345497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2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Zkouška stanovení </a:t>
            </a:r>
            <a:r>
              <a:rPr lang="cs-CZ" dirty="0"/>
              <a:t>pevnosti v tlaku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411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2000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979" y="135412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871904729"/>
              </p:ext>
            </p:extLst>
          </p:nvPr>
        </p:nvGraphicFramePr>
        <p:xfrm>
          <a:off x="1097280" y="1737360"/>
          <a:ext cx="10635373" cy="459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097280" y="1970468"/>
            <a:ext cx="1099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									         Zdroj</a:t>
            </a:r>
            <a:r>
              <a:rPr lang="cs-CZ" dirty="0"/>
              <a:t>: vlastní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1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292</TotalTime>
  <Words>355</Words>
  <Application>Microsoft Office PowerPoint</Application>
  <PresentationFormat>Širokoúhlá obrazovka</PresentationFormat>
  <Paragraphs>235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Wingdings</vt:lpstr>
      <vt:lpstr>Retrospektiva</vt:lpstr>
      <vt:lpstr>List</vt:lpstr>
      <vt:lpstr>Laboratorní zkoušení cementů</vt:lpstr>
      <vt:lpstr>Obsah</vt:lpstr>
      <vt:lpstr>Cíl práce</vt:lpstr>
      <vt:lpstr>Důvody k řešení daného problému</vt:lpstr>
      <vt:lpstr>Zkušební tělesa</vt:lpstr>
      <vt:lpstr>Zkouška stanovení pevnosti v tahu za ohybu</vt:lpstr>
      <vt:lpstr>Zkouška stanovení pevnosti v tahu za ohybu</vt:lpstr>
      <vt:lpstr>Zkouška stanovení pevnosti v tlaku</vt:lpstr>
      <vt:lpstr>Zkouška stanovení pevnosti v tlaku</vt:lpstr>
      <vt:lpstr>Zkouška stanovení nasákavosti</vt:lpstr>
      <vt:lpstr>Zkouška stanovení nasákavosti</vt:lpstr>
      <vt:lpstr>Zkouška stanovení objemové hmotnosti</vt:lpstr>
      <vt:lpstr>Zkouška stanovení objemové hmotnosti</vt:lpstr>
      <vt:lpstr>Ekonomické zhodnocení</vt:lpstr>
      <vt:lpstr>Prezentace aplikace PowerPoint</vt:lpstr>
      <vt:lpstr>Doplňující dotazy</vt:lpstr>
      <vt:lpstr>Doplňující dotazy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Laboratorní zkoušení cementů</dc:title>
  <dc:creator>Venca</dc:creator>
  <cp:lastModifiedBy>Venca</cp:lastModifiedBy>
  <cp:revision>24</cp:revision>
  <dcterms:created xsi:type="dcterms:W3CDTF">2018-06-12T19:24:30Z</dcterms:created>
  <dcterms:modified xsi:type="dcterms:W3CDTF">2018-06-13T09:51:19Z</dcterms:modified>
</cp:coreProperties>
</file>