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PROJEKTOVÁ DOKUMENTACE REKONSTRUKCE PENZIONU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Pavel Stach (7935)</a:t>
            </a:r>
          </a:p>
          <a:p>
            <a:r>
              <a:rPr lang="cs-CZ" dirty="0"/>
              <a:t>Vedoucí: Ing. et Ing. Petra </a:t>
            </a:r>
            <a:r>
              <a:rPr lang="cs-CZ" dirty="0" smtClean="0"/>
              <a:t>Nováková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90535" y="4778400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Oponent: Ing. Martin Mach</a:t>
            </a:r>
          </a:p>
        </p:txBody>
      </p:sp>
    </p:spTree>
    <p:extLst>
      <p:ext uri="{BB962C8B-B14F-4D97-AF65-F5344CB8AC3E}">
        <p14:creationId xmlns:p14="http://schemas.microsoft.com/office/powerpoint/2010/main" val="4754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Popis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objektu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3.NP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stávající stav</a:t>
            </a:r>
            <a:endParaRPr lang="cs-CZ" dirty="0"/>
          </a:p>
        </p:txBody>
      </p:sp>
      <p:pic>
        <p:nvPicPr>
          <p:cNvPr id="4" name="Zástupný symbol pro obsah 3" descr="E:\Users\V\Desktop\Pernink\IMG_20160923_0940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76" y="1930400"/>
            <a:ext cx="3370652" cy="450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6002893" cy="450217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77334" y="6432570"/>
            <a:ext cx="1431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Vlastní pořízení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4934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Návrhy jednotlivých opatření a rekonstrukce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Výměna zasažených částí krovu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Výměna střešního pláště a jeho zateplení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Parozábrana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Jutafol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N110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Tepelná izolace ISOVER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Pojistná hydroizolace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Dörken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Delta-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Maxx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Součinitel prostupu tepla U=0,23 </a:t>
            </a:r>
            <a:r>
              <a:rPr lang="cs-CZ" dirty="0" smtClean="0"/>
              <a:t>W/m²K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87" y="2581737"/>
            <a:ext cx="3381375" cy="30384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164987" y="5620212"/>
            <a:ext cx="26957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</a:t>
            </a:r>
            <a:r>
              <a:rPr lang="cs-CZ" sz="1000" dirty="0" smtClean="0">
                <a:latin typeface="Arial" panose="020B0604020202020204" pitchFamily="34" charset="0"/>
              </a:rPr>
              <a:t>ISOVER </a:t>
            </a:r>
            <a:r>
              <a:rPr lang="cs-CZ" sz="1000" dirty="0">
                <a:latin typeface="Arial" panose="020B0604020202020204" pitchFamily="34" charset="0"/>
              </a:rPr>
              <a:t>(Katalog produktů, 2017)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45647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Návrhy jednotlivých opatření a rekonstrukce–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dispozice přístavby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Půdorys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2.NP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navrhovaný stav</a:t>
            </a:r>
            <a:endParaRPr lang="cs-CZ" sz="2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2" y="1813353"/>
            <a:ext cx="10769941" cy="4809867"/>
          </a:xfrm>
        </p:spPr>
      </p:pic>
    </p:spTree>
    <p:extLst>
      <p:ext uri="{BB962C8B-B14F-4D97-AF65-F5344CB8AC3E}">
        <p14:creationId xmlns:p14="http://schemas.microsoft.com/office/powerpoint/2010/main" val="343806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Návrhy jednotlivých opatření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rekonstrukce – 2. NP navrhovaný stav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Zastřešení: Dřevěné lepené vazníky, sklon 8</a:t>
            </a:r>
            <a:r>
              <a:rPr lang="cs-CZ" dirty="0" smtClean="0"/>
              <a:t>°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Parozábrana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Jutafol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N110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Tepelná izolace ISOVER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Uzavřená vzduchová mezera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Pojistná hydroizolace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Dörken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Delta-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Maxx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Součinitel prostupu tepla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U=0,154 </a:t>
            </a:r>
            <a:r>
              <a:rPr lang="cs-CZ" dirty="0"/>
              <a:t>W/m²K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Obvodové zdivo </a:t>
            </a:r>
          </a:p>
          <a:p>
            <a:pPr lvl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Baumit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jádrová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Ytong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P2-400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BASF EPS 100N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Součinitel prostupu tepla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U=0,181 </a:t>
            </a:r>
            <a:r>
              <a:rPr lang="cs-CZ" dirty="0"/>
              <a:t>W/m²K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3802987"/>
            <a:ext cx="2228850" cy="22383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800975" y="6041362"/>
            <a:ext cx="23583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>
                <a:latin typeface="Arial" panose="020B0604020202020204" pitchFamily="34" charset="0"/>
              </a:rPr>
              <a:t>Zdroj: </a:t>
            </a:r>
            <a:r>
              <a:rPr lang="cs-CZ" sz="1000" dirty="0" err="1" smtClean="0">
                <a:latin typeface="Arial" panose="020B0604020202020204" pitchFamily="34" charset="0"/>
              </a:rPr>
              <a:t>Jutafol</a:t>
            </a:r>
            <a:r>
              <a:rPr lang="cs-CZ" sz="1000" dirty="0" smtClean="0">
                <a:latin typeface="Arial" panose="020B0604020202020204" pitchFamily="34" charset="0"/>
              </a:rPr>
              <a:t> (Katalog produktů, 2017)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59719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0679" y="3097428"/>
            <a:ext cx="8211321" cy="810054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1150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411" y="378940"/>
            <a:ext cx="8697353" cy="5662421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OTÁZKA VEDOUCÍ BAKALÁŘSKÉ PRÁCE</a:t>
            </a:r>
          </a:p>
          <a:p>
            <a:pPr marL="0" indent="0">
              <a:buNone/>
            </a:pPr>
            <a:endParaRPr lang="cs-CZ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/>
              <a:t>1) Jak byste zajistil přístup pro případnou údržbu střechy z příhradových vazníků a prostoru mezi nimi?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Výlez na střechu pomocí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otevíravého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světlíku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Zajištění přístupu ke komínům pomocí střešní lávky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1" y="3210151"/>
            <a:ext cx="2620690" cy="26860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952736" y="5890943"/>
            <a:ext cx="29738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https://www.klempos.cz/stresni-lavky.html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53473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76649" y="378941"/>
            <a:ext cx="8697353" cy="5662421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OTÁZKA VEDOUCÍ BAKALÁŘSKÉ PRÁCE</a:t>
            </a:r>
          </a:p>
          <a:p>
            <a:pPr marL="0" indent="0">
              <a:buNone/>
            </a:pPr>
            <a:endParaRPr lang="cs-CZ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/>
              <a:t>2) Jak </a:t>
            </a:r>
            <a:r>
              <a:rPr lang="cs-CZ" dirty="0"/>
              <a:t>je uchycen SDK podhled ve skladbě S2 v řezu A-A’ </a:t>
            </a:r>
            <a:r>
              <a:rPr lang="cs-CZ" dirty="0" smtClean="0"/>
              <a:t>stávající stav?</a:t>
            </a:r>
          </a:p>
          <a:p>
            <a:pPr marL="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2" y="1767696"/>
            <a:ext cx="5288692" cy="39465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2675" r="1"/>
          <a:stretch/>
        </p:blipFill>
        <p:spPr>
          <a:xfrm>
            <a:off x="7183395" y="3915974"/>
            <a:ext cx="3072886" cy="17982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146901" y="5714225"/>
            <a:ext cx="32271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https://eluc.kr-olomoucky.cz/verejne/lekce/2214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582688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68411" y="378940"/>
            <a:ext cx="8697353" cy="5662421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OTÁZKA VEDOUCÍ BAKALÁŘSKÉ PRÁCE</a:t>
            </a:r>
          </a:p>
          <a:p>
            <a:pPr marL="0" indent="0">
              <a:buNone/>
            </a:pPr>
            <a:endParaRPr lang="cs-CZ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/>
              <a:t>3) Jaké </a:t>
            </a:r>
            <a:r>
              <a:rPr lang="cs-CZ" dirty="0"/>
              <a:t>jsou výhody a nevýhody </a:t>
            </a:r>
            <a:r>
              <a:rPr lang="cs-CZ" dirty="0" smtClean="0"/>
              <a:t>vnitřního zateplení?</a:t>
            </a:r>
          </a:p>
          <a:p>
            <a:pPr lvl="1"/>
            <a:r>
              <a:rPr lang="cs-CZ" dirty="0"/>
              <a:t>Výhody</a:t>
            </a:r>
            <a:endParaRPr lang="cs-CZ" sz="2400" dirty="0"/>
          </a:p>
          <a:p>
            <a:pPr lvl="2"/>
            <a:r>
              <a:rPr lang="cs-CZ" dirty="0"/>
              <a:t>Rychlý náběh ustálené vnitřní povrchové teploty</a:t>
            </a:r>
            <a:endParaRPr lang="cs-CZ" sz="2000" dirty="0"/>
          </a:p>
          <a:p>
            <a:pPr lvl="2"/>
            <a:r>
              <a:rPr lang="cs-CZ" dirty="0"/>
              <a:t>Jednodušší realizace</a:t>
            </a:r>
            <a:endParaRPr lang="cs-CZ" sz="2000" dirty="0"/>
          </a:p>
          <a:p>
            <a:pPr lvl="2"/>
            <a:r>
              <a:rPr lang="cs-CZ" dirty="0"/>
              <a:t>Ponechání vnějšího vzhledu fasády</a:t>
            </a:r>
            <a:endParaRPr lang="cs-CZ" sz="2000" dirty="0"/>
          </a:p>
          <a:p>
            <a:pPr lvl="1"/>
            <a:r>
              <a:rPr lang="cs-CZ" dirty="0"/>
              <a:t>Nevýhody</a:t>
            </a:r>
            <a:endParaRPr lang="cs-CZ" sz="2400" dirty="0"/>
          </a:p>
          <a:p>
            <a:pPr lvl="2"/>
            <a:r>
              <a:rPr lang="cs-CZ" dirty="0"/>
              <a:t>Kondenzace v izolaci a ve vnější stěně</a:t>
            </a:r>
            <a:endParaRPr lang="cs-CZ" sz="2000" dirty="0"/>
          </a:p>
          <a:p>
            <a:pPr lvl="2"/>
            <a:r>
              <a:rPr lang="cs-CZ" dirty="0" smtClean="0"/>
              <a:t>Napojení </a:t>
            </a:r>
            <a:r>
              <a:rPr lang="cs-CZ" dirty="0"/>
              <a:t>nosných zdí, příček a úrovně </a:t>
            </a:r>
            <a:r>
              <a:rPr lang="cs-CZ" dirty="0" smtClean="0"/>
              <a:t>stropů</a:t>
            </a:r>
          </a:p>
          <a:p>
            <a:pPr lvl="2"/>
            <a:r>
              <a:rPr lang="cs-CZ" dirty="0" smtClean="0"/>
              <a:t>Požadavek na těsnost provedení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5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68411" y="378940"/>
            <a:ext cx="8697353" cy="5662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OTÁZKA OPONENTA BAKALÁŘSKÉ PRÁCE</a:t>
            </a:r>
          </a:p>
          <a:p>
            <a:pPr marL="0" indent="0">
              <a:buNone/>
            </a:pPr>
            <a:endParaRPr lang="cs-CZ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/>
              <a:t>1) Co </a:t>
            </a:r>
            <a:r>
              <a:rPr lang="cs-CZ" dirty="0"/>
              <a:t>všechno by měla obsahovat koordinační situace</a:t>
            </a:r>
            <a:r>
              <a:rPr lang="cs-CZ" dirty="0" smtClean="0"/>
              <a:t>?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1400" dirty="0" smtClean="0"/>
              <a:t>a) </a:t>
            </a:r>
            <a:r>
              <a:rPr lang="cs-CZ" sz="1400" dirty="0"/>
              <a:t>měřítko 1 : 200 až 1 : 1 </a:t>
            </a:r>
            <a:r>
              <a:rPr lang="cs-CZ" sz="1400" dirty="0" smtClean="0"/>
              <a:t>000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b) stávající stavby, dopravní a technická infrastruktura</a:t>
            </a:r>
            <a:r>
              <a:rPr lang="cs-CZ" sz="1400" dirty="0" smtClean="0"/>
              <a:t>,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c) hranice pozemků, parcelní čísla</a:t>
            </a:r>
            <a:r>
              <a:rPr lang="cs-CZ" sz="1400" dirty="0" smtClean="0"/>
              <a:t>,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d) hranice řešeného území,</a:t>
            </a:r>
          </a:p>
          <a:p>
            <a:pPr marL="0" indent="0">
              <a:buNone/>
            </a:pPr>
            <a:r>
              <a:rPr lang="cs-CZ" sz="1400" dirty="0" smtClean="0"/>
              <a:t>e</a:t>
            </a:r>
            <a:r>
              <a:rPr lang="cs-CZ" sz="1400" dirty="0"/>
              <a:t>) stávající výškopis a polohopis</a:t>
            </a:r>
            <a:r>
              <a:rPr lang="cs-CZ" sz="1400" dirty="0" smtClean="0"/>
              <a:t>,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f) vyznačení jednotlivých navržených a odstraňovaných staveb a technické </a:t>
            </a:r>
            <a:r>
              <a:rPr lang="cs-CZ" sz="1400" dirty="0" smtClean="0"/>
              <a:t>infrastruktury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g) stanovení nadmořské výšky 1. nadzemního podlaží u budov (+- 0, 00) a výšky upraveného terénu; maximální výška </a:t>
            </a:r>
            <a:r>
              <a:rPr lang="cs-CZ" sz="1400" dirty="0" smtClean="0"/>
              <a:t>staveb,</a:t>
            </a:r>
          </a:p>
          <a:p>
            <a:pPr marL="0" indent="0">
              <a:buNone/>
            </a:pPr>
            <a:r>
              <a:rPr lang="cs-CZ" sz="1400" dirty="0" smtClean="0"/>
              <a:t>h</a:t>
            </a:r>
            <a:r>
              <a:rPr lang="cs-CZ" sz="1400" dirty="0"/>
              <a:t>) navrhované komunikace a zpevněné plochy, napojení na dopravní infrastrukturu</a:t>
            </a:r>
            <a:r>
              <a:rPr lang="cs-CZ" sz="1400" dirty="0" smtClean="0"/>
              <a:t>,</a:t>
            </a:r>
          </a:p>
          <a:p>
            <a:pPr marL="0" indent="0">
              <a:buNone/>
            </a:pPr>
            <a:r>
              <a:rPr lang="cs-CZ" sz="1400" dirty="0" err="1" smtClean="0"/>
              <a:t>Atd</a:t>
            </a:r>
            <a:r>
              <a:rPr lang="cs-CZ" sz="1400" dirty="0" smtClean="0"/>
              <a:t>…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98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68411" y="378940"/>
            <a:ext cx="8697353" cy="5662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OTÁZKA OPONENTA BAKALÁŘSKÉ PRÁCE</a:t>
            </a:r>
          </a:p>
          <a:p>
            <a:pPr marL="0" indent="0">
              <a:buNone/>
            </a:pPr>
            <a:endParaRPr lang="cs-CZ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/>
              <a:t>2) Proč máte ve výpočtech součinitele prostupu tepla korekci součinitele prostupu tepla </a:t>
            </a:r>
            <a:r>
              <a:rPr lang="cs-CZ" dirty="0" err="1"/>
              <a:t>dU</a:t>
            </a:r>
            <a:r>
              <a:rPr lang="cs-CZ" dirty="0"/>
              <a:t> = </a:t>
            </a:r>
            <a:r>
              <a:rPr lang="cs-CZ" dirty="0" smtClean="0"/>
              <a:t>0 W/m²K? </a:t>
            </a:r>
            <a:r>
              <a:rPr lang="cs-CZ" dirty="0"/>
              <a:t>Uvažujete někde ve výpočtu s vlivem tepelných mostů</a:t>
            </a:r>
            <a:r>
              <a:rPr lang="cs-CZ" dirty="0" smtClean="0"/>
              <a:t>??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1400" dirty="0"/>
              <a:t>Korekce pro mechanicky kotvicí prvky </a:t>
            </a:r>
            <a:r>
              <a:rPr lang="el-GR" sz="1400" dirty="0"/>
              <a:t>Δ</a:t>
            </a:r>
            <a:r>
              <a:rPr lang="cs-CZ" sz="1400" dirty="0"/>
              <a:t>U</a:t>
            </a:r>
            <a:r>
              <a:rPr lang="cs-CZ" sz="1400" baseline="-25000" dirty="0"/>
              <a:t>f</a:t>
            </a:r>
            <a:r>
              <a:rPr lang="cs-CZ" sz="1400" dirty="0"/>
              <a:t> (W/m</a:t>
            </a:r>
            <a:r>
              <a:rPr lang="cs-CZ" sz="1400" baseline="30000" dirty="0"/>
              <a:t>2</a:t>
            </a:r>
            <a:r>
              <a:rPr lang="cs-CZ" sz="1400" dirty="0"/>
              <a:t>.K)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Obsah prezentace: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Identifikační údaje stavby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Konstrukční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opis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objektu – dispozice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Návrhy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jednotlivých opatření a rekonstrukce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Doplňující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</a:t>
            </a:r>
          </a:p>
        </p:txBody>
      </p:sp>
    </p:spTree>
    <p:extLst>
      <p:ext uri="{BB962C8B-B14F-4D97-AF65-F5344CB8AC3E}">
        <p14:creationId xmlns:p14="http://schemas.microsoft.com/office/powerpoint/2010/main" val="3359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3758257" y="3080953"/>
            <a:ext cx="8211321" cy="810054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75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Tématem této bakalářské práce je vypracování projektové dokumentace ve stupni ke stavebnímu povolení pro rekonstrukci penzionu. Projektová dokumentace bude vypracovaná dle vyhlášky 499/2006 Sb. v aktuálním znění, v částech A, B, C, D 1.1. a D 1.4.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95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Identifikační údaje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Obec: Pernink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Katastrální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území: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Pernink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parcely: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Výměra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parcely: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1228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Druh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pozemku: zastavěná plocha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nádvoří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Parcelní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číslo stavby: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14" y="2160589"/>
            <a:ext cx="5369076" cy="326813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912152" y="555700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vlastní zpracování dle: </a:t>
            </a:r>
            <a:r>
              <a:rPr lang="cs-CZ" sz="1000" dirty="0" smtClean="0">
                <a:latin typeface="Arial" panose="020B0604020202020204" pitchFamily="34" charset="0"/>
              </a:rPr>
              <a:t>ČÚZK [</a:t>
            </a:r>
            <a:r>
              <a:rPr lang="cs-CZ" sz="1000" dirty="0">
                <a:latin typeface="Arial" panose="020B0604020202020204" pitchFamily="34" charset="0"/>
              </a:rPr>
              <a:t>online]. Dostupné z: http://nahlizenidokn.cuzk.cz/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0741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449733" cy="685539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Konstrukční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55995"/>
            <a:ext cx="8596668" cy="38807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Nosný systém: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Obvodové konstrukce:           Zdivo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 pálených cihel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Vnitřní konstrukce:                 Zdivo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 pálených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cihel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Stropní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konstrukce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Střešní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krytina: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Plošně natavený AP na podbití z dřevěných prken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71274" y="259077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Sádrokartonové příčky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71274" y="2960109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Dřevěný trámový strop do traverz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71274" y="135599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Kombinovaný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Obrázek 7" descr="C:\Users\PS\Desktop\IMG_20180423_1155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" y="4271120"/>
            <a:ext cx="2737537" cy="205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76" y="4271120"/>
            <a:ext cx="2737343" cy="20530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66" y="4271120"/>
            <a:ext cx="2737342" cy="20530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60" y="4271120"/>
            <a:ext cx="2737169" cy="205287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1192" y="634843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Zdroj: </a:t>
            </a:r>
            <a:r>
              <a:rPr lang="cs-CZ" sz="1000" dirty="0" smtClean="0">
                <a:latin typeface="Arial" panose="020B0604020202020204" pitchFamily="34" charset="0"/>
              </a:rPr>
              <a:t>Vlastní pořízení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7530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Popis objektu – dispozice</a:t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Půdorys suterénu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1861574"/>
            <a:ext cx="6489290" cy="4589760"/>
          </a:xfrm>
        </p:spPr>
      </p:pic>
    </p:spTree>
    <p:extLst>
      <p:ext uri="{BB962C8B-B14F-4D97-AF65-F5344CB8AC3E}">
        <p14:creationId xmlns:p14="http://schemas.microsoft.com/office/powerpoint/2010/main" val="359866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Popis objektu – dispozice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Půdorys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1.NP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62729"/>
            <a:ext cx="10854265" cy="4796887"/>
          </a:xfrm>
        </p:spPr>
      </p:pic>
    </p:spTree>
    <p:extLst>
      <p:ext uri="{BB962C8B-B14F-4D97-AF65-F5344CB8AC3E}">
        <p14:creationId xmlns:p14="http://schemas.microsoft.com/office/powerpoint/2010/main" val="52793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Popis objektu – dispozice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Půdorys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2.NP – stávající stav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30512"/>
            <a:ext cx="10846872" cy="4774302"/>
          </a:xfrm>
        </p:spPr>
      </p:pic>
    </p:spTree>
    <p:extLst>
      <p:ext uri="{BB962C8B-B14F-4D97-AF65-F5344CB8AC3E}">
        <p14:creationId xmlns:p14="http://schemas.microsoft.com/office/powerpoint/2010/main" val="109728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Popis objektu – dispozice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Půdorys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3.NP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stávající stav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00" y="1748185"/>
            <a:ext cx="7419400" cy="4939015"/>
          </a:xfrm>
        </p:spPr>
      </p:pic>
    </p:spTree>
    <p:extLst>
      <p:ext uri="{BB962C8B-B14F-4D97-AF65-F5344CB8AC3E}">
        <p14:creationId xmlns:p14="http://schemas.microsoft.com/office/powerpoint/2010/main" val="245203315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934</TotalTime>
  <Words>571</Words>
  <Application>Microsoft Office PowerPoint</Application>
  <PresentationFormat>Širokoúhlá obrazovka</PresentationFormat>
  <Paragraphs>104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Faseta</vt:lpstr>
      <vt:lpstr>PROJEKTOVÁ DOKUMENTACE REKONSTRUKCE PENZIONU</vt:lpstr>
      <vt:lpstr>Obsah prezentace:</vt:lpstr>
      <vt:lpstr>Cíl práce</vt:lpstr>
      <vt:lpstr>Identifikační údaje stavby</vt:lpstr>
      <vt:lpstr>Konstrukční řešení</vt:lpstr>
      <vt:lpstr>Popis objektu – dispozice Půdorys suterénu</vt:lpstr>
      <vt:lpstr>Popis objektu – dispozice Půdorys 1.NP</vt:lpstr>
      <vt:lpstr>Popis objektu – dispozice Půdorys 2.NP – stávající stav</vt:lpstr>
      <vt:lpstr>Popis objektu – dispozice Půdorys 3.NP – stávající stav</vt:lpstr>
      <vt:lpstr>Popis objektu 3.NP – stávající stav</vt:lpstr>
      <vt:lpstr>Návrhy jednotlivých opatření a rekonstrukce</vt:lpstr>
      <vt:lpstr>Návrhy jednotlivých opatření a rekonstrukce– dispozice přístavby Půdorys 2.NP – navrhovaný stav</vt:lpstr>
      <vt:lpstr>Návrhy jednotlivých opatření a rekonstrukce – 2. NP navrhovaný stav</vt:lpstr>
      <vt:lpstr>Doplňující otázky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PROJEKTOVÁ DOKUMENTACE REKONSTRUKCE DOMU</dc:title>
  <dc:creator>PS</dc:creator>
  <cp:lastModifiedBy>PS</cp:lastModifiedBy>
  <cp:revision>52</cp:revision>
  <dcterms:created xsi:type="dcterms:W3CDTF">2018-06-24T19:04:18Z</dcterms:created>
  <dcterms:modified xsi:type="dcterms:W3CDTF">2018-06-25T21:55:39Z</dcterms:modified>
</cp:coreProperties>
</file>