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63" r:id="rId4"/>
    <p:sldId id="283" r:id="rId5"/>
    <p:sldId id="267" r:id="rId6"/>
    <p:sldId id="284" r:id="rId7"/>
    <p:sldId id="288" r:id="rId8"/>
    <p:sldId id="292" r:id="rId9"/>
    <p:sldId id="293" r:id="rId10"/>
    <p:sldId id="294" r:id="rId11"/>
    <p:sldId id="295" r:id="rId12"/>
    <p:sldId id="277" r:id="rId13"/>
    <p:sldId id="280" r:id="rId14"/>
    <p:sldId id="258" r:id="rId15"/>
    <p:sldId id="298" r:id="rId16"/>
    <p:sldId id="300" r:id="rId17"/>
    <p:sldId id="301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2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318A8-40F3-4EFB-AA7B-AFFF34248DE4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6CF7-96B5-40B4-A734-5A9E0E54F00B}" type="slidenum">
              <a:rPr lang="cs-CZ" smtClean="0"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318A8-40F3-4EFB-AA7B-AFFF34248DE4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6CF7-96B5-40B4-A734-5A9E0E54F00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318A8-40F3-4EFB-AA7B-AFFF34248DE4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6CF7-96B5-40B4-A734-5A9E0E54F00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318A8-40F3-4EFB-AA7B-AFFF34248DE4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6CF7-96B5-40B4-A734-5A9E0E54F00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318A8-40F3-4EFB-AA7B-AFFF34248DE4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6CF7-96B5-40B4-A734-5A9E0E54F00B}" type="slidenum">
              <a:rPr lang="cs-CZ" smtClean="0"/>
              <a:t>‹#›</a:t>
            </a:fld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318A8-40F3-4EFB-AA7B-AFFF34248DE4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6CF7-96B5-40B4-A734-5A9E0E54F00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318A8-40F3-4EFB-AA7B-AFFF34248DE4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6CF7-96B5-40B4-A734-5A9E0E54F00B}" type="slidenum">
              <a:rPr lang="cs-CZ" smtClean="0"/>
              <a:t>‹#›</a:t>
            </a:fld>
            <a:endParaRPr lang="cs-CZ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318A8-40F3-4EFB-AA7B-AFFF34248DE4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6CF7-96B5-40B4-A734-5A9E0E54F00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318A8-40F3-4EFB-AA7B-AFFF34248DE4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6CF7-96B5-40B4-A734-5A9E0E54F00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318A8-40F3-4EFB-AA7B-AFFF34248DE4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6CF7-96B5-40B4-A734-5A9E0E54F00B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318A8-40F3-4EFB-AA7B-AFFF34248DE4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6CF7-96B5-40B4-A734-5A9E0E54F00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214318A8-40F3-4EFB-AA7B-AFFF34248DE4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557F6CF7-96B5-40B4-A734-5A9E0E54F00B}" type="slidenum">
              <a:rPr lang="cs-CZ" smtClean="0"/>
              <a:t>‹#›</a:t>
            </a:fld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2195736" y="934997"/>
            <a:ext cx="6696075" cy="692150"/>
          </a:xfrm>
        </p:spPr>
        <p:txBody>
          <a:bodyPr>
            <a:noAutofit/>
          </a:bodyPr>
          <a:lstStyle/>
          <a:p>
            <a:pPr algn="l"/>
            <a:r>
              <a:rPr lang="cs-CZ" sz="2400" dirty="0">
                <a:solidFill>
                  <a:srgbClr val="8E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Vysoká škola technická a ekonomická v Českých Budějovicích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804640" y="4941168"/>
            <a:ext cx="7777163" cy="1368153"/>
          </a:xfrm>
        </p:spPr>
        <p:txBody>
          <a:bodyPr>
            <a:normAutofit/>
          </a:bodyPr>
          <a:lstStyle/>
          <a:p>
            <a:pPr algn="l"/>
            <a:r>
              <a:rPr lang="cs-CZ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Autor práce:	Zdeněk Janovský</a:t>
            </a:r>
          </a:p>
          <a:p>
            <a:pPr algn="l"/>
            <a:r>
              <a:rPr lang="cs-CZ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Vedoucí práce:	Ing. Zuzana Kramářová, Ph.D.</a:t>
            </a:r>
          </a:p>
          <a:p>
            <a:pPr algn="l"/>
            <a:r>
              <a:rPr lang="cs-CZ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Oponent práce:	</a:t>
            </a:r>
            <a:r>
              <a:rPr lang="sv-SE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Ing. </a:t>
            </a:r>
            <a:r>
              <a:rPr lang="cs-CZ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Adam Záruba</a:t>
            </a:r>
            <a:endParaRPr lang="pt-BR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40" y="548680"/>
            <a:ext cx="1247080" cy="124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dnadpis 2"/>
          <p:cNvSpPr txBox="1">
            <a:spLocks/>
          </p:cNvSpPr>
          <p:nvPr/>
        </p:nvSpPr>
        <p:spPr>
          <a:xfrm>
            <a:off x="1475656" y="2996952"/>
            <a:ext cx="6400800" cy="112697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47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Brownfield a jeho přestavba</a:t>
            </a:r>
            <a:endParaRPr lang="pt-BR" sz="47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722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76672"/>
            <a:ext cx="74453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755576" y="188640"/>
            <a:ext cx="7154068" cy="855663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Dosažené výsledky</a:t>
            </a:r>
          </a:p>
        </p:txBody>
      </p:sp>
      <p:sp>
        <p:nvSpPr>
          <p:cNvPr id="10" name="Zástupný symbol pro obsah 4">
            <a:extLst>
              <a:ext uri="{FF2B5EF4-FFF2-40B4-BE49-F238E27FC236}">
                <a16:creationId xmlns:a16="http://schemas.microsoft.com/office/drawing/2014/main" id="{101D7C6D-14FA-45EB-B4ED-9EF089938ACA}"/>
              </a:ext>
            </a:extLst>
          </p:cNvPr>
          <p:cNvSpPr txBox="1">
            <a:spLocks/>
          </p:cNvSpPr>
          <p:nvPr/>
        </p:nvSpPr>
        <p:spPr>
          <a:xfrm>
            <a:off x="683568" y="5829266"/>
            <a:ext cx="6408712" cy="65650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Zdroj: vlastní</a:t>
            </a:r>
          </a:p>
          <a:p>
            <a:endParaRPr lang="cs-CZ" sz="20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07B2B36-59BD-4FD2-8179-28086B1E1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-721891"/>
            <a:ext cx="7543800" cy="3886200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Dispoziční řešení – restaurace a ubytování 1.NP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424116FD-F3EA-4A15-84CF-2DDC1FBFA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882" y="1449267"/>
            <a:ext cx="7345991" cy="436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65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76672"/>
            <a:ext cx="74453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755576" y="188640"/>
            <a:ext cx="7154068" cy="855663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Dosažené výsledky</a:t>
            </a:r>
          </a:p>
        </p:txBody>
      </p:sp>
      <p:sp>
        <p:nvSpPr>
          <p:cNvPr id="10" name="Zástupný symbol pro obsah 4">
            <a:extLst>
              <a:ext uri="{FF2B5EF4-FFF2-40B4-BE49-F238E27FC236}">
                <a16:creationId xmlns:a16="http://schemas.microsoft.com/office/drawing/2014/main" id="{101D7C6D-14FA-45EB-B4ED-9EF089938ACA}"/>
              </a:ext>
            </a:extLst>
          </p:cNvPr>
          <p:cNvSpPr txBox="1">
            <a:spLocks/>
          </p:cNvSpPr>
          <p:nvPr/>
        </p:nvSpPr>
        <p:spPr>
          <a:xfrm>
            <a:off x="683568" y="5829266"/>
            <a:ext cx="6408712" cy="65650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Zdroj: vlastní</a:t>
            </a:r>
          </a:p>
          <a:p>
            <a:endParaRPr lang="cs-CZ" sz="20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07B2B36-59BD-4FD2-8179-28086B1E1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-721891"/>
            <a:ext cx="7543800" cy="3886200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Dispoziční řešení – restaurace a ubytování 2.NP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44D31C3-93D6-46B7-A568-5A66BDCD8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741" y="1412776"/>
            <a:ext cx="7349635" cy="431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97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6788224" cy="943000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Závěrečné shrnutí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BA3A2008-002E-41FA-95DB-CB70C9B6A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348880"/>
            <a:ext cx="8568952" cy="3886200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  Splněny cíle práce:</a:t>
            </a:r>
          </a:p>
          <a:p>
            <a:pPr marL="320040" lvl="1" indent="0" algn="just">
              <a:buNone/>
              <a:defRPr/>
            </a:pPr>
            <a:endParaRPr lang="cs-CZ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správně vytipovaná lokalita typu brownfield,</a:t>
            </a:r>
            <a:endParaRPr lang="cs-CZ" sz="2000" dirty="0"/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navrženo řešení revitalizace areálu,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vytvořeno zázemí pro vzdělávací a veřejný sektor,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vypracována dokumentace jednotlivých objektů na úrovni architektonické studie.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76672"/>
            <a:ext cx="74453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899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3573016"/>
            <a:ext cx="7056784" cy="2232248"/>
          </a:xfrm>
        </p:spPr>
        <p:txBody>
          <a:bodyPr>
            <a:noAutofit/>
          </a:bodyPr>
          <a:lstStyle/>
          <a:p>
            <a:r>
              <a:rPr lang="cs-CZ" sz="4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DĚKUJI ZA VAŠI POZORNOST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195735" y="961944"/>
            <a:ext cx="6696075" cy="6921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2400" dirty="0">
                <a:solidFill>
                  <a:srgbClr val="8E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Vysoká škola technická a ekonomická v Českých Budějovicích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40" y="548680"/>
            <a:ext cx="1247080" cy="124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659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141" y="493507"/>
            <a:ext cx="74453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Nadpis 7"/>
          <p:cNvSpPr txBox="1">
            <a:spLocks/>
          </p:cNvSpPr>
          <p:nvPr/>
        </p:nvSpPr>
        <p:spPr>
          <a:xfrm>
            <a:off x="539552" y="213097"/>
            <a:ext cx="7585297" cy="100811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1) Popište názorněji dopravní obsluhu celého areálu.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3BF64C1-3B48-42F3-A9E9-6A7BDDFD6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337841"/>
            <a:ext cx="7792126" cy="552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03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141" y="493507"/>
            <a:ext cx="74453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Nadpis 7"/>
          <p:cNvSpPr txBox="1">
            <a:spLocks/>
          </p:cNvSpPr>
          <p:nvPr/>
        </p:nvSpPr>
        <p:spPr>
          <a:xfrm>
            <a:off x="746381" y="3429000"/>
            <a:ext cx="7585297" cy="100811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2) Popište blíže provoz kuchyně ve vzdělávacím objektu.</a:t>
            </a:r>
          </a:p>
          <a:p>
            <a:endParaRPr lang="cs-CZ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3) Řešený areál se nachází v těsné blízkosti řeky Doubravy. Jak je ve Vašem návrhu zohledněno zátopové území tohoto vodního toku? Je lokalita z tohoto hlediska pro navrhovaný záměr bezpečná (je umístěna mimo aktivní zónu záplavového území či hranici stoleté povodně)?</a:t>
            </a:r>
          </a:p>
          <a:p>
            <a:endParaRPr lang="cs-CZ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4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B7B2EB24-8CA5-4B3D-9A0F-1A1F7C6137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64"/>
          <a:stretch/>
        </p:blipFill>
        <p:spPr>
          <a:xfrm>
            <a:off x="755576" y="548680"/>
            <a:ext cx="7452320" cy="5589240"/>
          </a:xfrm>
        </p:spPr>
      </p:pic>
    </p:spTree>
    <p:extLst>
      <p:ext uri="{BB962C8B-B14F-4D97-AF65-F5344CB8AC3E}">
        <p14:creationId xmlns:p14="http://schemas.microsoft.com/office/powerpoint/2010/main" val="9165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141" y="493507"/>
            <a:ext cx="74453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Nadpis 7"/>
          <p:cNvSpPr txBox="1">
            <a:spLocks/>
          </p:cNvSpPr>
          <p:nvPr/>
        </p:nvSpPr>
        <p:spPr>
          <a:xfrm>
            <a:off x="683568" y="4869160"/>
            <a:ext cx="6903573" cy="100811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4) V rámci sadových úprav navrhujete výsadbu cizokrajných dřevin - např. živý plot z </a:t>
            </a:r>
            <a:r>
              <a:rPr lang="cs-CZ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cypřišku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Lawsonova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smrk stříbrný, paulovnie plstnatá, ibišek syrský apod. Na základě čeho jste tento návrh provedl a dle čeho usuzujete, že tyto dřeviny jsou do daného území vhodné? Je obecně vhodné realizovat ve volné krajině a navíc v CHKO a blízkosti PR výsadby z takových (nepůvodních) dřevin?</a:t>
            </a:r>
          </a:p>
          <a:p>
            <a:pPr algn="just"/>
            <a:endParaRPr lang="cs-CZ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5) Který specifický orgán státní správy bude mít v případě Vámi navrhovaného projektu velmi významné slovo jak z hlediska umístění, náplně a kapacity záměru, tak např. z hlediska architektonického a materiálového řešení navrhovaných objektů?</a:t>
            </a:r>
          </a:p>
          <a:p>
            <a:pPr algn="just"/>
            <a:endParaRPr lang="cs-CZ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82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text 9"/>
          <p:cNvSpPr>
            <a:spLocks noGrp="1"/>
          </p:cNvSpPr>
          <p:nvPr>
            <p:ph type="body" idx="1"/>
          </p:nvPr>
        </p:nvSpPr>
        <p:spPr>
          <a:xfrm>
            <a:off x="755576" y="548680"/>
            <a:ext cx="3657600" cy="639762"/>
          </a:xfrm>
        </p:spPr>
        <p:txBody>
          <a:bodyPr/>
          <a:lstStyle/>
          <a:p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Obsah: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2"/>
          </p:nvPr>
        </p:nvSpPr>
        <p:spPr>
          <a:xfrm>
            <a:off x="755576" y="1484784"/>
            <a:ext cx="6840758" cy="3048000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Motivace a důvody k řešení daného problému</a:t>
            </a:r>
          </a:p>
          <a:p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Cíl práce</a:t>
            </a:r>
          </a:p>
          <a:p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Identifikační údaje</a:t>
            </a:r>
          </a:p>
          <a:p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Informace o areálu</a:t>
            </a:r>
          </a:p>
          <a:p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Dosažené výsledky</a:t>
            </a:r>
          </a:p>
          <a:p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Závěrečné shrnutí</a:t>
            </a:r>
          </a:p>
          <a:p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Odpovědi na otázky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46150"/>
            <a:ext cx="745307" cy="745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83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6839" y="3104153"/>
            <a:ext cx="3089920" cy="798984"/>
          </a:xfrm>
        </p:spPr>
        <p:txBody>
          <a:bodyPr>
            <a:normAutofit/>
          </a:bodyPr>
          <a:lstStyle/>
          <a:p>
            <a:r>
              <a:rPr lang="cs-CZ" sz="3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Cíl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9361" y="3518308"/>
            <a:ext cx="7848872" cy="3096344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Vytipovat lokalitu typu brownfield.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Navrhnout vhodnou revitalizaci dané lokality.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Vytvořit v areálu zázemí pro vzdělávací a veřejný sektor.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Vypracovat projektovou dokumentaci jednotlivých objektů na úrovni architektonické studie.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76672"/>
            <a:ext cx="74453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1732943" y="1903445"/>
            <a:ext cx="6535688" cy="150993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Aktuálnost tématu</a:t>
            </a:r>
          </a:p>
          <a:p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Spolupráce na reálném projektu</a:t>
            </a:r>
          </a:p>
          <a:p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Vlastní zájem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796839" y="303245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3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Motivace a důvody k řešení daného problému</a:t>
            </a:r>
          </a:p>
        </p:txBody>
      </p:sp>
    </p:spTree>
    <p:extLst>
      <p:ext uri="{BB962C8B-B14F-4D97-AF65-F5344CB8AC3E}">
        <p14:creationId xmlns:p14="http://schemas.microsoft.com/office/powerpoint/2010/main" val="62499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76672"/>
            <a:ext cx="74453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755576" y="188640"/>
            <a:ext cx="7154068" cy="855663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Identifikační údaje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54B9836-F344-45C1-9226-D8A1A07CC6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509241"/>
            <a:ext cx="6177880" cy="4369339"/>
          </a:xfrm>
          <a:prstGeom prst="rect">
            <a:avLst/>
          </a:prstGeom>
        </p:spPr>
      </p:pic>
      <p:sp>
        <p:nvSpPr>
          <p:cNvPr id="10" name="Zástupný symbol pro obsah 4">
            <a:extLst>
              <a:ext uri="{FF2B5EF4-FFF2-40B4-BE49-F238E27FC236}">
                <a16:creationId xmlns:a16="http://schemas.microsoft.com/office/drawing/2014/main" id="{9EE5FF97-ED03-467E-8886-78909B3045AA}"/>
              </a:ext>
            </a:extLst>
          </p:cNvPr>
          <p:cNvSpPr txBox="1">
            <a:spLocks/>
          </p:cNvSpPr>
          <p:nvPr/>
        </p:nvSpPr>
        <p:spPr>
          <a:xfrm>
            <a:off x="755576" y="5910994"/>
            <a:ext cx="6336704" cy="54234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Zdroj: nahlizenidokn.cuzk.cz, zákres vlastní</a:t>
            </a:r>
          </a:p>
          <a:p>
            <a:endParaRPr lang="cs-CZ" sz="2000" dirty="0"/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B293C123-974C-48AE-B65E-9269E76EE499}"/>
              </a:ext>
            </a:extLst>
          </p:cNvPr>
          <p:cNvCxnSpPr>
            <a:cxnSpLocks/>
          </p:cNvCxnSpPr>
          <p:nvPr/>
        </p:nvCxnSpPr>
        <p:spPr>
          <a:xfrm flipH="1">
            <a:off x="1619672" y="3861048"/>
            <a:ext cx="18002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95E263B9-B243-45DA-887A-61D8B50BA2E7}"/>
              </a:ext>
            </a:extLst>
          </p:cNvPr>
          <p:cNvSpPr txBox="1"/>
          <p:nvPr/>
        </p:nvSpPr>
        <p:spPr>
          <a:xfrm>
            <a:off x="179512" y="3428524"/>
            <a:ext cx="3397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směr Ledeč nad Sázavou</a:t>
            </a:r>
          </a:p>
        </p:txBody>
      </p: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1E333AA6-B045-4D09-9BC1-7632378D2AC7}"/>
              </a:ext>
            </a:extLst>
          </p:cNvPr>
          <p:cNvCxnSpPr/>
          <p:nvPr/>
        </p:nvCxnSpPr>
        <p:spPr>
          <a:xfrm flipH="1">
            <a:off x="3923928" y="4653136"/>
            <a:ext cx="288032" cy="122544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A874E587-1D05-4711-A09A-57AD18FF751A}"/>
              </a:ext>
            </a:extLst>
          </p:cNvPr>
          <p:cNvSpPr txBox="1"/>
          <p:nvPr/>
        </p:nvSpPr>
        <p:spPr>
          <a:xfrm>
            <a:off x="3971791" y="5478470"/>
            <a:ext cx="40533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směr Havlíčkův Brod a Jihlava</a:t>
            </a:r>
          </a:p>
        </p:txBody>
      </p: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F9BE35C0-17B8-4ECE-A7C1-01555584D9C4}"/>
              </a:ext>
            </a:extLst>
          </p:cNvPr>
          <p:cNvCxnSpPr/>
          <p:nvPr/>
        </p:nvCxnSpPr>
        <p:spPr>
          <a:xfrm flipV="1">
            <a:off x="4572000" y="1509241"/>
            <a:ext cx="0" cy="141570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B23769A1-97F1-42C7-9284-C32E44684D02}"/>
              </a:ext>
            </a:extLst>
          </p:cNvPr>
          <p:cNvSpPr txBox="1"/>
          <p:nvPr/>
        </p:nvSpPr>
        <p:spPr>
          <a:xfrm>
            <a:off x="4578425" y="1154867"/>
            <a:ext cx="3594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směr Chrudim a Pardubice</a:t>
            </a:r>
          </a:p>
        </p:txBody>
      </p:sp>
      <p:sp>
        <p:nvSpPr>
          <p:cNvPr id="2" name="Ovál 1">
            <a:extLst>
              <a:ext uri="{FF2B5EF4-FFF2-40B4-BE49-F238E27FC236}">
                <a16:creationId xmlns:a16="http://schemas.microsoft.com/office/drawing/2014/main" id="{AD93538B-1538-4A35-A747-327BE94D1472}"/>
              </a:ext>
            </a:extLst>
          </p:cNvPr>
          <p:cNvSpPr/>
          <p:nvPr/>
        </p:nvSpPr>
        <p:spPr>
          <a:xfrm>
            <a:off x="6195596" y="3573016"/>
            <a:ext cx="360040" cy="4000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98D61C9C-69CF-4C05-8BBF-E9FBD2CBA220}"/>
              </a:ext>
            </a:extLst>
          </p:cNvPr>
          <p:cNvCxnSpPr/>
          <p:nvPr/>
        </p:nvCxnSpPr>
        <p:spPr>
          <a:xfrm flipH="1">
            <a:off x="6555636" y="3428524"/>
            <a:ext cx="392628" cy="2653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AD940DFC-6BA3-4E13-8401-6E8A715662B5}"/>
              </a:ext>
            </a:extLst>
          </p:cNvPr>
          <p:cNvSpPr txBox="1"/>
          <p:nvPr/>
        </p:nvSpPr>
        <p:spPr>
          <a:xfrm>
            <a:off x="6660232" y="3118903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areál Horní Mlýn</a:t>
            </a:r>
          </a:p>
        </p:txBody>
      </p:sp>
    </p:spTree>
    <p:extLst>
      <p:ext uri="{BB962C8B-B14F-4D97-AF65-F5344CB8AC3E}">
        <p14:creationId xmlns:p14="http://schemas.microsoft.com/office/powerpoint/2010/main" val="153948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76672"/>
            <a:ext cx="74453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755576" y="188640"/>
            <a:ext cx="7154068" cy="855663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Informace o areálu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8223900-3A29-4AEC-AF2C-20BFDF1B6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Současný stav</a:t>
            </a:r>
          </a:p>
          <a:p>
            <a:pPr lvl="1"/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Vlastník: Zážitkové vzdělávací centrum,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z.s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lvl="1"/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Malé využití 	 Nedostatečná údržba</a:t>
            </a:r>
          </a:p>
          <a:p>
            <a:pPr lvl="1"/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Náletové a nepůvodní dřeviny a rostliny</a:t>
            </a:r>
          </a:p>
          <a:p>
            <a:pPr lvl="1"/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Obrovský potenciál (poloha areálu)</a:t>
            </a:r>
          </a:p>
          <a:p>
            <a:pPr lvl="1"/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Široké možnosti využití (sportovní, relaxační, edukační,…)</a:t>
            </a:r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25713F47-3F7F-4BE7-B1DD-7D144D108FBF}"/>
              </a:ext>
            </a:extLst>
          </p:cNvPr>
          <p:cNvSpPr/>
          <p:nvPr/>
        </p:nvSpPr>
        <p:spPr>
          <a:xfrm>
            <a:off x="3059832" y="2276872"/>
            <a:ext cx="576064" cy="72008"/>
          </a:xfrm>
          <a:prstGeom prst="rightArrow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246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76672"/>
            <a:ext cx="74453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F7F6F0DD-ED01-46EC-9384-13F6BD601D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1" t="3731" r="5709" b="4145"/>
          <a:stretch/>
        </p:blipFill>
        <p:spPr>
          <a:xfrm>
            <a:off x="755576" y="565860"/>
            <a:ext cx="3969658" cy="3048112"/>
          </a:xfrm>
        </p:spPr>
      </p:pic>
      <p:sp>
        <p:nvSpPr>
          <p:cNvPr id="10" name="Zástupný symbol pro obsah 4">
            <a:extLst>
              <a:ext uri="{FF2B5EF4-FFF2-40B4-BE49-F238E27FC236}">
                <a16:creationId xmlns:a16="http://schemas.microsoft.com/office/drawing/2014/main" id="{101D7C6D-14FA-45EB-B4ED-9EF089938ACA}"/>
              </a:ext>
            </a:extLst>
          </p:cNvPr>
          <p:cNvSpPr txBox="1">
            <a:spLocks/>
          </p:cNvSpPr>
          <p:nvPr/>
        </p:nvSpPr>
        <p:spPr>
          <a:xfrm>
            <a:off x="755576" y="3792197"/>
            <a:ext cx="6408712" cy="65650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Zdroj: vlastní</a:t>
            </a:r>
          </a:p>
          <a:p>
            <a:endParaRPr lang="cs-CZ" sz="2000" dirty="0"/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6C42F999-191E-4012-98F2-E6765F6B3D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333007"/>
            <a:ext cx="4200921" cy="3150691"/>
          </a:xfrm>
          <a:prstGeom prst="rect">
            <a:avLst/>
          </a:prstGeom>
        </p:spPr>
      </p:pic>
      <p:sp>
        <p:nvSpPr>
          <p:cNvPr id="8" name="Zástupný symbol pro obsah 4">
            <a:extLst>
              <a:ext uri="{FF2B5EF4-FFF2-40B4-BE49-F238E27FC236}">
                <a16:creationId xmlns:a16="http://schemas.microsoft.com/office/drawing/2014/main" id="{F966139D-907A-4A79-ACBC-5AB40389CD63}"/>
              </a:ext>
            </a:extLst>
          </p:cNvPr>
          <p:cNvSpPr txBox="1">
            <a:spLocks/>
          </p:cNvSpPr>
          <p:nvPr/>
        </p:nvSpPr>
        <p:spPr>
          <a:xfrm>
            <a:off x="4139952" y="5636791"/>
            <a:ext cx="6408712" cy="65650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Zdroj: vlastní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91194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76672"/>
            <a:ext cx="74453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ástupný symbol pro obsah 4">
            <a:extLst>
              <a:ext uri="{FF2B5EF4-FFF2-40B4-BE49-F238E27FC236}">
                <a16:creationId xmlns:a16="http://schemas.microsoft.com/office/drawing/2014/main" id="{101D7C6D-14FA-45EB-B4ED-9EF089938ACA}"/>
              </a:ext>
            </a:extLst>
          </p:cNvPr>
          <p:cNvSpPr txBox="1">
            <a:spLocks/>
          </p:cNvSpPr>
          <p:nvPr/>
        </p:nvSpPr>
        <p:spPr>
          <a:xfrm>
            <a:off x="755576" y="3820545"/>
            <a:ext cx="6408712" cy="65650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Zdroj: vlastní</a:t>
            </a:r>
          </a:p>
          <a:p>
            <a:endParaRPr lang="cs-CZ" sz="2000" dirty="0"/>
          </a:p>
        </p:txBody>
      </p:sp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8F56490C-C641-4A8E-9EFC-F15F6F9667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20851"/>
            <a:ext cx="3947682" cy="2960761"/>
          </a:xfrm>
        </p:spPr>
      </p:pic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0E95E2E8-C4F5-4449-A001-2DB2C0E380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666158"/>
            <a:ext cx="3762437" cy="2821828"/>
          </a:xfrm>
          <a:prstGeom prst="rect">
            <a:avLst/>
          </a:prstGeom>
        </p:spPr>
      </p:pic>
      <p:sp>
        <p:nvSpPr>
          <p:cNvPr id="9" name="Zástupný symbol pro obsah 4">
            <a:extLst>
              <a:ext uri="{FF2B5EF4-FFF2-40B4-BE49-F238E27FC236}">
                <a16:creationId xmlns:a16="http://schemas.microsoft.com/office/drawing/2014/main" id="{E4B31FB4-1F33-4437-B035-2DC177E389F0}"/>
              </a:ext>
            </a:extLst>
          </p:cNvPr>
          <p:cNvSpPr txBox="1">
            <a:spLocks/>
          </p:cNvSpPr>
          <p:nvPr/>
        </p:nvSpPr>
        <p:spPr>
          <a:xfrm>
            <a:off x="4427984" y="5626919"/>
            <a:ext cx="6408712" cy="65650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Zdroj: vlastní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68169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76672"/>
            <a:ext cx="74453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755576" y="188640"/>
            <a:ext cx="7154068" cy="855663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Dosažené výsledky</a:t>
            </a:r>
          </a:p>
        </p:txBody>
      </p:sp>
      <p:sp>
        <p:nvSpPr>
          <p:cNvPr id="10" name="Zástupný symbol pro obsah 4">
            <a:extLst>
              <a:ext uri="{FF2B5EF4-FFF2-40B4-BE49-F238E27FC236}">
                <a16:creationId xmlns:a16="http://schemas.microsoft.com/office/drawing/2014/main" id="{101D7C6D-14FA-45EB-B4ED-9EF089938ACA}"/>
              </a:ext>
            </a:extLst>
          </p:cNvPr>
          <p:cNvSpPr txBox="1">
            <a:spLocks/>
          </p:cNvSpPr>
          <p:nvPr/>
        </p:nvSpPr>
        <p:spPr>
          <a:xfrm>
            <a:off x="683568" y="5829266"/>
            <a:ext cx="6408712" cy="65650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Zdroj: vlastní</a:t>
            </a:r>
          </a:p>
          <a:p>
            <a:endParaRPr lang="cs-CZ" sz="20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07B2B36-59BD-4FD2-8179-28086B1E1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-721891"/>
            <a:ext cx="7543800" cy="3886200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Dispoziční řešení – budova pro vzdělávání 1.NP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78CEE974-2E0E-4760-82B8-C018F55C0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223" y="1412776"/>
            <a:ext cx="7176153" cy="432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07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76672"/>
            <a:ext cx="74453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755576" y="188640"/>
            <a:ext cx="7154068" cy="855663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Dosažené výsledky</a:t>
            </a:r>
          </a:p>
        </p:txBody>
      </p:sp>
      <p:sp>
        <p:nvSpPr>
          <p:cNvPr id="10" name="Zástupný symbol pro obsah 4">
            <a:extLst>
              <a:ext uri="{FF2B5EF4-FFF2-40B4-BE49-F238E27FC236}">
                <a16:creationId xmlns:a16="http://schemas.microsoft.com/office/drawing/2014/main" id="{101D7C6D-14FA-45EB-B4ED-9EF089938ACA}"/>
              </a:ext>
            </a:extLst>
          </p:cNvPr>
          <p:cNvSpPr txBox="1">
            <a:spLocks/>
          </p:cNvSpPr>
          <p:nvPr/>
        </p:nvSpPr>
        <p:spPr>
          <a:xfrm>
            <a:off x="683568" y="5829266"/>
            <a:ext cx="6408712" cy="65650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Zdroj: vlastní</a:t>
            </a:r>
          </a:p>
          <a:p>
            <a:endParaRPr lang="cs-CZ" sz="20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07B2B36-59BD-4FD2-8179-28086B1E1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-721891"/>
            <a:ext cx="7543800" cy="3886200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Dispoziční řešení – budova pro vzdělávání 2.NP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2F64886-BCEB-4B61-A1C9-D4D8FCCAA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69" y="1376752"/>
            <a:ext cx="7308304" cy="445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23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Vlastní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8E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914</TotalTime>
  <Words>422</Words>
  <Application>Microsoft Office PowerPoint</Application>
  <PresentationFormat>Předvádění na obrazovce (4:3)</PresentationFormat>
  <Paragraphs>67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4" baseType="lpstr">
      <vt:lpstr>Arial</vt:lpstr>
      <vt:lpstr>Courier New</vt:lpstr>
      <vt:lpstr>Impact</vt:lpstr>
      <vt:lpstr>Times New Roman</vt:lpstr>
      <vt:lpstr>Verdana</vt:lpstr>
      <vt:lpstr>Wingdings</vt:lpstr>
      <vt:lpstr>NewsPrint</vt:lpstr>
      <vt:lpstr>Vysoká škola technická a ekonomická v Českých Budějovicích</vt:lpstr>
      <vt:lpstr>Prezentace aplikace PowerPoint</vt:lpstr>
      <vt:lpstr>Cíl práce</vt:lpstr>
      <vt:lpstr>Identifikační údaje</vt:lpstr>
      <vt:lpstr>Informace o areálu</vt:lpstr>
      <vt:lpstr>Prezentace aplikace PowerPoint</vt:lpstr>
      <vt:lpstr>Prezentace aplikace PowerPoint</vt:lpstr>
      <vt:lpstr>Dosažené výsledky</vt:lpstr>
      <vt:lpstr>Dosažené výsledky</vt:lpstr>
      <vt:lpstr>Dosažené výsledky</vt:lpstr>
      <vt:lpstr>Dosažené výsledky</vt:lpstr>
      <vt:lpstr>Závěrečné shrnutí</vt:lpstr>
      <vt:lpstr>DĚKUJI ZA VAŠI POZORNOST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Zdeněk Janovský</dc:creator>
  <cp:lastModifiedBy>Zdeněk Janovský</cp:lastModifiedBy>
  <cp:revision>79</cp:revision>
  <dcterms:created xsi:type="dcterms:W3CDTF">2018-01-20T15:30:07Z</dcterms:created>
  <dcterms:modified xsi:type="dcterms:W3CDTF">2018-06-13T16:44:13Z</dcterms:modified>
</cp:coreProperties>
</file>