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3" r:id="rId4"/>
    <p:sldId id="266" r:id="rId5"/>
    <p:sldId id="267" r:id="rId6"/>
    <p:sldId id="290" r:id="rId7"/>
    <p:sldId id="304" r:id="rId8"/>
    <p:sldId id="303" r:id="rId9"/>
    <p:sldId id="293" r:id="rId10"/>
    <p:sldId id="294" r:id="rId11"/>
    <p:sldId id="295" r:id="rId12"/>
    <p:sldId id="305" r:id="rId13"/>
    <p:sldId id="25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101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60"/>
  </p:normalViewPr>
  <p:slideViewPr>
    <p:cSldViewPr>
      <p:cViewPr varScale="1">
        <p:scale>
          <a:sx n="109" d="100"/>
          <a:sy n="109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Vyhodnocení</a:t>
            </a:r>
            <a:r>
              <a:rPr lang="cs-CZ" baseline="0"/>
              <a:t> celkových nákladů</a:t>
            </a:r>
            <a:endParaRPr lang="cs-CZ"/>
          </a:p>
        </c:rich>
      </c:tx>
      <c:layout>
        <c:manualLayout>
          <c:xMode val="edge"/>
          <c:yMode val="edge"/>
          <c:x val="0.15569723720778159"/>
          <c:y val="3.1746126252176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Celkové náklady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Přízemní</c:v>
                </c:pt>
                <c:pt idx="1">
                  <c:v>Dvoupodlažní</c:v>
                </c:pt>
                <c:pt idx="2">
                  <c:v>Pasivní</c:v>
                </c:pt>
              </c:strCache>
            </c:strRef>
          </c:cat>
          <c:val>
            <c:numRef>
              <c:f>List1!$B$2:$B$4</c:f>
              <c:numCache>
                <c:formatCode>#,##0\ "Kč"</c:formatCode>
                <c:ptCount val="3"/>
                <c:pt idx="0">
                  <c:v>1312895</c:v>
                </c:pt>
                <c:pt idx="1">
                  <c:v>2286348</c:v>
                </c:pt>
                <c:pt idx="2">
                  <c:v>2547371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D-4312-ADA0-CC16DF7DF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33077616"/>
        <c:axId val="733074288"/>
      </c:barChart>
      <c:catAx>
        <c:axId val="73307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3074288"/>
        <c:crosses val="autoZero"/>
        <c:auto val="1"/>
        <c:lblAlgn val="ctr"/>
        <c:lblOffset val="100"/>
        <c:noMultiLvlLbl val="0"/>
      </c:catAx>
      <c:valAx>
        <c:axId val="73307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Kč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307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Vyhodnocení ceny za m</a:t>
            </a:r>
            <a:r>
              <a:rPr lang="cs-CZ" baseline="30000"/>
              <a:t>2</a:t>
            </a:r>
          </a:p>
        </c:rich>
      </c:tx>
      <c:layout>
        <c:manualLayout>
          <c:xMode val="edge"/>
          <c:yMode val="edge"/>
          <c:x val="0.2341670753637404"/>
          <c:y val="3.8047323479650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Cena za m2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Přízemní</c:v>
                </c:pt>
                <c:pt idx="1">
                  <c:v>Dvoupodlažní</c:v>
                </c:pt>
                <c:pt idx="2">
                  <c:v>Pasivní</c:v>
                </c:pt>
              </c:strCache>
            </c:strRef>
          </c:cat>
          <c:val>
            <c:numRef>
              <c:f>List1!$B$2:$B$4</c:f>
              <c:numCache>
                <c:formatCode>#,##0\ "Kč"</c:formatCode>
                <c:ptCount val="3"/>
                <c:pt idx="0">
                  <c:v>14819</c:v>
                </c:pt>
                <c:pt idx="1">
                  <c:v>13240</c:v>
                </c:pt>
                <c:pt idx="2">
                  <c:v>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6B-496C-AD80-9CEE279F8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33077616"/>
        <c:axId val="733074288"/>
      </c:barChart>
      <c:catAx>
        <c:axId val="73307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3074288"/>
        <c:crosses val="autoZero"/>
        <c:auto val="1"/>
        <c:lblAlgn val="ctr"/>
        <c:lblOffset val="100"/>
        <c:noMultiLvlLbl val="0"/>
      </c:catAx>
      <c:valAx>
        <c:axId val="73307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Kč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307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14318A8-40F3-4EFB-AA7B-AFFF34248DE4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195736" y="934997"/>
            <a:ext cx="6696075" cy="692150"/>
          </a:xfrm>
        </p:spPr>
        <p:txBody>
          <a:bodyPr>
            <a:noAutofit/>
          </a:bodyPr>
          <a:lstStyle/>
          <a:p>
            <a:pPr algn="l"/>
            <a:r>
              <a:rPr lang="cs-CZ" sz="2400" dirty="0">
                <a:solidFill>
                  <a:srgbClr val="8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Vysoká škola technická a ekonomická v Českých Budějovicích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804640" y="4941168"/>
            <a:ext cx="7777163" cy="1368153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 práce:	</a:t>
            </a:r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 Bednář</a:t>
            </a:r>
            <a:endParaRPr lang="cs-CZ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Vedoucí práce:	Ing. Jiří Šál</a:t>
            </a:r>
          </a:p>
          <a:p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Oponent práce:	</a:t>
            </a:r>
            <a:r>
              <a:rPr lang="sv-SE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 arch. Jan Pala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0" y="548680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140147" y="2636085"/>
            <a:ext cx="7106147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Návrh a zhodnocení variant studií přestavby stávající dílny na rodinný dům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072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Dosažené výsledky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586502" y="5211252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1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B2B36-59BD-4FD2-8179-28086B1E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51" y="-558949"/>
            <a:ext cx="7543800" cy="3886200"/>
          </a:xfrm>
        </p:spPr>
        <p:txBody>
          <a:bodyPr>
            <a:normAutofit/>
          </a:bodyPr>
          <a:lstStyle/>
          <a:p>
            <a:r>
              <a:rPr lang="cs-CZ" dirty="0"/>
              <a:t>Celkové porovnání nákladů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424203"/>
              </p:ext>
            </p:extLst>
          </p:nvPr>
        </p:nvGraphicFramePr>
        <p:xfrm>
          <a:off x="683568" y="1696010"/>
          <a:ext cx="7848870" cy="1228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022">
                  <a:extLst>
                    <a:ext uri="{9D8B030D-6E8A-4147-A177-3AD203B41FA5}">
                      <a16:colId xmlns:a16="http://schemas.microsoft.com/office/drawing/2014/main" val="1616803217"/>
                    </a:ext>
                  </a:extLst>
                </a:gridCol>
                <a:gridCol w="836134">
                  <a:extLst>
                    <a:ext uri="{9D8B030D-6E8A-4147-A177-3AD203B41FA5}">
                      <a16:colId xmlns:a16="http://schemas.microsoft.com/office/drawing/2014/main" val="753571688"/>
                    </a:ext>
                  </a:extLst>
                </a:gridCol>
                <a:gridCol w="876592">
                  <a:extLst>
                    <a:ext uri="{9D8B030D-6E8A-4147-A177-3AD203B41FA5}">
                      <a16:colId xmlns:a16="http://schemas.microsoft.com/office/drawing/2014/main" val="4058853731"/>
                    </a:ext>
                  </a:extLst>
                </a:gridCol>
                <a:gridCol w="876592">
                  <a:extLst>
                    <a:ext uri="{9D8B030D-6E8A-4147-A177-3AD203B41FA5}">
                      <a16:colId xmlns:a16="http://schemas.microsoft.com/office/drawing/2014/main" val="3527056158"/>
                    </a:ext>
                  </a:extLst>
                </a:gridCol>
                <a:gridCol w="863106">
                  <a:extLst>
                    <a:ext uri="{9D8B030D-6E8A-4147-A177-3AD203B41FA5}">
                      <a16:colId xmlns:a16="http://schemas.microsoft.com/office/drawing/2014/main" val="2040417281"/>
                    </a:ext>
                  </a:extLst>
                </a:gridCol>
                <a:gridCol w="863106">
                  <a:extLst>
                    <a:ext uri="{9D8B030D-6E8A-4147-A177-3AD203B41FA5}">
                      <a16:colId xmlns:a16="http://schemas.microsoft.com/office/drawing/2014/main" val="2820560071"/>
                    </a:ext>
                  </a:extLst>
                </a:gridCol>
                <a:gridCol w="863106">
                  <a:extLst>
                    <a:ext uri="{9D8B030D-6E8A-4147-A177-3AD203B41FA5}">
                      <a16:colId xmlns:a16="http://schemas.microsoft.com/office/drawing/2014/main" val="1252787801"/>
                    </a:ext>
                  </a:extLst>
                </a:gridCol>
                <a:gridCol w="863106">
                  <a:extLst>
                    <a:ext uri="{9D8B030D-6E8A-4147-A177-3AD203B41FA5}">
                      <a16:colId xmlns:a16="http://schemas.microsoft.com/office/drawing/2014/main" val="3344635192"/>
                    </a:ext>
                  </a:extLst>
                </a:gridCol>
                <a:gridCol w="863106">
                  <a:extLst>
                    <a:ext uri="{9D8B030D-6E8A-4147-A177-3AD203B41FA5}">
                      <a16:colId xmlns:a16="http://schemas.microsoft.com/office/drawing/2014/main" val="2537672230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Varianta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bourací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svíslé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vodorovné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izolační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dokončovací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přesun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celková cena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celková cena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641648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práce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konstrukce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konstrukce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materiály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práce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hmot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bez DPH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včetně DPH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2118893"/>
                  </a:ext>
                </a:extLst>
              </a:tr>
              <a:tr h="252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Přízemní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100 755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113 688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270 985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117 734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460 615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56 840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1 141 657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1 312 906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77467850"/>
                  </a:ext>
                </a:extLst>
              </a:tr>
              <a:tr h="27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Dvoupatrová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109 992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265 156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517 773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127 202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850 259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117 740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1 988 130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2 286 350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0508944"/>
                  </a:ext>
                </a:extLst>
              </a:tr>
              <a:tr h="307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Pasivní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109 992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265 156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527 944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163 022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1 020 207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117 740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2 215 105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2 547 372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8278678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97218"/>
              </p:ext>
            </p:extLst>
          </p:nvPr>
        </p:nvGraphicFramePr>
        <p:xfrm>
          <a:off x="683568" y="3879864"/>
          <a:ext cx="7848870" cy="1331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844615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1428504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5906194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12472042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04265421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4944209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64461438"/>
                    </a:ext>
                  </a:extLst>
                </a:gridCol>
                <a:gridCol w="1224134">
                  <a:extLst>
                    <a:ext uri="{9D8B030D-6E8A-4147-A177-3AD203B41FA5}">
                      <a16:colId xmlns:a16="http://schemas.microsoft.com/office/drawing/2014/main" val="1711388638"/>
                    </a:ext>
                  </a:extLst>
                </a:gridCol>
              </a:tblGrid>
              <a:tr h="2657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Varianta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Náklady HSV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Náklady  PSV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Subdodávky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Rozpočtová cena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Rozpočtová cena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extLst>
                  <a:ext uri="{0D108BD9-81ED-4DB2-BD59-A6C34878D82A}">
                    <a16:rowId xmlns:a16="http://schemas.microsoft.com/office/drawing/2014/main" val="2263216262"/>
                  </a:ext>
                </a:extLst>
              </a:tr>
              <a:tr h="2657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C00000"/>
                          </a:solidFill>
                          <a:effectLst/>
                        </a:rPr>
                        <a:t>Dodávky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C00000"/>
                          </a:solidFill>
                          <a:effectLst/>
                        </a:rPr>
                        <a:t>Montáž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C00000"/>
                          </a:solidFill>
                          <a:effectLst/>
                        </a:rPr>
                        <a:t>Dodávky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C00000"/>
                          </a:solidFill>
                          <a:effectLst/>
                        </a:rPr>
                        <a:t>Montáž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C00000"/>
                          </a:solidFill>
                          <a:effectLst/>
                        </a:rPr>
                        <a:t>bez DPH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8E0101"/>
                          </a:solidFill>
                          <a:effectLst/>
                        </a:rPr>
                        <a:t>včetně DPH</a:t>
                      </a:r>
                      <a:endParaRPr lang="cs-CZ" sz="1100" b="1" dirty="0">
                        <a:solidFill>
                          <a:srgbClr val="8E010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extLst>
                  <a:ext uri="{0D108BD9-81ED-4DB2-BD59-A6C34878D82A}">
                    <a16:rowId xmlns:a16="http://schemas.microsoft.com/office/drawing/2014/main" val="2156868952"/>
                  </a:ext>
                </a:extLst>
              </a:tr>
              <a:tr h="279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Přízemní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618 556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345 857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115 745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61 490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1 141 657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1 312 906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extLst>
                  <a:ext uri="{0D108BD9-81ED-4DB2-BD59-A6C34878D82A}">
                    <a16:rowId xmlns:a16="http://schemas.microsoft.com/office/drawing/2014/main" val="4042038992"/>
                  </a:ext>
                </a:extLst>
              </a:tr>
              <a:tr h="254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Dvoupatrová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1 187 335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594 134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127 509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79 151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1 988 130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2 286 350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extLst>
                  <a:ext uri="{0D108BD9-81ED-4DB2-BD59-A6C34878D82A}">
                    <a16:rowId xmlns:a16="http://schemas.microsoft.com/office/drawing/2014/main" val="3441869483"/>
                  </a:ext>
                </a:extLst>
              </a:tr>
              <a:tr h="265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Pasivní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1 230 003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607 018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161 817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66 267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150 000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2 215 105 Kč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2 547 372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77" marR="41777" marT="0" marB="0" anchor="ctr"/>
                </a:tc>
                <a:extLst>
                  <a:ext uri="{0D108BD9-81ED-4DB2-BD59-A6C34878D82A}">
                    <a16:rowId xmlns:a16="http://schemas.microsoft.com/office/drawing/2014/main" val="1771978951"/>
                  </a:ext>
                </a:extLst>
              </a:tr>
            </a:tbl>
          </a:graphicData>
        </a:graphic>
      </p:graphicFrame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07B2B36-59BD-4FD2-8179-28086B1E1899}"/>
              </a:ext>
            </a:extLst>
          </p:cNvPr>
          <p:cNvSpPr txBox="1">
            <a:spLocks/>
          </p:cNvSpPr>
          <p:nvPr/>
        </p:nvSpPr>
        <p:spPr>
          <a:xfrm>
            <a:off x="755576" y="1649208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Přehledné shrnutí nákladů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587164" y="2865581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596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Dosažené výsledky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975737" y="3881656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1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B2B36-59BD-4FD2-8179-28086B1E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66" y="-512658"/>
            <a:ext cx="7543800" cy="3886200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Vyhodnocení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nejvhodnější varianty dle všech porovnání</a:t>
            </a: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871439487"/>
              </p:ext>
            </p:extLst>
          </p:nvPr>
        </p:nvGraphicFramePr>
        <p:xfrm>
          <a:off x="975737" y="2059350"/>
          <a:ext cx="3884295" cy="201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2574338213"/>
              </p:ext>
            </p:extLst>
          </p:nvPr>
        </p:nvGraphicFramePr>
        <p:xfrm>
          <a:off x="4860032" y="3373542"/>
          <a:ext cx="3884295" cy="197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4860032" y="5046275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779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844824"/>
            <a:ext cx="7056784" cy="2232248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ZA </a:t>
            </a:r>
            <a: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POZORNOST</a:t>
            </a:r>
            <a:endParaRPr lang="cs-CZ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95735" y="961944"/>
            <a:ext cx="6696075" cy="692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400" dirty="0">
                <a:solidFill>
                  <a:srgbClr val="8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Vysoká škola technická a ekonomická v Českých Budějovicích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0" y="548680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1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41" y="493507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Nadpis 7"/>
          <p:cNvSpPr txBox="1">
            <a:spLocks/>
          </p:cNvSpPr>
          <p:nvPr/>
        </p:nvSpPr>
        <p:spPr>
          <a:xfrm>
            <a:off x="827583" y="1059219"/>
            <a:ext cx="7585297" cy="41764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cs-CZ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vedoucího práce: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Doporučil </a:t>
            </a: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jste přestavbu takovéto dílny na rodinný dům</a:t>
            </a: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oponenta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možné řešit návrh bez stavebních otvorů na hranici pozemku směrem k sousednímu objektu?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 je v návrhu řešeno parkování? Je možné naplnit normové požadavky na parkování?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adpis 7"/>
          <p:cNvSpPr txBox="1">
            <a:spLocks/>
          </p:cNvSpPr>
          <p:nvPr/>
        </p:nvSpPr>
        <p:spPr>
          <a:xfrm>
            <a:off x="827584" y="3474315"/>
            <a:ext cx="7585297" cy="17721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Nadpis 7"/>
          <p:cNvSpPr txBox="1">
            <a:spLocks/>
          </p:cNvSpPr>
          <p:nvPr/>
        </p:nvSpPr>
        <p:spPr>
          <a:xfrm>
            <a:off x="611560" y="4430733"/>
            <a:ext cx="7585297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Nadpis 5"/>
          <p:cNvSpPr txBox="1">
            <a:spLocks/>
          </p:cNvSpPr>
          <p:nvPr/>
        </p:nvSpPr>
        <p:spPr>
          <a:xfrm>
            <a:off x="755576" y="188640"/>
            <a:ext cx="7154068" cy="8556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Doplňující dotazy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3657600" cy="639762"/>
          </a:xfrm>
        </p:spPr>
        <p:txBody>
          <a:bodyPr/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Obsah práce: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755576" y="1484784"/>
            <a:ext cx="6840758" cy="304800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Motivace a důvody k řešení daného problému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 práce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Identifikační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údaje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Informace o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objektu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Navrhované varianty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Odpovědi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otázky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150"/>
            <a:ext cx="745307" cy="74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566" y="3086853"/>
            <a:ext cx="3089920" cy="798984"/>
          </a:xfrm>
        </p:spPr>
        <p:txBody>
          <a:bodyPr>
            <a:normAutofit/>
          </a:bodyPr>
          <a:lstStyle/>
          <a:p>
            <a:r>
              <a:rPr lang="cs-CZ" sz="3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5088" y="3501008"/>
            <a:ext cx="7848872" cy="309634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Zpracování 3 studií přestavby stávající dílny na rodinný dům. Tyto studie následně porovnat z ekonomického hlediska pomocí rozpočtu.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547664" y="1711537"/>
            <a:ext cx="6535688" cy="15099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Aktuálnost tématu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Vlastní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zájem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11560" y="111337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Motivace a důvody k řešení daného problému</a:t>
            </a:r>
          </a:p>
        </p:txBody>
      </p:sp>
    </p:spTree>
    <p:extLst>
      <p:ext uri="{BB962C8B-B14F-4D97-AF65-F5344CB8AC3E}">
        <p14:creationId xmlns:p14="http://schemas.microsoft.com/office/powerpoint/2010/main" val="6249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Identifikační údaje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501008"/>
            <a:ext cx="3827599" cy="214126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79512" y="5642268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Mapy.cz</a:t>
            </a:r>
            <a:endParaRPr lang="cs-CZ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7" name="Picture 2" descr="ma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58422"/>
            <a:ext cx="4808103" cy="282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F6D6107-9653-49A8-9867-F68C6E8D57C5}"/>
              </a:ext>
            </a:extLst>
          </p:cNvPr>
          <p:cNvSpPr txBox="1">
            <a:spLocks/>
          </p:cNvSpPr>
          <p:nvPr/>
        </p:nvSpPr>
        <p:spPr>
          <a:xfrm>
            <a:off x="755576" y="1658422"/>
            <a:ext cx="7543800" cy="12241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České Budějovice 3 – část Nemanice</a:t>
            </a:r>
          </a:p>
          <a:p>
            <a:pPr lvl="1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Severní část města</a:t>
            </a:r>
          </a:p>
          <a:p>
            <a:pPr lvl="1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parcela č. 620/4</a:t>
            </a:r>
          </a:p>
          <a:p>
            <a:pPr lvl="1"/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124590" y="4475746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Mapy.cz, zákres vlastní</a:t>
            </a:r>
            <a:endParaRPr lang="cs-CZ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9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Informace o </a:t>
            </a:r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objektu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223900-3A29-4AEC-AF2C-20BFDF1B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73" y="-99392"/>
            <a:ext cx="7543800" cy="364502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Současný stav</a:t>
            </a:r>
          </a:p>
          <a:p>
            <a:pPr lvl="1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Původní realizace 1997</a:t>
            </a:r>
          </a:p>
          <a:p>
            <a:pPr lvl="1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Dosavadní účel stavby         zámečnická dílna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Změna využití        přestavba na RD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25713F47-3F7F-4BE7-B1DD-7D144D108FBF}"/>
              </a:ext>
            </a:extLst>
          </p:cNvPr>
          <p:cNvSpPr/>
          <p:nvPr/>
        </p:nvSpPr>
        <p:spPr>
          <a:xfrm>
            <a:off x="4427984" y="1900140"/>
            <a:ext cx="576064" cy="72008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6">
            <a:extLst>
              <a:ext uri="{FF2B5EF4-FFF2-40B4-BE49-F238E27FC236}">
                <a16:creationId xmlns:a16="http://schemas.microsoft.com/office/drawing/2014/main" id="{25713F47-3F7F-4BE7-B1DD-7D144D108FBF}"/>
              </a:ext>
            </a:extLst>
          </p:cNvPr>
          <p:cNvSpPr/>
          <p:nvPr/>
        </p:nvSpPr>
        <p:spPr>
          <a:xfrm>
            <a:off x="3347864" y="2258963"/>
            <a:ext cx="576064" cy="72008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755576" y="5805264"/>
            <a:ext cx="5760640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Původní projektová dokumentace stavby.</a:t>
            </a:r>
          </a:p>
        </p:txBody>
      </p:sp>
      <p:pic>
        <p:nvPicPr>
          <p:cNvPr id="9" name="Obrázek 8" descr="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97" y="2625961"/>
            <a:ext cx="5154105" cy="3300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4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Navrhované varianty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680748" y="5942829"/>
            <a:ext cx="1512168" cy="480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1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8" y="2624835"/>
            <a:ext cx="4367128" cy="3317994"/>
          </a:xfrm>
          <a:prstGeom prst="rect">
            <a:avLst/>
          </a:prstGeom>
        </p:spPr>
      </p:pic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546895" y="1221209"/>
            <a:ext cx="6408712" cy="17281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Vizualizace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přízemní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varianty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Dispoziční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řešení </a:t>
            </a: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přízemní varianty</a:t>
            </a:r>
          </a:p>
          <a:p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85" y="1252542"/>
            <a:ext cx="3255347" cy="4696738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5157646" y="5960640"/>
            <a:ext cx="1512168" cy="480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966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Navrhované varianty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2493506" y="5923864"/>
            <a:ext cx="1512168" cy="480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1400" dirty="0"/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611560" y="447240"/>
            <a:ext cx="6408712" cy="17281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Vizualizace dvoupodlažní varianty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10" y="1477747"/>
            <a:ext cx="5830227" cy="44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Navrhované varianty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1455769" y="5925698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2000" dirty="0"/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611560" y="699365"/>
            <a:ext cx="7589610" cy="1073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Dispoziční řešení dvoupodlažní varianty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83" y="1412776"/>
            <a:ext cx="3054190" cy="4530281"/>
          </a:xfrm>
          <a:prstGeom prst="rect">
            <a:avLst/>
          </a:prstGeom>
        </p:spPr>
      </p:pic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5247323" y="5925699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4660125" y="1555028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2NP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836755" y="1555028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1NP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77" y="1350564"/>
            <a:ext cx="2975845" cy="461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Dosažené výsledky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971599" y="5092393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1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B2B36-59BD-4FD2-8179-28086B1E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-721891"/>
            <a:ext cx="7543800" cy="3886200"/>
          </a:xfrm>
        </p:spPr>
        <p:txBody>
          <a:bodyPr>
            <a:normAutofit/>
          </a:bodyPr>
          <a:lstStyle/>
          <a:p>
            <a:r>
              <a:rPr lang="cs-CZ" dirty="0" smtClean="0"/>
              <a:t>Srovnání variant na základě obestavěného prostoru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01359"/>
              </p:ext>
            </p:extLst>
          </p:nvPr>
        </p:nvGraphicFramePr>
        <p:xfrm>
          <a:off x="971600" y="1673891"/>
          <a:ext cx="6408711" cy="1144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561">
                  <a:extLst>
                    <a:ext uri="{9D8B030D-6E8A-4147-A177-3AD203B41FA5}">
                      <a16:colId xmlns:a16="http://schemas.microsoft.com/office/drawing/2014/main" val="291699912"/>
                    </a:ext>
                  </a:extLst>
                </a:gridCol>
                <a:gridCol w="1535583">
                  <a:extLst>
                    <a:ext uri="{9D8B030D-6E8A-4147-A177-3AD203B41FA5}">
                      <a16:colId xmlns:a16="http://schemas.microsoft.com/office/drawing/2014/main" val="3992180335"/>
                    </a:ext>
                  </a:extLst>
                </a:gridCol>
                <a:gridCol w="877476">
                  <a:extLst>
                    <a:ext uri="{9D8B030D-6E8A-4147-A177-3AD203B41FA5}">
                      <a16:colId xmlns:a16="http://schemas.microsoft.com/office/drawing/2014/main" val="3372126728"/>
                    </a:ext>
                  </a:extLst>
                </a:gridCol>
                <a:gridCol w="1394561">
                  <a:extLst>
                    <a:ext uri="{9D8B030D-6E8A-4147-A177-3AD203B41FA5}">
                      <a16:colId xmlns:a16="http://schemas.microsoft.com/office/drawing/2014/main" val="4191613557"/>
                    </a:ext>
                  </a:extLst>
                </a:gridCol>
                <a:gridCol w="1206530">
                  <a:extLst>
                    <a:ext uri="{9D8B030D-6E8A-4147-A177-3AD203B41FA5}">
                      <a16:colId xmlns:a16="http://schemas.microsoft.com/office/drawing/2014/main" val="3984039781"/>
                    </a:ext>
                  </a:extLst>
                </a:gridCol>
              </a:tblGrid>
              <a:tr h="3681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Varianta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Obestavěný prostor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Cena za m</a:t>
                      </a:r>
                      <a:r>
                        <a:rPr lang="cs-CZ" sz="1100" baseline="300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Výsledná cena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Výsledná cena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58058394"/>
                  </a:ext>
                </a:extLst>
              </a:tr>
              <a:tr h="1989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bez DPH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včetně DPH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82384690"/>
                  </a:ext>
                </a:extLst>
              </a:tr>
              <a:tr h="189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Přízemní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412,5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4 585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1 891 313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2 175 009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3175173"/>
                  </a:ext>
                </a:extLst>
              </a:tr>
              <a:tr h="189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Dvoupodlažní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770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4 585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3 530 450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4 060 018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222602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Pasivní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770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4 585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3 530 450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4 060 018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6713365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30189"/>
              </p:ext>
            </p:extLst>
          </p:nvPr>
        </p:nvGraphicFramePr>
        <p:xfrm>
          <a:off x="971600" y="3878684"/>
          <a:ext cx="6408711" cy="1228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2587">
                  <a:extLst>
                    <a:ext uri="{9D8B030D-6E8A-4147-A177-3AD203B41FA5}">
                      <a16:colId xmlns:a16="http://schemas.microsoft.com/office/drawing/2014/main" val="2562091336"/>
                    </a:ext>
                  </a:extLst>
                </a:gridCol>
                <a:gridCol w="1425696">
                  <a:extLst>
                    <a:ext uri="{9D8B030D-6E8A-4147-A177-3AD203B41FA5}">
                      <a16:colId xmlns:a16="http://schemas.microsoft.com/office/drawing/2014/main" val="3680747733"/>
                    </a:ext>
                  </a:extLst>
                </a:gridCol>
                <a:gridCol w="1162704">
                  <a:extLst>
                    <a:ext uri="{9D8B030D-6E8A-4147-A177-3AD203B41FA5}">
                      <a16:colId xmlns:a16="http://schemas.microsoft.com/office/drawing/2014/main" val="853964614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390143075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3748679340"/>
                    </a:ext>
                  </a:extLst>
                </a:gridCol>
              </a:tblGrid>
              <a:tr h="2571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Varianta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Stávající obvodová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Nová obvodová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Podlahová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Střešní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22427043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stěna + nová TI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stěna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konstrukce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konstrukce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5606694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Přízemní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0,225 W/m2K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0,283 W/m2K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0,147 W/m2K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1373353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Dvoupodlažní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0,225 W/m2K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0.182 W/m2K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0,283 W/m2K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0,147 W/m2K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453253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Pasivní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0,174 W/m2K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0.147 W/m2K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0,217 W/m2K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0,147 W/m2K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01587306"/>
                  </a:ext>
                </a:extLst>
              </a:tr>
            </a:tbl>
          </a:graphicData>
        </a:graphic>
      </p:graphicFrame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D07B2B36-59BD-4FD2-8179-28086B1E1899}"/>
              </a:ext>
            </a:extLst>
          </p:cNvPr>
          <p:cNvSpPr txBox="1">
            <a:spLocks/>
          </p:cNvSpPr>
          <p:nvPr/>
        </p:nvSpPr>
        <p:spPr>
          <a:xfrm>
            <a:off x="755576" y="1561458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Srovnání prostupu tepla konstrukcí jednotlivých variant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971599" y="2825436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512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Vlastní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8E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1753</TotalTime>
  <Words>561</Words>
  <Application>Microsoft Office PowerPoint</Application>
  <PresentationFormat>Předvádění na obrazovce (4:3)</PresentationFormat>
  <Paragraphs>203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Verdana</vt:lpstr>
      <vt:lpstr>NewsPrint</vt:lpstr>
      <vt:lpstr>Vysoká škola technická a ekonomická v Českých Budějovicích</vt:lpstr>
      <vt:lpstr>Prezentace aplikace PowerPoint</vt:lpstr>
      <vt:lpstr>Cíl práce</vt:lpstr>
      <vt:lpstr>Identifikační údaje</vt:lpstr>
      <vt:lpstr>Informace o objektu</vt:lpstr>
      <vt:lpstr>Navrhované varianty</vt:lpstr>
      <vt:lpstr>Navrhované varianty</vt:lpstr>
      <vt:lpstr>Navrhované varianty</vt:lpstr>
      <vt:lpstr>Dosažené výsledky</vt:lpstr>
      <vt:lpstr>Dosažené výsledky</vt:lpstr>
      <vt:lpstr>Dosažené výsledky</vt:lpstr>
      <vt:lpstr>DĚKUJI ZA POZORNOST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Zdeněk Janovský</dc:creator>
  <cp:lastModifiedBy>Jan Bednář</cp:lastModifiedBy>
  <cp:revision>103</cp:revision>
  <dcterms:created xsi:type="dcterms:W3CDTF">2018-01-20T15:30:07Z</dcterms:created>
  <dcterms:modified xsi:type="dcterms:W3CDTF">2018-06-12T20:29:44Z</dcterms:modified>
</cp:coreProperties>
</file>