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9" r:id="rId3"/>
    <p:sldId id="270" r:id="rId4"/>
    <p:sldId id="272" r:id="rId5"/>
    <p:sldId id="275" r:id="rId6"/>
    <p:sldId id="287" r:id="rId7"/>
    <p:sldId id="290" r:id="rId8"/>
    <p:sldId id="280" r:id="rId9"/>
    <p:sldId id="281" r:id="rId10"/>
    <p:sldId id="289" r:id="rId11"/>
    <p:sldId id="276" r:id="rId12"/>
    <p:sldId id="282" r:id="rId13"/>
    <p:sldId id="283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52E58-3303-4470-A981-C1116C6C30C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C8D2FD46-45F0-42C7-89C4-396C8C0BDB3F}">
      <dgm:prSet phldrT="[Text]" custT="1"/>
      <dgm:spPr/>
      <dgm:t>
        <a:bodyPr/>
        <a:lstStyle/>
        <a:p>
          <a:r>
            <a:rPr lang="cs-CZ" sz="1200" dirty="0">
              <a:solidFill>
                <a:schemeClr val="tx1"/>
              </a:solidFill>
            </a:rPr>
            <a:t>TEXTOVÁ ČÁST</a:t>
          </a:r>
        </a:p>
      </dgm:t>
    </dgm:pt>
    <dgm:pt modelId="{7D5B7075-31B3-4D32-B514-3DADD91361F8}" type="parTrans" cxnId="{118EA33E-3822-4617-BA54-520C0A8CBD7E}">
      <dgm:prSet/>
      <dgm:spPr/>
      <dgm:t>
        <a:bodyPr/>
        <a:lstStyle/>
        <a:p>
          <a:endParaRPr lang="cs-CZ"/>
        </a:p>
      </dgm:t>
    </dgm:pt>
    <dgm:pt modelId="{CFAF8440-8AC3-4702-B167-3979942BE860}" type="sibTrans" cxnId="{118EA33E-3822-4617-BA54-520C0A8CBD7E}">
      <dgm:prSet/>
      <dgm:spPr/>
      <dgm:t>
        <a:bodyPr/>
        <a:lstStyle/>
        <a:p>
          <a:endParaRPr lang="cs-CZ"/>
        </a:p>
      </dgm:t>
    </dgm:pt>
    <dgm:pt modelId="{C7E5E7E9-D301-485C-9C7F-E97A6AECF138}">
      <dgm:prSet phldrT="[Text]" custT="1"/>
      <dgm:spPr/>
      <dgm:t>
        <a:bodyPr/>
        <a:lstStyle/>
        <a:p>
          <a:pPr algn="ctr"/>
          <a:r>
            <a:rPr lang="cs-CZ" sz="1000" dirty="0"/>
            <a:t>DSP-BYTOVÝ DŮM_DUBEN 2009</a:t>
          </a:r>
        </a:p>
        <a:p>
          <a:pPr algn="l"/>
          <a:r>
            <a:rPr lang="cs-CZ" sz="1000" dirty="0"/>
            <a:t>	A. PRŮVODNÍ ZPRÁVA</a:t>
          </a:r>
        </a:p>
        <a:p>
          <a:pPr algn="l"/>
          <a:r>
            <a:rPr lang="cs-CZ" sz="1000" dirty="0"/>
            <a:t>	B. SOUHRNNÁ TECHNICKÁ ZPRÁVA</a:t>
          </a:r>
        </a:p>
        <a:p>
          <a:pPr algn="l"/>
          <a:r>
            <a:rPr lang="cs-CZ" sz="1000" dirty="0"/>
            <a:t>	C. SITUAČNÍ VÝKRESY</a:t>
          </a:r>
        </a:p>
        <a:p>
          <a:pPr algn="l"/>
          <a:r>
            <a:rPr lang="cs-CZ" sz="1000" dirty="0"/>
            <a:t>	D. DOKUMENTACE OBJEKTŮ</a:t>
          </a:r>
        </a:p>
        <a:p>
          <a:pPr algn="l"/>
          <a:r>
            <a:rPr lang="cs-CZ" sz="1000" dirty="0"/>
            <a:t>	E. DOKLADOVÁ ČÁST</a:t>
          </a:r>
        </a:p>
      </dgm:t>
    </dgm:pt>
    <dgm:pt modelId="{AB0D84FE-F00E-4605-A8C3-36850A9BE5CF}" type="parTrans" cxnId="{5887796E-B457-4DD7-ADCE-F09572606EED}">
      <dgm:prSet/>
      <dgm:spPr/>
      <dgm:t>
        <a:bodyPr/>
        <a:lstStyle/>
        <a:p>
          <a:endParaRPr lang="cs-CZ"/>
        </a:p>
      </dgm:t>
    </dgm:pt>
    <dgm:pt modelId="{662C7A0D-631B-44BB-8B96-E746330817A1}" type="sibTrans" cxnId="{5887796E-B457-4DD7-ADCE-F09572606EED}">
      <dgm:prSet/>
      <dgm:spPr/>
      <dgm:t>
        <a:bodyPr/>
        <a:lstStyle/>
        <a:p>
          <a:endParaRPr lang="cs-CZ"/>
        </a:p>
      </dgm:t>
    </dgm:pt>
    <dgm:pt modelId="{04BA28E9-B2DD-442A-A1A6-B6496A24D9AC}">
      <dgm:prSet phldrT="[Text]" custT="1"/>
      <dgm:spPr/>
      <dgm:t>
        <a:bodyPr/>
        <a:lstStyle/>
        <a:p>
          <a:pPr algn="l"/>
          <a:r>
            <a:rPr lang="cs-CZ" sz="1000" dirty="0">
              <a:solidFill>
                <a:schemeClr val="bg1"/>
              </a:solidFill>
            </a:rPr>
            <a:t>ROZPOČET ZATEPLENÍ</a:t>
          </a:r>
        </a:p>
        <a:p>
          <a:pPr algn="l"/>
          <a:r>
            <a:rPr lang="cs-CZ" sz="1000" dirty="0">
              <a:solidFill>
                <a:schemeClr val="bg1"/>
              </a:solidFill>
            </a:rPr>
            <a:t>VÝPOČET HMOŽDINEK - KOTVENÍ</a:t>
          </a:r>
        </a:p>
        <a:p>
          <a:pPr algn="l"/>
          <a:r>
            <a:rPr lang="cs-CZ" sz="1000" dirty="0">
              <a:solidFill>
                <a:schemeClr val="bg1"/>
              </a:solidFill>
            </a:rPr>
            <a:t>OBÁLKOVÁ METODA</a:t>
          </a:r>
        </a:p>
        <a:p>
          <a:pPr algn="l"/>
          <a:r>
            <a:rPr lang="cs-CZ" sz="1000" dirty="0">
              <a:solidFill>
                <a:schemeClr val="bg1"/>
              </a:solidFill>
            </a:rPr>
            <a:t>POTŘEBA TEPLA NA VYTÁPĚNÍ</a:t>
          </a:r>
        </a:p>
        <a:p>
          <a:pPr algn="l"/>
          <a:r>
            <a:rPr lang="cs-CZ" sz="1000" dirty="0">
              <a:solidFill>
                <a:schemeClr val="bg1"/>
              </a:solidFill>
            </a:rPr>
            <a:t>POŽÁRNĚ BEZPEČNOSTNÍ ŘEŠENÍ</a:t>
          </a:r>
        </a:p>
        <a:p>
          <a:pPr algn="l"/>
          <a:r>
            <a:rPr lang="cs-CZ" sz="1000" dirty="0">
              <a:solidFill>
                <a:schemeClr val="bg1"/>
              </a:solidFill>
            </a:rPr>
            <a:t>SOUČINITEL PROSTUPU TEPLA - ZDIVO,SOKL,STŘECHA</a:t>
          </a:r>
        </a:p>
        <a:p>
          <a:pPr algn="l"/>
          <a:r>
            <a:rPr lang="cs-CZ" sz="1000" u="none" dirty="0">
              <a:solidFill>
                <a:schemeClr val="bg1"/>
              </a:solidFill>
            </a:rPr>
            <a:t>ENERGETICKÝ ŠTÍTEK PENB</a:t>
          </a:r>
        </a:p>
      </dgm:t>
    </dgm:pt>
    <dgm:pt modelId="{106A3E25-47C6-46EA-ABF8-023F223B9BBE}" type="parTrans" cxnId="{99779A18-4BE2-40AE-B7B0-C0DAF4970B07}">
      <dgm:prSet/>
      <dgm:spPr/>
      <dgm:t>
        <a:bodyPr/>
        <a:lstStyle/>
        <a:p>
          <a:endParaRPr lang="cs-CZ"/>
        </a:p>
      </dgm:t>
    </dgm:pt>
    <dgm:pt modelId="{EDF82F7D-FDD8-4CFE-8350-A926841E1BAF}" type="sibTrans" cxnId="{99779A18-4BE2-40AE-B7B0-C0DAF4970B07}">
      <dgm:prSet/>
      <dgm:spPr/>
      <dgm:t>
        <a:bodyPr/>
        <a:lstStyle/>
        <a:p>
          <a:endParaRPr lang="cs-CZ"/>
        </a:p>
      </dgm:t>
    </dgm:pt>
    <dgm:pt modelId="{A9FB3992-034A-4EBE-9F89-72B99DEBD2F0}">
      <dgm:prSet phldrT="[Text]" custT="1"/>
      <dgm:spPr/>
      <dgm:t>
        <a:bodyPr/>
        <a:lstStyle/>
        <a:p>
          <a:pPr algn="ctr"/>
          <a:r>
            <a:rPr lang="cs-CZ" sz="1000" dirty="0"/>
            <a:t>DSP-BYTOVÝ DŮM_ČERVENEC 2016</a:t>
          </a:r>
        </a:p>
        <a:p>
          <a:pPr algn="l"/>
          <a:r>
            <a:rPr lang="cs-CZ" sz="1000" dirty="0"/>
            <a:t>	A. PRŮVODNÍ ZPRÁVA</a:t>
          </a:r>
        </a:p>
        <a:p>
          <a:pPr algn="l"/>
          <a:r>
            <a:rPr lang="cs-CZ" sz="1000" dirty="0"/>
            <a:t>	B. SOUHRNNÁ TECHNICKÁ ZPRÁVA</a:t>
          </a:r>
        </a:p>
        <a:p>
          <a:pPr algn="l"/>
          <a:r>
            <a:rPr lang="cs-CZ" sz="1000" dirty="0"/>
            <a:t>	C. SITUAČNÍ VÝKRESY</a:t>
          </a:r>
        </a:p>
        <a:p>
          <a:pPr algn="l"/>
          <a:r>
            <a:rPr lang="cs-CZ" sz="1000" dirty="0"/>
            <a:t>	D. DOKUMENTACE OBJEKTŮ</a:t>
          </a:r>
        </a:p>
        <a:p>
          <a:pPr algn="l"/>
          <a:r>
            <a:rPr lang="cs-CZ" sz="1000" dirty="0"/>
            <a:t>	E. DOKLADOVÁ ČÁST</a:t>
          </a:r>
        </a:p>
      </dgm:t>
    </dgm:pt>
    <dgm:pt modelId="{A7D5BAE0-8299-478B-992A-BA4C51AD2A76}" type="parTrans" cxnId="{6DE0FC07-5AB1-4550-9C63-5F72E23DE022}">
      <dgm:prSet/>
      <dgm:spPr/>
      <dgm:t>
        <a:bodyPr/>
        <a:lstStyle/>
        <a:p>
          <a:endParaRPr lang="cs-CZ"/>
        </a:p>
      </dgm:t>
    </dgm:pt>
    <dgm:pt modelId="{ECBB8ECB-5040-46C8-838F-CCA30B20D97F}" type="sibTrans" cxnId="{6DE0FC07-5AB1-4550-9C63-5F72E23DE022}">
      <dgm:prSet/>
      <dgm:spPr/>
      <dgm:t>
        <a:bodyPr/>
        <a:lstStyle/>
        <a:p>
          <a:endParaRPr lang="cs-CZ"/>
        </a:p>
      </dgm:t>
    </dgm:pt>
    <dgm:pt modelId="{5C1A3E55-AA84-4DB6-9C62-95B5C79377A8}">
      <dgm:prSet phldrT="[Text]" custT="1"/>
      <dgm:spPr/>
      <dgm:t>
        <a:bodyPr/>
        <a:lstStyle/>
        <a:p>
          <a:pPr algn="l"/>
          <a:r>
            <a:rPr lang="cs-CZ" sz="1000" dirty="0">
              <a:solidFill>
                <a:schemeClr val="bg1"/>
              </a:solidFill>
            </a:rPr>
            <a:t>ROZPOČET ZATEPLENÍ</a:t>
          </a:r>
        </a:p>
        <a:p>
          <a:pPr algn="l"/>
          <a:r>
            <a:rPr lang="cs-CZ" sz="1000" dirty="0">
              <a:solidFill>
                <a:schemeClr val="bg1"/>
              </a:solidFill>
            </a:rPr>
            <a:t>VÝPOČET HMOŽDINEK - KOTVENÍ</a:t>
          </a:r>
        </a:p>
        <a:p>
          <a:pPr algn="l"/>
          <a:r>
            <a:rPr lang="cs-CZ" sz="1000" dirty="0">
              <a:solidFill>
                <a:schemeClr val="bg1"/>
              </a:solidFill>
            </a:rPr>
            <a:t>OBÁLKOVÁ METODA</a:t>
          </a:r>
        </a:p>
        <a:p>
          <a:pPr algn="l"/>
          <a:r>
            <a:rPr lang="cs-CZ" sz="1000" dirty="0">
              <a:solidFill>
                <a:schemeClr val="bg1"/>
              </a:solidFill>
            </a:rPr>
            <a:t>POTŘEBA TEPLA NA VYTÁPĚNÍ</a:t>
          </a:r>
        </a:p>
        <a:p>
          <a:pPr algn="l"/>
          <a:r>
            <a:rPr lang="cs-CZ" sz="1000" dirty="0">
              <a:solidFill>
                <a:schemeClr val="bg1"/>
              </a:solidFill>
            </a:rPr>
            <a:t>POŽÁRNĚ BEZPEČNOSTNÍ ŘEŠENÍ</a:t>
          </a:r>
        </a:p>
        <a:p>
          <a:pPr algn="l"/>
          <a:r>
            <a:rPr lang="cs-CZ" sz="1000" dirty="0">
              <a:solidFill>
                <a:schemeClr val="bg1"/>
              </a:solidFill>
            </a:rPr>
            <a:t>SOUČINITEL PROSTUPU TEPLA - ZDIVO,SOKL,STŘECHA</a:t>
          </a:r>
        </a:p>
        <a:p>
          <a:pPr algn="l"/>
          <a:r>
            <a:rPr lang="cs-CZ" sz="1000" dirty="0">
              <a:solidFill>
                <a:schemeClr val="bg1"/>
              </a:solidFill>
            </a:rPr>
            <a:t>ENERGETICKÝ ŠTÍTEK PENB</a:t>
          </a:r>
        </a:p>
      </dgm:t>
    </dgm:pt>
    <dgm:pt modelId="{0BC5B728-A218-4A04-8CAD-B7CC34DF5620}" type="parTrans" cxnId="{7C44FEB4-3EDD-4A77-B772-6D2C63A0B693}">
      <dgm:prSet/>
      <dgm:spPr/>
      <dgm:t>
        <a:bodyPr/>
        <a:lstStyle/>
        <a:p>
          <a:endParaRPr lang="cs-CZ"/>
        </a:p>
      </dgm:t>
    </dgm:pt>
    <dgm:pt modelId="{DD864549-DCD7-4EA3-B416-D3F76C15C8F3}" type="sibTrans" cxnId="{7C44FEB4-3EDD-4A77-B772-6D2C63A0B693}">
      <dgm:prSet/>
      <dgm:spPr/>
      <dgm:t>
        <a:bodyPr/>
        <a:lstStyle/>
        <a:p>
          <a:endParaRPr lang="cs-CZ"/>
        </a:p>
      </dgm:t>
    </dgm:pt>
    <dgm:pt modelId="{28E4D519-3CA2-43B4-B124-84EB2C679153}">
      <dgm:prSet phldrT="[Text]" custT="1"/>
      <dgm:spPr/>
      <dgm:t>
        <a:bodyPr/>
        <a:lstStyle/>
        <a:p>
          <a:r>
            <a:rPr lang="cs-CZ" sz="1200" dirty="0">
              <a:solidFill>
                <a:schemeClr val="tx1"/>
              </a:solidFill>
            </a:rPr>
            <a:t>BAKALÁŘSKÁ PRÁCE</a:t>
          </a:r>
        </a:p>
      </dgm:t>
    </dgm:pt>
    <dgm:pt modelId="{3D3D6C68-8C09-4521-85F5-BDFD8E02872E}" type="parTrans" cxnId="{59E12E8C-0B65-4949-BA5E-C54CF1B85A1B}">
      <dgm:prSet/>
      <dgm:spPr/>
      <dgm:t>
        <a:bodyPr/>
        <a:lstStyle/>
        <a:p>
          <a:endParaRPr lang="cs-CZ"/>
        </a:p>
      </dgm:t>
    </dgm:pt>
    <dgm:pt modelId="{62F6985D-BBEB-4E4B-A4C6-06EB8750BC42}" type="sibTrans" cxnId="{59E12E8C-0B65-4949-BA5E-C54CF1B85A1B}">
      <dgm:prSet/>
      <dgm:spPr/>
      <dgm:t>
        <a:bodyPr/>
        <a:lstStyle/>
        <a:p>
          <a:endParaRPr lang="cs-CZ"/>
        </a:p>
      </dgm:t>
    </dgm:pt>
    <dgm:pt modelId="{F9233EB7-31B7-4927-BFA6-C6ADBBB40198}" type="pres">
      <dgm:prSet presAssocID="{8C052E58-3303-4470-A981-C1116C6C30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D3E3B4-3E49-4F3F-BA69-947AD2E3D484}" type="pres">
      <dgm:prSet presAssocID="{C8D2FD46-45F0-42C7-89C4-396C8C0BDB3F}" presName="root1" presStyleCnt="0"/>
      <dgm:spPr/>
    </dgm:pt>
    <dgm:pt modelId="{7A182B93-D36B-4A19-8A8A-2C8A3652765B}" type="pres">
      <dgm:prSet presAssocID="{C8D2FD46-45F0-42C7-89C4-396C8C0BDB3F}" presName="LevelOneTextNode" presStyleLbl="node0" presStyleIdx="0" presStyleCnt="2" custScaleX="34200" custScaleY="24912" custLinFactNeighborX="28067" custLinFactNeighborY="1297">
        <dgm:presLayoutVars>
          <dgm:chPref val="3"/>
        </dgm:presLayoutVars>
      </dgm:prSet>
      <dgm:spPr/>
    </dgm:pt>
    <dgm:pt modelId="{64CD5781-2048-40EF-9C7B-12AE57706CEA}" type="pres">
      <dgm:prSet presAssocID="{C8D2FD46-45F0-42C7-89C4-396C8C0BDB3F}" presName="level2hierChild" presStyleCnt="0"/>
      <dgm:spPr/>
    </dgm:pt>
    <dgm:pt modelId="{E5106D34-076D-4455-ABFD-08E34FD83371}" type="pres">
      <dgm:prSet presAssocID="{28E4D519-3CA2-43B4-B124-84EB2C679153}" presName="root1" presStyleCnt="0"/>
      <dgm:spPr/>
    </dgm:pt>
    <dgm:pt modelId="{C2FAE85E-2EAC-4861-A30A-0C6CF028D88A}" type="pres">
      <dgm:prSet presAssocID="{28E4D519-3CA2-43B4-B124-84EB2C679153}" presName="LevelOneTextNode" presStyleLbl="node0" presStyleIdx="1" presStyleCnt="2" custScaleX="42635" custScaleY="39611" custLinFactNeighborX="24144" custLinFactNeighborY="-5192">
        <dgm:presLayoutVars>
          <dgm:chPref val="3"/>
        </dgm:presLayoutVars>
      </dgm:prSet>
      <dgm:spPr/>
    </dgm:pt>
    <dgm:pt modelId="{F623F125-56C8-45B7-B85C-BB107891267B}" type="pres">
      <dgm:prSet presAssocID="{28E4D519-3CA2-43B4-B124-84EB2C679153}" presName="level2hierChild" presStyleCnt="0"/>
      <dgm:spPr/>
    </dgm:pt>
    <dgm:pt modelId="{51E20E7D-1910-4738-B3BA-E984E3795A58}" type="pres">
      <dgm:prSet presAssocID="{AB0D84FE-F00E-4605-A8C3-36850A9BE5CF}" presName="conn2-1" presStyleLbl="parChTrans1D2" presStyleIdx="0" presStyleCnt="2"/>
      <dgm:spPr/>
    </dgm:pt>
    <dgm:pt modelId="{5D4FE48D-FE49-4AB6-B6B3-7C5426E51980}" type="pres">
      <dgm:prSet presAssocID="{AB0D84FE-F00E-4605-A8C3-36850A9BE5CF}" presName="connTx" presStyleLbl="parChTrans1D2" presStyleIdx="0" presStyleCnt="2"/>
      <dgm:spPr/>
    </dgm:pt>
    <dgm:pt modelId="{D0E46428-E89C-4093-B74C-EA0B41EAA68B}" type="pres">
      <dgm:prSet presAssocID="{C7E5E7E9-D301-485C-9C7F-E97A6AECF138}" presName="root2" presStyleCnt="0"/>
      <dgm:spPr/>
    </dgm:pt>
    <dgm:pt modelId="{C5EB5AC2-1FD2-48C5-8AAC-B12B37A55862}" type="pres">
      <dgm:prSet presAssocID="{C7E5E7E9-D301-485C-9C7F-E97A6AECF138}" presName="LevelTwoTextNode" presStyleLbl="node2" presStyleIdx="0" presStyleCnt="2" custScaleX="75495" custScaleY="75696" custLinFactNeighborX="-1117" custLinFactNeighborY="-979">
        <dgm:presLayoutVars>
          <dgm:chPref val="3"/>
        </dgm:presLayoutVars>
      </dgm:prSet>
      <dgm:spPr/>
    </dgm:pt>
    <dgm:pt modelId="{8E85A56F-8337-4AD2-AD8F-D881D8D06475}" type="pres">
      <dgm:prSet presAssocID="{C7E5E7E9-D301-485C-9C7F-E97A6AECF138}" presName="level3hierChild" presStyleCnt="0"/>
      <dgm:spPr/>
    </dgm:pt>
    <dgm:pt modelId="{C2B95234-5029-4F98-836B-0704C3F0FA67}" type="pres">
      <dgm:prSet presAssocID="{106A3E25-47C6-46EA-ABF8-023F223B9BBE}" presName="conn2-1" presStyleLbl="parChTrans1D3" presStyleIdx="0" presStyleCnt="2"/>
      <dgm:spPr/>
    </dgm:pt>
    <dgm:pt modelId="{526F3699-1B57-4446-8A7E-28074F7F7902}" type="pres">
      <dgm:prSet presAssocID="{106A3E25-47C6-46EA-ABF8-023F223B9BBE}" presName="connTx" presStyleLbl="parChTrans1D3" presStyleIdx="0" presStyleCnt="2"/>
      <dgm:spPr/>
    </dgm:pt>
    <dgm:pt modelId="{4FD862EE-56A5-4E4A-BFB6-3915026FE5E4}" type="pres">
      <dgm:prSet presAssocID="{04BA28E9-B2DD-442A-A1A6-B6496A24D9AC}" presName="root2" presStyleCnt="0"/>
      <dgm:spPr/>
    </dgm:pt>
    <dgm:pt modelId="{86C4C9AD-D169-41E6-8702-0EB4D484F768}" type="pres">
      <dgm:prSet presAssocID="{04BA28E9-B2DD-442A-A1A6-B6496A24D9AC}" presName="LevelTwoTextNode" presStyleLbl="node3" presStyleIdx="0" presStyleCnt="2" custScaleX="82916" custScaleY="103561" custLinFactNeighborX="-11838" custLinFactNeighborY="-25987">
        <dgm:presLayoutVars>
          <dgm:chPref val="3"/>
        </dgm:presLayoutVars>
      </dgm:prSet>
      <dgm:spPr/>
    </dgm:pt>
    <dgm:pt modelId="{47683B3E-B982-4B08-9752-2DCF55186F4F}" type="pres">
      <dgm:prSet presAssocID="{04BA28E9-B2DD-442A-A1A6-B6496A24D9AC}" presName="level3hierChild" presStyleCnt="0"/>
      <dgm:spPr/>
    </dgm:pt>
    <dgm:pt modelId="{3F53F81A-0D1B-40C6-9BF1-B688482FDEAC}" type="pres">
      <dgm:prSet presAssocID="{A7D5BAE0-8299-478B-992A-BA4C51AD2A76}" presName="conn2-1" presStyleLbl="parChTrans1D2" presStyleIdx="1" presStyleCnt="2"/>
      <dgm:spPr/>
    </dgm:pt>
    <dgm:pt modelId="{13682BDF-FD03-4BB8-9825-A516BFDA0DBA}" type="pres">
      <dgm:prSet presAssocID="{A7D5BAE0-8299-478B-992A-BA4C51AD2A76}" presName="connTx" presStyleLbl="parChTrans1D2" presStyleIdx="1" presStyleCnt="2"/>
      <dgm:spPr/>
    </dgm:pt>
    <dgm:pt modelId="{B4E321F8-BD12-4C7F-84D2-0DC32DE6D88C}" type="pres">
      <dgm:prSet presAssocID="{A9FB3992-034A-4EBE-9F89-72B99DEBD2F0}" presName="root2" presStyleCnt="0"/>
      <dgm:spPr/>
    </dgm:pt>
    <dgm:pt modelId="{480982CC-CE4F-49BC-8F80-848E58399540}" type="pres">
      <dgm:prSet presAssocID="{A9FB3992-034A-4EBE-9F89-72B99DEBD2F0}" presName="LevelTwoTextNode" presStyleLbl="node2" presStyleIdx="1" presStyleCnt="2" custScaleX="74036" custScaleY="75332" custLinFactNeighborX="-164" custLinFactNeighborY="-3803">
        <dgm:presLayoutVars>
          <dgm:chPref val="3"/>
        </dgm:presLayoutVars>
      </dgm:prSet>
      <dgm:spPr/>
    </dgm:pt>
    <dgm:pt modelId="{5A6A94C8-C263-4221-A74A-D6982364DAEF}" type="pres">
      <dgm:prSet presAssocID="{A9FB3992-034A-4EBE-9F89-72B99DEBD2F0}" presName="level3hierChild" presStyleCnt="0"/>
      <dgm:spPr/>
    </dgm:pt>
    <dgm:pt modelId="{6AF8C2EE-5010-4F02-B1E9-A6F5726ADC24}" type="pres">
      <dgm:prSet presAssocID="{0BC5B728-A218-4A04-8CAD-B7CC34DF5620}" presName="conn2-1" presStyleLbl="parChTrans1D3" presStyleIdx="1" presStyleCnt="2"/>
      <dgm:spPr/>
    </dgm:pt>
    <dgm:pt modelId="{CA31FB21-17C1-4F23-85DE-32961C137EB3}" type="pres">
      <dgm:prSet presAssocID="{0BC5B728-A218-4A04-8CAD-B7CC34DF5620}" presName="connTx" presStyleLbl="parChTrans1D3" presStyleIdx="1" presStyleCnt="2"/>
      <dgm:spPr/>
    </dgm:pt>
    <dgm:pt modelId="{4A3AE22F-9B05-4EFA-B8B9-A651DCDEDF99}" type="pres">
      <dgm:prSet presAssocID="{5C1A3E55-AA84-4DB6-9C62-95B5C79377A8}" presName="root2" presStyleCnt="0"/>
      <dgm:spPr/>
    </dgm:pt>
    <dgm:pt modelId="{1C85FBD8-64CE-4658-BCEA-A75552D67935}" type="pres">
      <dgm:prSet presAssocID="{5C1A3E55-AA84-4DB6-9C62-95B5C79377A8}" presName="LevelTwoTextNode" presStyleLbl="node3" presStyleIdx="1" presStyleCnt="2" custScaleX="85181" custScaleY="99146" custLinFactNeighborX="-11147" custLinFactNeighborY="21014">
        <dgm:presLayoutVars>
          <dgm:chPref val="3"/>
        </dgm:presLayoutVars>
      </dgm:prSet>
      <dgm:spPr/>
    </dgm:pt>
    <dgm:pt modelId="{CB280620-6BDD-42F5-A5F2-6D0EAD53BAFC}" type="pres">
      <dgm:prSet presAssocID="{5C1A3E55-AA84-4DB6-9C62-95B5C79377A8}" presName="level3hierChild" presStyleCnt="0"/>
      <dgm:spPr/>
    </dgm:pt>
  </dgm:ptLst>
  <dgm:cxnLst>
    <dgm:cxn modelId="{6DE0FC07-5AB1-4550-9C63-5F72E23DE022}" srcId="{28E4D519-3CA2-43B4-B124-84EB2C679153}" destId="{A9FB3992-034A-4EBE-9F89-72B99DEBD2F0}" srcOrd="1" destOrd="0" parTransId="{A7D5BAE0-8299-478B-992A-BA4C51AD2A76}" sibTransId="{ECBB8ECB-5040-46C8-838F-CCA30B20D97F}"/>
    <dgm:cxn modelId="{1D05E00A-51D3-4D79-944E-E37EF5C1B602}" type="presOf" srcId="{106A3E25-47C6-46EA-ABF8-023F223B9BBE}" destId="{526F3699-1B57-4446-8A7E-28074F7F7902}" srcOrd="1" destOrd="0" presId="urn:microsoft.com/office/officeart/2005/8/layout/hierarchy2"/>
    <dgm:cxn modelId="{99779A18-4BE2-40AE-B7B0-C0DAF4970B07}" srcId="{C7E5E7E9-D301-485C-9C7F-E97A6AECF138}" destId="{04BA28E9-B2DD-442A-A1A6-B6496A24D9AC}" srcOrd="0" destOrd="0" parTransId="{106A3E25-47C6-46EA-ABF8-023F223B9BBE}" sibTransId="{EDF82F7D-FDD8-4CFE-8350-A926841E1BAF}"/>
    <dgm:cxn modelId="{D269771A-6513-4175-A4A9-37C9B550E69E}" type="presOf" srcId="{C8D2FD46-45F0-42C7-89C4-396C8C0BDB3F}" destId="{7A182B93-D36B-4A19-8A8A-2C8A3652765B}" srcOrd="0" destOrd="0" presId="urn:microsoft.com/office/officeart/2005/8/layout/hierarchy2"/>
    <dgm:cxn modelId="{AB7D6028-795C-47CC-AFAF-6575729407A5}" type="presOf" srcId="{AB0D84FE-F00E-4605-A8C3-36850A9BE5CF}" destId="{5D4FE48D-FE49-4AB6-B6B3-7C5426E51980}" srcOrd="1" destOrd="0" presId="urn:microsoft.com/office/officeart/2005/8/layout/hierarchy2"/>
    <dgm:cxn modelId="{01093F30-C7BE-4BE4-B718-56487A9ADB27}" type="presOf" srcId="{A7D5BAE0-8299-478B-992A-BA4C51AD2A76}" destId="{3F53F81A-0D1B-40C6-9BF1-B688482FDEAC}" srcOrd="0" destOrd="0" presId="urn:microsoft.com/office/officeart/2005/8/layout/hierarchy2"/>
    <dgm:cxn modelId="{28C21F3B-76B7-475B-AD56-E65D5C073995}" type="presOf" srcId="{A9FB3992-034A-4EBE-9F89-72B99DEBD2F0}" destId="{480982CC-CE4F-49BC-8F80-848E58399540}" srcOrd="0" destOrd="0" presId="urn:microsoft.com/office/officeart/2005/8/layout/hierarchy2"/>
    <dgm:cxn modelId="{118EA33E-3822-4617-BA54-520C0A8CBD7E}" srcId="{8C052E58-3303-4470-A981-C1116C6C30C5}" destId="{C8D2FD46-45F0-42C7-89C4-396C8C0BDB3F}" srcOrd="0" destOrd="0" parTransId="{7D5B7075-31B3-4D32-B514-3DADD91361F8}" sibTransId="{CFAF8440-8AC3-4702-B167-3979942BE860}"/>
    <dgm:cxn modelId="{19FD1662-B544-4791-9B94-9ED7AB1E8CB4}" type="presOf" srcId="{0BC5B728-A218-4A04-8CAD-B7CC34DF5620}" destId="{6AF8C2EE-5010-4F02-B1E9-A6F5726ADC24}" srcOrd="0" destOrd="0" presId="urn:microsoft.com/office/officeart/2005/8/layout/hierarchy2"/>
    <dgm:cxn modelId="{92E93667-3FF0-43E1-9F4B-E49B1D174605}" type="presOf" srcId="{AB0D84FE-F00E-4605-A8C3-36850A9BE5CF}" destId="{51E20E7D-1910-4738-B3BA-E984E3795A58}" srcOrd="0" destOrd="0" presId="urn:microsoft.com/office/officeart/2005/8/layout/hierarchy2"/>
    <dgm:cxn modelId="{88DF9669-3414-4D43-A8A9-F7DFF9DF46B1}" type="presOf" srcId="{28E4D519-3CA2-43B4-B124-84EB2C679153}" destId="{C2FAE85E-2EAC-4861-A30A-0C6CF028D88A}" srcOrd="0" destOrd="0" presId="urn:microsoft.com/office/officeart/2005/8/layout/hierarchy2"/>
    <dgm:cxn modelId="{5887796E-B457-4DD7-ADCE-F09572606EED}" srcId="{28E4D519-3CA2-43B4-B124-84EB2C679153}" destId="{C7E5E7E9-D301-485C-9C7F-E97A6AECF138}" srcOrd="0" destOrd="0" parTransId="{AB0D84FE-F00E-4605-A8C3-36850A9BE5CF}" sibTransId="{662C7A0D-631B-44BB-8B96-E746330817A1}"/>
    <dgm:cxn modelId="{AB793C70-DB16-4E52-9A1B-38B7CD63B5CF}" type="presOf" srcId="{A7D5BAE0-8299-478B-992A-BA4C51AD2A76}" destId="{13682BDF-FD03-4BB8-9825-A516BFDA0DBA}" srcOrd="1" destOrd="0" presId="urn:microsoft.com/office/officeart/2005/8/layout/hierarchy2"/>
    <dgm:cxn modelId="{A9C96757-8F08-4CB1-BC9C-33957787FB46}" type="presOf" srcId="{106A3E25-47C6-46EA-ABF8-023F223B9BBE}" destId="{C2B95234-5029-4F98-836B-0704C3F0FA67}" srcOrd="0" destOrd="0" presId="urn:microsoft.com/office/officeart/2005/8/layout/hierarchy2"/>
    <dgm:cxn modelId="{707D9B59-1646-4903-B85B-374EC0D6DB2E}" type="presOf" srcId="{04BA28E9-B2DD-442A-A1A6-B6496A24D9AC}" destId="{86C4C9AD-D169-41E6-8702-0EB4D484F768}" srcOrd="0" destOrd="0" presId="urn:microsoft.com/office/officeart/2005/8/layout/hierarchy2"/>
    <dgm:cxn modelId="{59E12E8C-0B65-4949-BA5E-C54CF1B85A1B}" srcId="{8C052E58-3303-4470-A981-C1116C6C30C5}" destId="{28E4D519-3CA2-43B4-B124-84EB2C679153}" srcOrd="1" destOrd="0" parTransId="{3D3D6C68-8C09-4521-85F5-BDFD8E02872E}" sibTransId="{62F6985D-BBEB-4E4B-A4C6-06EB8750BC42}"/>
    <dgm:cxn modelId="{1DA0008D-1FBC-499B-BABF-D3DD90369235}" type="presOf" srcId="{C7E5E7E9-D301-485C-9C7F-E97A6AECF138}" destId="{C5EB5AC2-1FD2-48C5-8AAC-B12B37A55862}" srcOrd="0" destOrd="0" presId="urn:microsoft.com/office/officeart/2005/8/layout/hierarchy2"/>
    <dgm:cxn modelId="{E21ECBA0-6394-4349-AF2B-EE00265C908F}" type="presOf" srcId="{8C052E58-3303-4470-A981-C1116C6C30C5}" destId="{F9233EB7-31B7-4927-BFA6-C6ADBBB40198}" srcOrd="0" destOrd="0" presId="urn:microsoft.com/office/officeart/2005/8/layout/hierarchy2"/>
    <dgm:cxn modelId="{7C44FEB4-3EDD-4A77-B772-6D2C63A0B693}" srcId="{A9FB3992-034A-4EBE-9F89-72B99DEBD2F0}" destId="{5C1A3E55-AA84-4DB6-9C62-95B5C79377A8}" srcOrd="0" destOrd="0" parTransId="{0BC5B728-A218-4A04-8CAD-B7CC34DF5620}" sibTransId="{DD864549-DCD7-4EA3-B416-D3F76C15C8F3}"/>
    <dgm:cxn modelId="{E3CDF0DA-2B49-4666-98DF-C0538B2B0C18}" type="presOf" srcId="{0BC5B728-A218-4A04-8CAD-B7CC34DF5620}" destId="{CA31FB21-17C1-4F23-85DE-32961C137EB3}" srcOrd="1" destOrd="0" presId="urn:microsoft.com/office/officeart/2005/8/layout/hierarchy2"/>
    <dgm:cxn modelId="{F942FCEF-45CE-4275-80DE-E1FAFAF4B9AE}" type="presOf" srcId="{5C1A3E55-AA84-4DB6-9C62-95B5C79377A8}" destId="{1C85FBD8-64CE-4658-BCEA-A75552D67935}" srcOrd="0" destOrd="0" presId="urn:microsoft.com/office/officeart/2005/8/layout/hierarchy2"/>
    <dgm:cxn modelId="{0E6DC6CB-95F6-4BA0-9903-DAC79A29BD6F}" type="presParOf" srcId="{F9233EB7-31B7-4927-BFA6-C6ADBBB40198}" destId="{1FD3E3B4-3E49-4F3F-BA69-947AD2E3D484}" srcOrd="0" destOrd="0" presId="urn:microsoft.com/office/officeart/2005/8/layout/hierarchy2"/>
    <dgm:cxn modelId="{1413176E-2830-4246-B87C-9ED27CCFA86D}" type="presParOf" srcId="{1FD3E3B4-3E49-4F3F-BA69-947AD2E3D484}" destId="{7A182B93-D36B-4A19-8A8A-2C8A3652765B}" srcOrd="0" destOrd="0" presId="urn:microsoft.com/office/officeart/2005/8/layout/hierarchy2"/>
    <dgm:cxn modelId="{3EC589EC-5CBE-439F-979C-2C3A9CC301B3}" type="presParOf" srcId="{1FD3E3B4-3E49-4F3F-BA69-947AD2E3D484}" destId="{64CD5781-2048-40EF-9C7B-12AE57706CEA}" srcOrd="1" destOrd="0" presId="urn:microsoft.com/office/officeart/2005/8/layout/hierarchy2"/>
    <dgm:cxn modelId="{BBF6FA23-0EB3-41F6-B139-35028FFA1C62}" type="presParOf" srcId="{F9233EB7-31B7-4927-BFA6-C6ADBBB40198}" destId="{E5106D34-076D-4455-ABFD-08E34FD83371}" srcOrd="1" destOrd="0" presId="urn:microsoft.com/office/officeart/2005/8/layout/hierarchy2"/>
    <dgm:cxn modelId="{ABD6D96A-82F6-47B7-94FE-4A599F9300F1}" type="presParOf" srcId="{E5106D34-076D-4455-ABFD-08E34FD83371}" destId="{C2FAE85E-2EAC-4861-A30A-0C6CF028D88A}" srcOrd="0" destOrd="0" presId="urn:microsoft.com/office/officeart/2005/8/layout/hierarchy2"/>
    <dgm:cxn modelId="{2360D90A-A5E9-4E23-AD77-BA167F42E927}" type="presParOf" srcId="{E5106D34-076D-4455-ABFD-08E34FD83371}" destId="{F623F125-56C8-45B7-B85C-BB107891267B}" srcOrd="1" destOrd="0" presId="urn:microsoft.com/office/officeart/2005/8/layout/hierarchy2"/>
    <dgm:cxn modelId="{38C512C6-6545-41BE-90D5-F0836923A853}" type="presParOf" srcId="{F623F125-56C8-45B7-B85C-BB107891267B}" destId="{51E20E7D-1910-4738-B3BA-E984E3795A58}" srcOrd="0" destOrd="0" presId="urn:microsoft.com/office/officeart/2005/8/layout/hierarchy2"/>
    <dgm:cxn modelId="{BED679F2-9D1E-4DE6-8E1E-C508323B1E79}" type="presParOf" srcId="{51E20E7D-1910-4738-B3BA-E984E3795A58}" destId="{5D4FE48D-FE49-4AB6-B6B3-7C5426E51980}" srcOrd="0" destOrd="0" presId="urn:microsoft.com/office/officeart/2005/8/layout/hierarchy2"/>
    <dgm:cxn modelId="{C3868473-9AD6-4D23-A985-1ADC9785E993}" type="presParOf" srcId="{F623F125-56C8-45B7-B85C-BB107891267B}" destId="{D0E46428-E89C-4093-B74C-EA0B41EAA68B}" srcOrd="1" destOrd="0" presId="urn:microsoft.com/office/officeart/2005/8/layout/hierarchy2"/>
    <dgm:cxn modelId="{8EA62F1B-8E6A-4FA4-A696-C5F7345CB701}" type="presParOf" srcId="{D0E46428-E89C-4093-B74C-EA0B41EAA68B}" destId="{C5EB5AC2-1FD2-48C5-8AAC-B12B37A55862}" srcOrd="0" destOrd="0" presId="urn:microsoft.com/office/officeart/2005/8/layout/hierarchy2"/>
    <dgm:cxn modelId="{7C31BAF3-BD6C-4012-BD0A-80F3B4551805}" type="presParOf" srcId="{D0E46428-E89C-4093-B74C-EA0B41EAA68B}" destId="{8E85A56F-8337-4AD2-AD8F-D881D8D06475}" srcOrd="1" destOrd="0" presId="urn:microsoft.com/office/officeart/2005/8/layout/hierarchy2"/>
    <dgm:cxn modelId="{8191F1B6-873D-48B6-93E4-F6DEC11A5E8D}" type="presParOf" srcId="{8E85A56F-8337-4AD2-AD8F-D881D8D06475}" destId="{C2B95234-5029-4F98-836B-0704C3F0FA67}" srcOrd="0" destOrd="0" presId="urn:microsoft.com/office/officeart/2005/8/layout/hierarchy2"/>
    <dgm:cxn modelId="{D81711FB-E7B4-49B2-8848-62B0A7293721}" type="presParOf" srcId="{C2B95234-5029-4F98-836B-0704C3F0FA67}" destId="{526F3699-1B57-4446-8A7E-28074F7F7902}" srcOrd="0" destOrd="0" presId="urn:microsoft.com/office/officeart/2005/8/layout/hierarchy2"/>
    <dgm:cxn modelId="{2E9B007D-F2DD-4BE4-B5D3-EDBE38A0B76F}" type="presParOf" srcId="{8E85A56F-8337-4AD2-AD8F-D881D8D06475}" destId="{4FD862EE-56A5-4E4A-BFB6-3915026FE5E4}" srcOrd="1" destOrd="0" presId="urn:microsoft.com/office/officeart/2005/8/layout/hierarchy2"/>
    <dgm:cxn modelId="{4D7A9B80-7965-4AA8-AC37-72868CE0D271}" type="presParOf" srcId="{4FD862EE-56A5-4E4A-BFB6-3915026FE5E4}" destId="{86C4C9AD-D169-41E6-8702-0EB4D484F768}" srcOrd="0" destOrd="0" presId="urn:microsoft.com/office/officeart/2005/8/layout/hierarchy2"/>
    <dgm:cxn modelId="{552297C5-E20F-4B5F-BAF5-580E5463CEE4}" type="presParOf" srcId="{4FD862EE-56A5-4E4A-BFB6-3915026FE5E4}" destId="{47683B3E-B982-4B08-9752-2DCF55186F4F}" srcOrd="1" destOrd="0" presId="urn:microsoft.com/office/officeart/2005/8/layout/hierarchy2"/>
    <dgm:cxn modelId="{90B51C28-0F00-4C6A-92C6-88EE570260FB}" type="presParOf" srcId="{F623F125-56C8-45B7-B85C-BB107891267B}" destId="{3F53F81A-0D1B-40C6-9BF1-B688482FDEAC}" srcOrd="2" destOrd="0" presId="urn:microsoft.com/office/officeart/2005/8/layout/hierarchy2"/>
    <dgm:cxn modelId="{BE64772D-C575-4B5D-A1ED-429111604C22}" type="presParOf" srcId="{3F53F81A-0D1B-40C6-9BF1-B688482FDEAC}" destId="{13682BDF-FD03-4BB8-9825-A516BFDA0DBA}" srcOrd="0" destOrd="0" presId="urn:microsoft.com/office/officeart/2005/8/layout/hierarchy2"/>
    <dgm:cxn modelId="{B49D71E1-28FF-43D9-B22B-B9651572BED5}" type="presParOf" srcId="{F623F125-56C8-45B7-B85C-BB107891267B}" destId="{B4E321F8-BD12-4C7F-84D2-0DC32DE6D88C}" srcOrd="3" destOrd="0" presId="urn:microsoft.com/office/officeart/2005/8/layout/hierarchy2"/>
    <dgm:cxn modelId="{4C5A5B68-865F-4A27-8D40-13026ECB610C}" type="presParOf" srcId="{B4E321F8-BD12-4C7F-84D2-0DC32DE6D88C}" destId="{480982CC-CE4F-49BC-8F80-848E58399540}" srcOrd="0" destOrd="0" presId="urn:microsoft.com/office/officeart/2005/8/layout/hierarchy2"/>
    <dgm:cxn modelId="{C610D4C1-AD56-45CC-A217-911A026A7ADA}" type="presParOf" srcId="{B4E321F8-BD12-4C7F-84D2-0DC32DE6D88C}" destId="{5A6A94C8-C263-4221-A74A-D6982364DAEF}" srcOrd="1" destOrd="0" presId="urn:microsoft.com/office/officeart/2005/8/layout/hierarchy2"/>
    <dgm:cxn modelId="{42EF7F36-87B2-448C-A1B6-D430C3A05AC0}" type="presParOf" srcId="{5A6A94C8-C263-4221-A74A-D6982364DAEF}" destId="{6AF8C2EE-5010-4F02-B1E9-A6F5726ADC24}" srcOrd="0" destOrd="0" presId="urn:microsoft.com/office/officeart/2005/8/layout/hierarchy2"/>
    <dgm:cxn modelId="{524DE25E-0BD5-4EB2-A742-1129580463DE}" type="presParOf" srcId="{6AF8C2EE-5010-4F02-B1E9-A6F5726ADC24}" destId="{CA31FB21-17C1-4F23-85DE-32961C137EB3}" srcOrd="0" destOrd="0" presId="urn:microsoft.com/office/officeart/2005/8/layout/hierarchy2"/>
    <dgm:cxn modelId="{4B38DD0D-65DB-42BC-9229-6E7F46E79750}" type="presParOf" srcId="{5A6A94C8-C263-4221-A74A-D6982364DAEF}" destId="{4A3AE22F-9B05-4EFA-B8B9-A651DCDEDF99}" srcOrd="1" destOrd="0" presId="urn:microsoft.com/office/officeart/2005/8/layout/hierarchy2"/>
    <dgm:cxn modelId="{56CA0F22-159A-4F3A-A78C-47A2B84D5BE3}" type="presParOf" srcId="{4A3AE22F-9B05-4EFA-B8B9-A651DCDEDF99}" destId="{1C85FBD8-64CE-4658-BCEA-A75552D67935}" srcOrd="0" destOrd="0" presId="urn:microsoft.com/office/officeart/2005/8/layout/hierarchy2"/>
    <dgm:cxn modelId="{550DE707-3538-4438-85E3-C12290C2A7EB}" type="presParOf" srcId="{4A3AE22F-9B05-4EFA-B8B9-A651DCDEDF99}" destId="{CB280620-6BDD-42F5-A5F2-6D0EAD53BA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82B93-D36B-4A19-8A8A-2C8A3652765B}">
      <dsp:nvSpPr>
        <dsp:cNvPr id="0" name=""/>
        <dsp:cNvSpPr/>
      </dsp:nvSpPr>
      <dsp:spPr>
        <a:xfrm>
          <a:off x="1007770" y="1748960"/>
          <a:ext cx="1223903" cy="4457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TEXTOVÁ ČÁST</a:t>
          </a:r>
        </a:p>
      </dsp:txBody>
      <dsp:txXfrm>
        <a:off x="1020826" y="1762016"/>
        <a:ext cx="1197791" cy="419646"/>
      </dsp:txXfrm>
    </dsp:sp>
    <dsp:sp modelId="{C2FAE85E-2EAC-4861-A30A-0C6CF028D88A}">
      <dsp:nvSpPr>
        <dsp:cNvPr id="0" name=""/>
        <dsp:cNvSpPr/>
      </dsp:nvSpPr>
      <dsp:spPr>
        <a:xfrm>
          <a:off x="867379" y="2347009"/>
          <a:ext cx="1525763" cy="7087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tx1"/>
              </a:solidFill>
            </a:rPr>
            <a:t>BAKALÁŘSKÁ PRÁCE</a:t>
          </a:r>
        </a:p>
      </dsp:txBody>
      <dsp:txXfrm>
        <a:off x="888138" y="2367768"/>
        <a:ext cx="1484245" cy="667254"/>
      </dsp:txXfrm>
    </dsp:sp>
    <dsp:sp modelId="{51E20E7D-1910-4738-B3BA-E984E3795A58}">
      <dsp:nvSpPr>
        <dsp:cNvPr id="0" name=""/>
        <dsp:cNvSpPr/>
      </dsp:nvSpPr>
      <dsp:spPr>
        <a:xfrm rot="17921191">
          <a:off x="2107456" y="2190410"/>
          <a:ext cx="1098834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1098834" y="290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29402" y="2191943"/>
        <a:ext cx="54941" cy="54941"/>
      </dsp:txXfrm>
    </dsp:sp>
    <dsp:sp modelId="{C5EB5AC2-1FD2-48C5-8AAC-B12B37A55862}">
      <dsp:nvSpPr>
        <dsp:cNvPr id="0" name=""/>
        <dsp:cNvSpPr/>
      </dsp:nvSpPr>
      <dsp:spPr>
        <a:xfrm>
          <a:off x="2920603" y="1060206"/>
          <a:ext cx="2701713" cy="135445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DSP-BYTOVÝ DŮM_DUBEN 2009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	A. PRŮVODNÍ ZPRÁVA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	B. SOUHRNNÁ TECHNICKÁ ZPRÁVA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	C. SITUAČNÍ VÝKRESY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	D. DOKUMENTACE OBJEKTŮ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	E. DOKLADOVÁ ČÁST</a:t>
          </a:r>
        </a:p>
      </dsp:txBody>
      <dsp:txXfrm>
        <a:off x="2960274" y="1099877"/>
        <a:ext cx="2622371" cy="1275111"/>
      </dsp:txXfrm>
    </dsp:sp>
    <dsp:sp modelId="{C2B95234-5029-4F98-836B-0704C3F0FA67}">
      <dsp:nvSpPr>
        <dsp:cNvPr id="0" name=""/>
        <dsp:cNvSpPr/>
      </dsp:nvSpPr>
      <dsp:spPr>
        <a:xfrm rot="20212466">
          <a:off x="5576540" y="1484691"/>
          <a:ext cx="1139348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1139348" y="2900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117731" y="1485211"/>
        <a:ext cx="56967" cy="56967"/>
      </dsp:txXfrm>
    </dsp:sp>
    <dsp:sp modelId="{86C4C9AD-D169-41E6-8702-0EB4D484F768}">
      <dsp:nvSpPr>
        <dsp:cNvPr id="0" name=""/>
        <dsp:cNvSpPr/>
      </dsp:nvSpPr>
      <dsp:spPr>
        <a:xfrm>
          <a:off x="6670113" y="363431"/>
          <a:ext cx="2967285" cy="1853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ROZPOČET ZATEPLENÍ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VÝPOČET HMOŽDINEK - KOTVENÍ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OBÁLKOVÁ METODA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POTŘEBA TEPLA NA VYTÁPĚNÍ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POŽÁRNĚ BEZPEČNOSTNÍ ŘEŠENÍ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SOUČINITEL PROSTUPU TEPLA - ZDIVO,SOKL,STŘECHA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u="none" kern="1200" dirty="0">
              <a:solidFill>
                <a:schemeClr val="bg1"/>
              </a:solidFill>
            </a:rPr>
            <a:t>ENERGETICKÝ ŠTÍTEK PENB</a:t>
          </a:r>
        </a:p>
      </dsp:txBody>
      <dsp:txXfrm>
        <a:off x="6724387" y="417705"/>
        <a:ext cx="2858737" cy="1744502"/>
      </dsp:txXfrm>
    </dsp:sp>
    <dsp:sp modelId="{3F53F81A-0D1B-40C6-9BF1-B688482FDEAC}">
      <dsp:nvSpPr>
        <dsp:cNvPr id="0" name=""/>
        <dsp:cNvSpPr/>
      </dsp:nvSpPr>
      <dsp:spPr>
        <a:xfrm rot="3735132">
          <a:off x="2070846" y="3206120"/>
          <a:ext cx="1206159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1206159" y="290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643771" y="3204970"/>
        <a:ext cx="60307" cy="60307"/>
      </dsp:txXfrm>
    </dsp:sp>
    <dsp:sp modelId="{480982CC-CE4F-49BC-8F80-848E58399540}">
      <dsp:nvSpPr>
        <dsp:cNvPr id="0" name=""/>
        <dsp:cNvSpPr/>
      </dsp:nvSpPr>
      <dsp:spPr>
        <a:xfrm>
          <a:off x="2954707" y="3094883"/>
          <a:ext cx="2649500" cy="134793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DSP-BYTOVÝ DŮM_ČERVENEC 2016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	A. PRŮVODNÍ ZPRÁVA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	B. SOUHRNNÁ TECHNICKÁ ZPRÁVA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	C. SITUAČNÍ VÝKRESY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	D. DOKUMENTACE OBJEKTŮ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	E. DOKLADOVÁ ČÁST</a:t>
          </a:r>
        </a:p>
      </dsp:txBody>
      <dsp:txXfrm>
        <a:off x="2994187" y="3134363"/>
        <a:ext cx="2570540" cy="1268979"/>
      </dsp:txXfrm>
    </dsp:sp>
    <dsp:sp modelId="{6AF8C2EE-5010-4F02-B1E9-A6F5726ADC24}">
      <dsp:nvSpPr>
        <dsp:cNvPr id="0" name=""/>
        <dsp:cNvSpPr/>
      </dsp:nvSpPr>
      <dsp:spPr>
        <a:xfrm rot="1389176">
          <a:off x="5558727" y="3961878"/>
          <a:ext cx="1129383" cy="58007"/>
        </a:xfrm>
        <a:custGeom>
          <a:avLst/>
          <a:gdLst/>
          <a:ahLst/>
          <a:cxnLst/>
          <a:rect l="0" t="0" r="0" b="0"/>
          <a:pathLst>
            <a:path>
              <a:moveTo>
                <a:pt x="0" y="29003"/>
              </a:moveTo>
              <a:lnTo>
                <a:pt x="1129383" y="2900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95184" y="3962648"/>
        <a:ext cx="56469" cy="56469"/>
      </dsp:txXfrm>
    </dsp:sp>
    <dsp:sp modelId="{1C85FBD8-64CE-4658-BCEA-A75552D67935}">
      <dsp:nvSpPr>
        <dsp:cNvPr id="0" name=""/>
        <dsp:cNvSpPr/>
      </dsp:nvSpPr>
      <dsp:spPr>
        <a:xfrm>
          <a:off x="6642629" y="3325886"/>
          <a:ext cx="3048342" cy="1774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ROZPOČET ZATEPLENÍ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VÝPOČET HMOŽDINEK - KOTVENÍ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OBÁLKOVÁ METODA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POTŘEBA TEPLA NA VYTÁPĚNÍ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POŽÁRNĚ BEZPEČNOSTNÍ ŘEŠENÍ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SOUČINITEL PROSTUPU TEPLA - ZDIVO,SOKL,STŘECHA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</a:rPr>
            <a:t>ENERGETICKÝ ŠTÍTEK PENB</a:t>
          </a:r>
        </a:p>
      </dsp:txBody>
      <dsp:txXfrm>
        <a:off x="6694589" y="3377846"/>
        <a:ext cx="2944422" cy="1670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7630-46D6-4AD3-8773-190232C2B97C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BCA30-80FF-4DE1-B473-269EAFEB9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6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BCA30-80FF-4DE1-B473-269EAFEB9B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5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85D0-9156-4B37-AB00-1CFB3B0E231D}" type="datetime1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3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2002-20A5-46D6-A887-1698140998F5}" type="datetime1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3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94F7-23E0-46F0-BC8E-2CDA6316DE7E}" type="datetime1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16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D303-C87D-4D3B-8946-C73A66B7C24F}" type="datetime1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9777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E03A-B12A-4292-91C3-78CBA8050591}" type="datetime1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0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0921-76B0-47AE-9F67-E51F723703DF}" type="datetime1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98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C0C5-2FE2-4AA2-AE74-C39CBFA5FB0D}" type="datetime1">
              <a:rPr lang="cs-CZ" smtClean="0"/>
              <a:t>13.6.2018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45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D303-C87D-4D3B-8946-C73A66B7C24F}" type="datetime1">
              <a:rPr lang="cs-CZ" smtClean="0"/>
              <a:t>13.6.2018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7574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E0AD-573C-461C-9D89-8A9818B315E2}" type="datetime1">
              <a:rPr lang="cs-CZ" smtClean="0"/>
              <a:t>13.6.2018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82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B33A-59BF-45EB-8F52-242429EA4731}" type="datetime1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84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6E1F-5F60-4B63-93B7-BBC01360B8F0}" type="datetime1">
              <a:rPr lang="cs-CZ" smtClean="0"/>
              <a:t>13.6.2018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5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5D303-C87D-4D3B-8946-C73A66B7C24F}" type="datetime1">
              <a:rPr lang="cs-CZ" smtClean="0"/>
              <a:t>13.6.2018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1132A-EE9A-4FAD-949C-B01F1522FB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16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5395" y="1418552"/>
            <a:ext cx="4915370" cy="2414443"/>
          </a:xfrm>
        </p:spPr>
        <p:txBody>
          <a:bodyPr>
            <a:normAutofit/>
          </a:bodyPr>
          <a:lstStyle/>
          <a:p>
            <a:pPr algn="l"/>
            <a:r>
              <a:rPr lang="cs-CZ" sz="2700" b="1" dirty="0"/>
              <a:t>REGENERACE OBVODOVÉHO PLÁŠTĚ PANELOVÉHO DOMU DLE POŽÁRNÍ NORMY ČSN 73 0810 V NYNĚJŠÍM ZNĚNÍ ZE SRPNA 2016 A V PŮVODNÍM ZNĚNÍ Z DUBNA 2009 </a:t>
            </a:r>
            <a:endParaRPr lang="cs-CZ" b="1" dirty="0"/>
          </a:p>
          <a:p>
            <a:pPr algn="l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8612" y="6025790"/>
            <a:ext cx="78199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VYSOKÁ ŠKOLA TECHNICKÁ A EKONOMICKÁ V ČESKÝCH BUDĚJOVICÍCH ÚSTAV TECHNICKO-TECHNOLOGICKÝ</a:t>
            </a:r>
          </a:p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2412" y="590732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1"/>
          <a:stretch/>
        </p:blipFill>
        <p:spPr>
          <a:xfrm>
            <a:off x="5032864" y="1400484"/>
            <a:ext cx="3781032" cy="4030585"/>
          </a:xfrm>
          <a:prstGeom prst="rect">
            <a:avLst/>
          </a:prstGeom>
        </p:spPr>
      </p:pic>
      <p:sp>
        <p:nvSpPr>
          <p:cNvPr id="9" name="TextovéPole 33"/>
          <p:cNvSpPr txBox="1"/>
          <p:nvPr/>
        </p:nvSpPr>
        <p:spPr>
          <a:xfrm>
            <a:off x="5010765" y="5480285"/>
            <a:ext cx="368058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vlastní</a:t>
            </a:r>
          </a:p>
          <a:p>
            <a:endParaRPr lang="cs-CZ" sz="1350" dirty="0"/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188612" y="4389643"/>
            <a:ext cx="5072746" cy="25639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b="1" dirty="0"/>
              <a:t>Autor: Vojtěch Zmek</a:t>
            </a:r>
          </a:p>
          <a:p>
            <a:pPr algn="l"/>
            <a:r>
              <a:rPr lang="cs-CZ" sz="1800" b="1" dirty="0"/>
              <a:t>Vedoucí práce: Ing. Zuzana Kramářová, Ph.D.</a:t>
            </a:r>
          </a:p>
          <a:p>
            <a:pPr algn="l"/>
            <a:r>
              <a:rPr lang="cs-CZ" sz="1800" b="1" dirty="0"/>
              <a:t>Oponent: Ing. Martin Dědič</a:t>
            </a:r>
            <a:endParaRPr lang="cs-CZ" sz="1600" dirty="0"/>
          </a:p>
        </p:txBody>
      </p:sp>
      <p:sp>
        <p:nvSpPr>
          <p:cNvPr id="12" name="TextovéPole 5"/>
          <p:cNvSpPr txBox="1"/>
          <p:nvPr/>
        </p:nvSpPr>
        <p:spPr>
          <a:xfrm>
            <a:off x="7860933" y="6447074"/>
            <a:ext cx="11466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červen/2018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35344D60-22CC-4806-96CF-87BF40A3A97D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Výsledek obrázku pro VŠTE">
            <a:extLst>
              <a:ext uri="{FF2B5EF4-FFF2-40B4-BE49-F238E27FC236}">
                <a16:creationId xmlns:a16="http://schemas.microsoft.com/office/drawing/2014/main" id="{3B4DF048-0936-4DE0-8FBD-B9659EC2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35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BA891378-52EE-465F-86A6-C494D990CA2F}"/>
              </a:ext>
            </a:extLst>
          </p:cNvPr>
          <p:cNvSpPr txBox="1"/>
          <p:nvPr/>
        </p:nvSpPr>
        <p:spPr>
          <a:xfrm>
            <a:off x="174721" y="1126971"/>
            <a:ext cx="59014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PŘÍNOS PRÁCE – ODPOVĚĎ NA VÝZKUMNÉ OTÁZKY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7935496-2DAE-43AB-BCD4-44A47488F0AE}"/>
              </a:ext>
            </a:extLst>
          </p:cNvPr>
          <p:cNvSpPr txBox="1"/>
          <p:nvPr/>
        </p:nvSpPr>
        <p:spPr>
          <a:xfrm>
            <a:off x="295274" y="1655289"/>
            <a:ext cx="635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2.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D63E8DE-866C-4219-A50C-9CB0FFA531EE}"/>
              </a:ext>
            </a:extLst>
          </p:cNvPr>
          <p:cNvSpPr txBox="1"/>
          <p:nvPr/>
        </p:nvSpPr>
        <p:spPr>
          <a:xfrm>
            <a:off x="483002" y="2970022"/>
            <a:ext cx="4693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 algn="just">
              <a:buFont typeface="Arial" panose="020B0604020202020204" pitchFamily="34" charset="0"/>
              <a:buChar char="•"/>
            </a:pPr>
            <a:r>
              <a:rPr lang="cs-CZ" sz="1600" dirty="0"/>
              <a:t>Současné právní předpisy v oblasti požární bezpečnosti jsou pro kontaktní zateplovací systém ETICS v České republice v mnoha ohledech přísnější než například v sousedním Německu.</a:t>
            </a:r>
          </a:p>
          <a:p>
            <a:pPr algn="just"/>
            <a:endParaRPr lang="cs-CZ" sz="1600" dirty="0"/>
          </a:p>
          <a:p>
            <a:pPr marL="214308" indent="-214308" algn="just">
              <a:buFont typeface="Arial" panose="020B0604020202020204" pitchFamily="34" charset="0"/>
              <a:buChar char="•"/>
            </a:pPr>
            <a:r>
              <a:rPr lang="cs-CZ" sz="1600" dirty="0"/>
              <a:t>Doposud se v rámci Evropské unie podařilo sjednotit pouze zkušební a klasifikační normy, projektové normy, ale v oblasti požární bezpečnosti jsou mezi jednotlivými členskými státy Evropské unie značné odlišnosti.</a:t>
            </a:r>
          </a:p>
        </p:txBody>
      </p:sp>
      <p:sp>
        <p:nvSpPr>
          <p:cNvPr id="11" name="TextovéPole 33">
            <a:extLst>
              <a:ext uri="{FF2B5EF4-FFF2-40B4-BE49-F238E27FC236}">
                <a16:creationId xmlns:a16="http://schemas.microsoft.com/office/drawing/2014/main" id="{BCAE6A8E-7E65-4101-A888-1499EF84330E}"/>
              </a:ext>
            </a:extLst>
          </p:cNvPr>
          <p:cNvSpPr txBox="1"/>
          <p:nvPr/>
        </p:nvSpPr>
        <p:spPr>
          <a:xfrm>
            <a:off x="5176177" y="5250458"/>
            <a:ext cx="368058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https://imaterialy.dumabyt.cz</a:t>
            </a:r>
          </a:p>
          <a:p>
            <a:endParaRPr lang="cs-CZ" sz="135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8F55A1-B999-446F-B108-2318BDCE1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82" y="1807536"/>
            <a:ext cx="4693176" cy="897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800" b="1" dirty="0"/>
              <a:t>Má aktuální znění ČSN 73 0810 přísnější požadavky na požární bezpečnost než v okolních sousedících státech?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7097DE4-E9B5-400E-BE83-CC7703EF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178" y="2484947"/>
            <a:ext cx="3967811" cy="1155752"/>
          </a:xfrm>
          <a:prstGeom prst="rect">
            <a:avLst/>
          </a:prstGeom>
        </p:spPr>
      </p:pic>
      <p:sp>
        <p:nvSpPr>
          <p:cNvPr id="14" name="TextovéPole 33">
            <a:extLst>
              <a:ext uri="{FF2B5EF4-FFF2-40B4-BE49-F238E27FC236}">
                <a16:creationId xmlns:a16="http://schemas.microsoft.com/office/drawing/2014/main" id="{146FF86C-DD3B-4214-BCBC-91FEF3799760}"/>
              </a:ext>
            </a:extLst>
          </p:cNvPr>
          <p:cNvSpPr txBox="1"/>
          <p:nvPr/>
        </p:nvSpPr>
        <p:spPr>
          <a:xfrm>
            <a:off x="5176178" y="3651613"/>
            <a:ext cx="368058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https://stavba.tzb-info.cz</a:t>
            </a:r>
          </a:p>
          <a:p>
            <a:endParaRPr lang="cs-CZ" sz="135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CFE00083-A22D-4EE3-962E-0EE99CCB5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562" y="4259425"/>
            <a:ext cx="2167611" cy="1004317"/>
          </a:xfrm>
          <a:prstGeom prst="rect">
            <a:avLst/>
          </a:prstGeom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F66AD15F-C3DB-403F-8241-7D4D37D1AE1D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Výsledek obrázku pro VŠTE">
            <a:extLst>
              <a:ext uri="{FF2B5EF4-FFF2-40B4-BE49-F238E27FC236}">
                <a16:creationId xmlns:a16="http://schemas.microsoft.com/office/drawing/2014/main" id="{E18AAE6A-0F0F-4E42-9DCE-799A6FB5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65F84EFB-39D9-4DF0-A5AF-10B54FF18B0B}"/>
              </a:ext>
            </a:extLst>
          </p:cNvPr>
          <p:cNvCxnSpPr/>
          <p:nvPr/>
        </p:nvCxnSpPr>
        <p:spPr>
          <a:xfrm>
            <a:off x="174721" y="651829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5">
            <a:extLst>
              <a:ext uri="{FF2B5EF4-FFF2-40B4-BE49-F238E27FC236}">
                <a16:creationId xmlns:a16="http://schemas.microsoft.com/office/drawing/2014/main" id="{34973E60-F605-4068-86D2-024A58F478BF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1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139" y="1782947"/>
            <a:ext cx="8088334" cy="47124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/>
              <a:t>Nové znění požární normy ČSN 73 0810 z roku 2016 přináší z hlediska požadavků na zateplování staveb velmi zásadní změny. </a:t>
            </a:r>
          </a:p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dirty="0"/>
              <a:t>Sjednocuje a zpřesňuje pravidla pro zateplování stávajících a nových staveb, zároveň sjednocuje pravidla z hlediska výšky objektu.</a:t>
            </a:r>
          </a:p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dirty="0"/>
              <a:t>Současné právní předpisy v oblasti požární bezpečnosti jsou pro kontaktní zateplovací systém ETICS v České republice v mnoha ohledech přísnější než například v sousedním Německu, nebo Rakousku. </a:t>
            </a:r>
          </a:p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dirty="0"/>
              <a:t>Doposud se v rámci Evropské unie podařilo sjednotit pouze zkušební a klasifikační normy, projektové normy, ale v oblasti požární bezpečnosti jsou mezi jednotlivými členskými státy Evropské unie značné odlišnosti.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721" y="1072550"/>
            <a:ext cx="9031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ZÁVĚR</a:t>
            </a:r>
            <a:endParaRPr lang="en-US" sz="2100" b="1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50DF353-1520-498D-884F-2936B2CDA17E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Výsledek obrázku pro VŠTE">
            <a:extLst>
              <a:ext uri="{FF2B5EF4-FFF2-40B4-BE49-F238E27FC236}">
                <a16:creationId xmlns:a16="http://schemas.microsoft.com/office/drawing/2014/main" id="{61646F52-87AD-49C8-8EE5-FCEE36AE9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7595665-87E8-4D5C-BBA6-00ADA1F3F605}"/>
              </a:ext>
            </a:extLst>
          </p:cNvPr>
          <p:cNvCxnSpPr/>
          <p:nvPr/>
        </p:nvCxnSpPr>
        <p:spPr>
          <a:xfrm>
            <a:off x="174721" y="651829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5">
            <a:extLst>
              <a:ext uri="{FF2B5EF4-FFF2-40B4-BE49-F238E27FC236}">
                <a16:creationId xmlns:a16="http://schemas.microsoft.com/office/drawing/2014/main" id="{EB43B2FD-1C0D-4DBF-84E5-E3D211A178DE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3AC62AD-D78E-4116-9267-6EEDFC9075FB}"/>
              </a:ext>
            </a:extLst>
          </p:cNvPr>
          <p:cNvSpPr txBox="1"/>
          <p:nvPr/>
        </p:nvSpPr>
        <p:spPr>
          <a:xfrm>
            <a:off x="175296" y="1590727"/>
            <a:ext cx="559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1.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751A301-5AAF-486C-921C-08BB7A61BB83}"/>
              </a:ext>
            </a:extLst>
          </p:cNvPr>
          <p:cNvSpPr txBox="1"/>
          <p:nvPr/>
        </p:nvSpPr>
        <p:spPr>
          <a:xfrm>
            <a:off x="161186" y="2620467"/>
            <a:ext cx="559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2.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BB13AA2-1E57-4BF3-9AFA-EF78E8D3F3F3}"/>
              </a:ext>
            </a:extLst>
          </p:cNvPr>
          <p:cNvSpPr txBox="1"/>
          <p:nvPr/>
        </p:nvSpPr>
        <p:spPr>
          <a:xfrm>
            <a:off x="161186" y="3571951"/>
            <a:ext cx="559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3.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3AEED50-65E2-4B1F-8ED5-19F8A3B7B3F6}"/>
              </a:ext>
            </a:extLst>
          </p:cNvPr>
          <p:cNvSpPr txBox="1"/>
          <p:nvPr/>
        </p:nvSpPr>
        <p:spPr>
          <a:xfrm>
            <a:off x="152797" y="4814440"/>
            <a:ext cx="559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4.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1143000" y="2844810"/>
            <a:ext cx="6858000" cy="255904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171442" indent="-171442" algn="ctr" defTabSz="685766">
              <a:lnSpc>
                <a:spcPct val="90000"/>
              </a:lnSpc>
              <a:spcBef>
                <a:spcPts val="750"/>
              </a:spcBef>
              <a:defRPr/>
            </a:pPr>
            <a:r>
              <a:rPr lang="cs-CZ" sz="3000" b="1" dirty="0"/>
              <a:t>DĚKUJI ZA POZORNOST</a:t>
            </a:r>
            <a:endParaRPr lang="cs-CZ" sz="2100" b="1" dirty="0"/>
          </a:p>
          <a:p>
            <a:pPr marL="171442" indent="-171442" defTabSz="685766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cs-CZ" sz="21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7627" y="6293709"/>
            <a:ext cx="73247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VYSOKÁ ŠKOLA TECHNICKÁ A EKONOMICKÁ V ČESKÝCH BUDĚJOVICÍCH</a:t>
            </a:r>
          </a:p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84" t="8766" r="26448" b="6103"/>
          <a:stretch/>
        </p:blipFill>
        <p:spPr>
          <a:xfrm>
            <a:off x="8001000" y="4558953"/>
            <a:ext cx="907027" cy="1526458"/>
          </a:xfrm>
          <a:prstGeom prst="rect">
            <a:avLst/>
          </a:prstGeom>
        </p:spPr>
      </p:pic>
      <p:sp>
        <p:nvSpPr>
          <p:cNvPr id="10" name="Obdélník 11"/>
          <p:cNvSpPr/>
          <p:nvPr/>
        </p:nvSpPr>
        <p:spPr>
          <a:xfrm>
            <a:off x="1002891" y="3753426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  <a:latin typeface="Freestyle Script" pitchFamily="66" charset="0"/>
                <a:ea typeface="Verdana" pitchFamily="34" charset="0"/>
                <a:cs typeface="Arial" pitchFamily="34" charset="0"/>
              </a:rPr>
              <a:t>Vojtech Zmek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BDD4BA2-EFBD-4D85-9939-35072BE6C01C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Výsledek obrázku pro VŠTE">
            <a:extLst>
              <a:ext uri="{FF2B5EF4-FFF2-40B4-BE49-F238E27FC236}">
                <a16:creationId xmlns:a16="http://schemas.microsoft.com/office/drawing/2014/main" id="{D2C34EAD-331B-409B-97AC-120D2E56C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F1FDBC9-827B-449D-A9EA-8C992002A490}"/>
              </a:ext>
            </a:extLst>
          </p:cNvPr>
          <p:cNvCxnSpPr/>
          <p:nvPr/>
        </p:nvCxnSpPr>
        <p:spPr>
          <a:xfrm>
            <a:off x="187627" y="6293709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19" y="2016454"/>
            <a:ext cx="8482577" cy="141254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1800" b="1" dirty="0"/>
              <a:t>OTÁZKY VEDOUCÍ BAKALÁŘSKÉ PRÁCE PANÍ ING. ZUZANY KRAMÁŘOVÉ, Ph.D.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cs-CZ" altLang="cs-CZ" sz="1600" i="1" dirty="0">
                <a:solidFill>
                  <a:srgbClr val="000000"/>
                </a:solidFill>
              </a:rPr>
              <a:t>Uveďte, co Vás vedlo k zahrnutí příkladů velkých požárů do bakalářské práce?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en-US" sz="1600" i="1" dirty="0" err="1"/>
              <a:t>Jak</a:t>
            </a:r>
            <a:r>
              <a:rPr lang="en-US" sz="1600" i="1" dirty="0"/>
              <a:t> </a:t>
            </a:r>
            <a:r>
              <a:rPr lang="en-US" sz="1600" i="1" dirty="0" err="1"/>
              <a:t>celkově</a:t>
            </a:r>
            <a:r>
              <a:rPr lang="en-US" sz="1600" i="1" dirty="0"/>
              <a:t> </a:t>
            </a:r>
            <a:r>
              <a:rPr lang="en-US" sz="1600" i="1" dirty="0" err="1"/>
              <a:t>hodnotíte</a:t>
            </a:r>
            <a:r>
              <a:rPr lang="en-US" sz="1600" i="1" dirty="0"/>
              <a:t> ”</a:t>
            </a:r>
            <a:r>
              <a:rPr lang="en-US" sz="1600" i="1" dirty="0" err="1"/>
              <a:t>novelizaci</a:t>
            </a:r>
            <a:r>
              <a:rPr lang="en-US" sz="1600" i="1" dirty="0"/>
              <a:t>” </a:t>
            </a:r>
            <a:r>
              <a:rPr lang="en-US" sz="1600" i="1" dirty="0" err="1"/>
              <a:t>požadavků</a:t>
            </a:r>
            <a:r>
              <a:rPr lang="en-US" sz="1600" i="1" dirty="0"/>
              <a:t> </a:t>
            </a:r>
            <a:r>
              <a:rPr lang="en-US" sz="1600" i="1" dirty="0" err="1"/>
              <a:t>na</a:t>
            </a:r>
            <a:r>
              <a:rPr lang="en-US" sz="1600" i="1" dirty="0"/>
              <a:t> ETICS z </a:t>
            </a:r>
            <a:r>
              <a:rPr lang="en-US" sz="1600" i="1" dirty="0" err="1"/>
              <a:t>vlastního</a:t>
            </a:r>
            <a:r>
              <a:rPr lang="en-US" sz="1600" i="1" dirty="0"/>
              <a:t> </a:t>
            </a:r>
            <a:r>
              <a:rPr lang="en-US" sz="1600" i="1" dirty="0" err="1"/>
              <a:t>pohledu</a:t>
            </a:r>
            <a:r>
              <a:rPr lang="en-US" sz="1600" i="1" dirty="0"/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721" y="1127065"/>
            <a:ext cx="65759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ODPOVĚDI NA OTÁZKY VEDOUCÍHO A OPONENTA PRÁCE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9928F80-EAA5-4B98-B845-AF2AB291B4E9}"/>
              </a:ext>
            </a:extLst>
          </p:cNvPr>
          <p:cNvSpPr txBox="1">
            <a:spLocks/>
          </p:cNvSpPr>
          <p:nvPr/>
        </p:nvSpPr>
        <p:spPr>
          <a:xfrm>
            <a:off x="364904" y="3951199"/>
            <a:ext cx="6761812" cy="10402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sz="1800" b="1" dirty="0"/>
              <a:t>OTÁZKY OPONENTA BAKALÁŘSKÉ PRÁCE PANA ING. MARTINA DĚDIČE</a:t>
            </a:r>
          </a:p>
          <a:p>
            <a:pPr marL="0" indent="0" algn="just">
              <a:buNone/>
            </a:pPr>
            <a:r>
              <a:rPr lang="cs-CZ" altLang="cs-CZ" sz="1600" i="1" dirty="0">
                <a:solidFill>
                  <a:srgbClr val="000000"/>
                </a:solidFill>
              </a:rPr>
              <a:t>       Nejsou</a:t>
            </a:r>
            <a:endParaRPr lang="en-US" sz="1600" i="1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4C70DD9-7D10-43F8-8F45-BF4CB8E0BC0A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Výsledek obrázku pro VŠTE">
            <a:extLst>
              <a:ext uri="{FF2B5EF4-FFF2-40B4-BE49-F238E27FC236}">
                <a16:creationId xmlns:a16="http://schemas.microsoft.com/office/drawing/2014/main" id="{99BB3C66-80E0-4FDE-8016-5C0C79CD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5B27571-85B5-4F79-A4F1-1058EADE1607}"/>
              </a:ext>
            </a:extLst>
          </p:cNvPr>
          <p:cNvCxnSpPr/>
          <p:nvPr/>
        </p:nvCxnSpPr>
        <p:spPr>
          <a:xfrm>
            <a:off x="174721" y="651829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5">
            <a:extLst>
              <a:ext uri="{FF2B5EF4-FFF2-40B4-BE49-F238E27FC236}">
                <a16:creationId xmlns:a16="http://schemas.microsoft.com/office/drawing/2014/main" id="{E815F98C-9844-4557-9B4F-8BC6FABAD326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265"/>
          <a:stretch/>
        </p:blipFill>
        <p:spPr>
          <a:xfrm>
            <a:off x="3142371" y="2937448"/>
            <a:ext cx="2676236" cy="2562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8793" y="2092439"/>
            <a:ext cx="16464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b="1" dirty="0"/>
              <a:t>DOTAZY??</a:t>
            </a:r>
            <a:endParaRPr lang="en-US" sz="2700" b="1" dirty="0"/>
          </a:p>
        </p:txBody>
      </p:sp>
      <p:sp>
        <p:nvSpPr>
          <p:cNvPr id="13" name="Rectangle 12"/>
          <p:cNvSpPr/>
          <p:nvPr/>
        </p:nvSpPr>
        <p:spPr>
          <a:xfrm>
            <a:off x="4739951" y="4421899"/>
            <a:ext cx="1581764" cy="566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350">
              <a:noFill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3115A74-573A-441B-9DFF-8CB4F7C0638A}"/>
              </a:ext>
            </a:extLst>
          </p:cNvPr>
          <p:cNvCxnSpPr>
            <a:cxnSpLocks/>
          </p:cNvCxnSpPr>
          <p:nvPr/>
        </p:nvCxnSpPr>
        <p:spPr>
          <a:xfrm>
            <a:off x="174721" y="861903"/>
            <a:ext cx="877769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Výsledek obrázku pro VŠTE">
            <a:extLst>
              <a:ext uri="{FF2B5EF4-FFF2-40B4-BE49-F238E27FC236}">
                <a16:creationId xmlns:a16="http://schemas.microsoft.com/office/drawing/2014/main" id="{C5E7590D-9A4A-40E6-AE21-F4E62B9A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3226F183-6A3A-4BB5-9EF6-367BA6A39292}"/>
              </a:ext>
            </a:extLst>
          </p:cNvPr>
          <p:cNvCxnSpPr>
            <a:cxnSpLocks/>
          </p:cNvCxnSpPr>
          <p:nvPr/>
        </p:nvCxnSpPr>
        <p:spPr>
          <a:xfrm>
            <a:off x="174721" y="6518295"/>
            <a:ext cx="8777690" cy="838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5">
            <a:extLst>
              <a:ext uri="{FF2B5EF4-FFF2-40B4-BE49-F238E27FC236}">
                <a16:creationId xmlns:a16="http://schemas.microsoft.com/office/drawing/2014/main" id="{A2570ED2-62E3-4637-B712-BDB0A330121F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8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02" t="8690" r="10390" b="4748"/>
          <a:stretch/>
        </p:blipFill>
        <p:spPr>
          <a:xfrm>
            <a:off x="0" y="1577524"/>
            <a:ext cx="3708395" cy="37629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589" y="1593684"/>
            <a:ext cx="6450411" cy="3686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OBSAH PREZENTACE:</a:t>
            </a:r>
          </a:p>
          <a:p>
            <a:pPr lvl="2">
              <a:lnSpc>
                <a:spcPct val="150000"/>
              </a:lnSpc>
            </a:pPr>
            <a:r>
              <a:rPr lang="cs-CZ" sz="1800" dirty="0"/>
              <a:t>MOTIVACE K TÉMATU A CÍL BAKALÁŘSKÉ PRÁCE</a:t>
            </a:r>
          </a:p>
          <a:p>
            <a:pPr lvl="2"/>
            <a:r>
              <a:rPr lang="cs-CZ" sz="1800" dirty="0"/>
              <a:t>VÝZKUMNÉ OTÁZKY</a:t>
            </a:r>
          </a:p>
          <a:p>
            <a:pPr lvl="2"/>
            <a:r>
              <a:rPr lang="cs-CZ" sz="1800" dirty="0"/>
              <a:t>POPIS ZPRACOVANÉHO OBJEKTU</a:t>
            </a:r>
          </a:p>
          <a:p>
            <a:pPr lvl="2"/>
            <a:r>
              <a:rPr lang="cs-CZ" sz="1800" dirty="0"/>
              <a:t>POPIS ZPRACOVANÉHO OBJEKTU - KONSTRUKCE</a:t>
            </a:r>
          </a:p>
          <a:p>
            <a:pPr lvl="2"/>
            <a:r>
              <a:rPr lang="cs-CZ" sz="1800" dirty="0"/>
              <a:t>ZÁKLADNÍ ROZDÍLY V ČSN 73 0810</a:t>
            </a:r>
          </a:p>
          <a:p>
            <a:pPr lvl="2"/>
            <a:r>
              <a:rPr lang="cs-CZ" sz="1800" dirty="0"/>
              <a:t>ZPŮSOB ZPRACOVÁNÍ</a:t>
            </a:r>
          </a:p>
          <a:p>
            <a:pPr lvl="2"/>
            <a:r>
              <a:rPr lang="cs-CZ" sz="1800" dirty="0"/>
              <a:t>PŘÍNOS PRÁCE – ODPOVĚDI NA VÝZKUMNÉ OTÁZKY</a:t>
            </a:r>
          </a:p>
          <a:p>
            <a:pPr lvl="2"/>
            <a:r>
              <a:rPr lang="cs-CZ" sz="1800" dirty="0"/>
              <a:t>ZÁVĚR</a:t>
            </a:r>
          </a:p>
          <a:p>
            <a:pPr lvl="2"/>
            <a:r>
              <a:rPr lang="cs-CZ" sz="1800" dirty="0"/>
              <a:t>ODPOVĚDI NA OTÁZKY VEDOUCÍHO A OPONENTA PRÁCE </a:t>
            </a:r>
            <a:endParaRPr lang="cs-CZ" dirty="0"/>
          </a:p>
          <a:p>
            <a:pPr lvl="2"/>
            <a:endParaRPr lang="en-US" dirty="0"/>
          </a:p>
        </p:txBody>
      </p:sp>
      <p:sp>
        <p:nvSpPr>
          <p:cNvPr id="10" name="TextovéPole 33"/>
          <p:cNvSpPr txBox="1"/>
          <p:nvPr/>
        </p:nvSpPr>
        <p:spPr>
          <a:xfrm>
            <a:off x="260137" y="5441445"/>
            <a:ext cx="368058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www.pinterest.fr</a:t>
            </a:r>
            <a:endParaRPr lang="cs-CZ" sz="1350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DE85DDE-8723-4292-80D2-F3CDAFC819B5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Výsledek obrázku pro VŠTE">
            <a:extLst>
              <a:ext uri="{FF2B5EF4-FFF2-40B4-BE49-F238E27FC236}">
                <a16:creationId xmlns:a16="http://schemas.microsoft.com/office/drawing/2014/main" id="{82F07D27-7A1A-4AF4-B4FF-F425C4B8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0EDCEBF-2065-4A94-844F-FF118EB8B7C6}"/>
              </a:ext>
            </a:extLst>
          </p:cNvPr>
          <p:cNvCxnSpPr/>
          <p:nvPr/>
        </p:nvCxnSpPr>
        <p:spPr>
          <a:xfrm>
            <a:off x="174721" y="651829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5">
            <a:extLst>
              <a:ext uri="{FF2B5EF4-FFF2-40B4-BE49-F238E27FC236}">
                <a16:creationId xmlns:a16="http://schemas.microsoft.com/office/drawing/2014/main" id="{9FCD0923-2041-4A78-9869-AEE577808821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12" y="1621512"/>
            <a:ext cx="6016531" cy="2826241"/>
          </a:xfrm>
        </p:spPr>
        <p:txBody>
          <a:bodyPr>
            <a:normAutofit/>
          </a:bodyPr>
          <a:lstStyle/>
          <a:p>
            <a:pPr marL="342892" indent="-342892">
              <a:buAutoNum type="arabicPeriod"/>
            </a:pPr>
            <a:r>
              <a:rPr lang="cs-CZ" sz="1800" b="1" dirty="0"/>
              <a:t>Aktuálnost tématu</a:t>
            </a:r>
          </a:p>
          <a:p>
            <a:pPr lvl="1"/>
            <a:r>
              <a:rPr lang="cs-CZ" sz="1600" i="1" dirty="0"/>
              <a:t>Požáry výškových budov ve světových metropolích</a:t>
            </a:r>
          </a:p>
          <a:p>
            <a:pPr marL="342892" indent="-342892">
              <a:buAutoNum type="arabicPeriod"/>
            </a:pPr>
            <a:r>
              <a:rPr lang="cs-CZ" sz="1900" b="1" dirty="0"/>
              <a:t>Zájem o problematiku požární bezpečnosti zateplování budov</a:t>
            </a:r>
          </a:p>
          <a:p>
            <a:pPr lvl="1"/>
            <a:r>
              <a:rPr lang="cs-CZ" sz="1700" i="1" dirty="0"/>
              <a:t>Přednášky požární bezpečnosti na VŠTE</a:t>
            </a:r>
          </a:p>
          <a:p>
            <a:pPr lvl="1"/>
            <a:r>
              <a:rPr lang="cs-CZ" sz="1700" i="1" dirty="0" err="1"/>
              <a:t>Videopřednáška</a:t>
            </a:r>
            <a:r>
              <a:rPr lang="cs-CZ" sz="1700" i="1" dirty="0"/>
              <a:t> Ing. Marka Pokorného, Ph.D. na totožné téma</a:t>
            </a:r>
          </a:p>
          <a:p>
            <a:pPr marL="342892" indent="-342892">
              <a:buAutoNum type="arabicPeriod"/>
            </a:pPr>
            <a:r>
              <a:rPr lang="cs-CZ" sz="1900" b="1" dirty="0"/>
              <a:t>Vlastní volba tématu</a:t>
            </a:r>
          </a:p>
          <a:p>
            <a:pPr lvl="1"/>
            <a:endParaRPr lang="cs-CZ" sz="1200" b="1" i="1" dirty="0"/>
          </a:p>
          <a:p>
            <a:pPr marL="0" indent="0">
              <a:buNone/>
            </a:pPr>
            <a:endParaRPr lang="cs-CZ" sz="1500" b="1" i="1" dirty="0"/>
          </a:p>
          <a:p>
            <a:pPr marL="0" indent="0">
              <a:buNone/>
            </a:pPr>
            <a:endParaRPr lang="cs-CZ" sz="1500" b="1" dirty="0"/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539" y="1097126"/>
            <a:ext cx="26024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MOTIVACE K TÉMATU</a:t>
            </a:r>
            <a:endParaRPr lang="en-US" sz="21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F7384AF-8919-44DA-9548-68038ACB7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7" r="46909"/>
          <a:stretch/>
        </p:blipFill>
        <p:spPr>
          <a:xfrm>
            <a:off x="6444343" y="848789"/>
            <a:ext cx="2369553" cy="3612690"/>
          </a:xfrm>
          <a:prstGeom prst="rect">
            <a:avLst/>
          </a:prstGeom>
        </p:spPr>
      </p:pic>
      <p:sp>
        <p:nvSpPr>
          <p:cNvPr id="9" name="TextovéPole 33">
            <a:extLst>
              <a:ext uri="{FF2B5EF4-FFF2-40B4-BE49-F238E27FC236}">
                <a16:creationId xmlns:a16="http://schemas.microsoft.com/office/drawing/2014/main" id="{6D44C875-4247-4831-834F-D4A2E48C25D8}"/>
              </a:ext>
            </a:extLst>
          </p:cNvPr>
          <p:cNvSpPr txBox="1"/>
          <p:nvPr/>
        </p:nvSpPr>
        <p:spPr>
          <a:xfrm>
            <a:off x="6353645" y="4537533"/>
            <a:ext cx="3938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https://www.tyden.cz</a:t>
            </a:r>
          </a:p>
          <a:p>
            <a:endParaRPr lang="cs-CZ" sz="825" dirty="0"/>
          </a:p>
          <a:p>
            <a:endParaRPr lang="cs-CZ" sz="1350" dirty="0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745A3F28-211A-405C-BDD6-E897295FE596}"/>
              </a:ext>
            </a:extLst>
          </p:cNvPr>
          <p:cNvSpPr txBox="1"/>
          <p:nvPr/>
        </p:nvSpPr>
        <p:spPr>
          <a:xfrm>
            <a:off x="262539" y="4537533"/>
            <a:ext cx="13036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CÍL PRÁCE</a:t>
            </a:r>
            <a:endParaRPr lang="en-US" sz="21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501AF84-C7F3-4ACD-A218-49B81D4D8B6D}"/>
              </a:ext>
            </a:extLst>
          </p:cNvPr>
          <p:cNvSpPr txBox="1">
            <a:spLocks/>
          </p:cNvSpPr>
          <p:nvPr/>
        </p:nvSpPr>
        <p:spPr>
          <a:xfrm>
            <a:off x="174721" y="5034330"/>
            <a:ext cx="8371817" cy="119491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cs-CZ" sz="1800" i="1" dirty="0"/>
              <a:t>Cílem práce je zpracovat porovnání požadavků na kontaktní zateplovací systémy pro objekty nevýrobní povahy dle ČSN 73 0810 v novém a předchozím znění (změna z 08/2016). Porovnání bude provedeno na konkrétním případu posouzení zateplovacího systému bytového domu.</a:t>
            </a:r>
            <a:endParaRPr lang="en-US" sz="1800" i="1" dirty="0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379C986-7938-44B7-85DB-2FA352FF44F9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Výsledek obrázku pro VŠTE">
            <a:extLst>
              <a:ext uri="{FF2B5EF4-FFF2-40B4-BE49-F238E27FC236}">
                <a16:creationId xmlns:a16="http://schemas.microsoft.com/office/drawing/2014/main" id="{F6706D01-2444-462B-B084-9F338234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3494A81-63D6-411C-BA33-4553448D509F}"/>
              </a:ext>
            </a:extLst>
          </p:cNvPr>
          <p:cNvCxnSpPr/>
          <p:nvPr/>
        </p:nvCxnSpPr>
        <p:spPr>
          <a:xfrm>
            <a:off x="174721" y="651829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5">
            <a:extLst>
              <a:ext uri="{FF2B5EF4-FFF2-40B4-BE49-F238E27FC236}">
                <a16:creationId xmlns:a16="http://schemas.microsoft.com/office/drawing/2014/main" id="{ED2892D4-9F76-4029-8E6F-B52E74F719D1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14" y="1977574"/>
            <a:ext cx="3989830" cy="18341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/>
              <a:t>Je vhodné použití hořlavého tepelného izolantu EPS-f v těsné blízkosti zapuštěné lodžie, pokud PNP lodžie zasahuje do odstupové vzdálenosti vedlejšího požárního úseku?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095" y="1083568"/>
            <a:ext cx="24034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VÝZKUMNÉ OTÁZKY</a:t>
            </a:r>
            <a:endParaRPr lang="en-US" sz="21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13C34F9-153F-44C0-B571-C2BF919562A8}"/>
              </a:ext>
            </a:extLst>
          </p:cNvPr>
          <p:cNvSpPr txBox="1"/>
          <p:nvPr/>
        </p:nvSpPr>
        <p:spPr>
          <a:xfrm>
            <a:off x="4461634" y="4428703"/>
            <a:ext cx="412933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Má aktuální znění ČSN 73 0810 přísnější požadavky na požární bezpečnost než v okolních sousedících státech? </a:t>
            </a:r>
          </a:p>
          <a:p>
            <a:endParaRPr lang="cs-CZ" sz="135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8653451-2BEC-40FA-A140-8D97202718ED}"/>
              </a:ext>
            </a:extLst>
          </p:cNvPr>
          <p:cNvSpPr txBox="1"/>
          <p:nvPr/>
        </p:nvSpPr>
        <p:spPr>
          <a:xfrm>
            <a:off x="341706" y="1825329"/>
            <a:ext cx="559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1.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D3A9283-E2F2-4453-8962-4EFF3B916815}"/>
              </a:ext>
            </a:extLst>
          </p:cNvPr>
          <p:cNvSpPr txBox="1"/>
          <p:nvPr/>
        </p:nvSpPr>
        <p:spPr>
          <a:xfrm>
            <a:off x="4066350" y="4271634"/>
            <a:ext cx="635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2.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B809CBA-C1FB-4BE4-8DB7-E38D85A0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6" y="3811677"/>
            <a:ext cx="3670501" cy="170065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209AE67-9114-45F6-AA92-08CC0465B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811" t="29997" r="14375" b="30056"/>
          <a:stretch/>
        </p:blipFill>
        <p:spPr>
          <a:xfrm>
            <a:off x="4841652" y="1063625"/>
            <a:ext cx="3680584" cy="2557882"/>
          </a:xfrm>
          <a:prstGeom prst="rect">
            <a:avLst/>
          </a:prstGeom>
        </p:spPr>
      </p:pic>
      <p:sp>
        <p:nvSpPr>
          <p:cNvPr id="15" name="TextovéPole 33">
            <a:extLst>
              <a:ext uri="{FF2B5EF4-FFF2-40B4-BE49-F238E27FC236}">
                <a16:creationId xmlns:a16="http://schemas.microsoft.com/office/drawing/2014/main" id="{E2F57E21-164F-4F61-BF45-24F15399529C}"/>
              </a:ext>
            </a:extLst>
          </p:cNvPr>
          <p:cNvSpPr txBox="1"/>
          <p:nvPr/>
        </p:nvSpPr>
        <p:spPr>
          <a:xfrm>
            <a:off x="4841652" y="3614615"/>
            <a:ext cx="368058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vlastní</a:t>
            </a:r>
          </a:p>
          <a:p>
            <a:endParaRPr lang="cs-CZ" sz="1350" dirty="0"/>
          </a:p>
        </p:txBody>
      </p:sp>
      <p:sp>
        <p:nvSpPr>
          <p:cNvPr id="16" name="TextovéPole 33">
            <a:extLst>
              <a:ext uri="{FF2B5EF4-FFF2-40B4-BE49-F238E27FC236}">
                <a16:creationId xmlns:a16="http://schemas.microsoft.com/office/drawing/2014/main" id="{8DB127B6-FE98-4ED5-8322-AA4B127A8F56}"/>
              </a:ext>
            </a:extLst>
          </p:cNvPr>
          <p:cNvSpPr txBox="1"/>
          <p:nvPr/>
        </p:nvSpPr>
        <p:spPr>
          <a:xfrm>
            <a:off x="341706" y="5552739"/>
            <a:ext cx="368058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https://imaterialy.dumabyt.cz</a:t>
            </a:r>
          </a:p>
          <a:p>
            <a:endParaRPr lang="cs-CZ" sz="135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DD240607-B95E-4F93-8DD8-59D65786CDA9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Výsledek obrázku pro VŠTE">
            <a:extLst>
              <a:ext uri="{FF2B5EF4-FFF2-40B4-BE49-F238E27FC236}">
                <a16:creationId xmlns:a16="http://schemas.microsoft.com/office/drawing/2014/main" id="{C9AFA9F7-900D-418D-8E57-67F522BC5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15EEABD6-9541-4202-80C4-440785171C4A}"/>
              </a:ext>
            </a:extLst>
          </p:cNvPr>
          <p:cNvCxnSpPr/>
          <p:nvPr/>
        </p:nvCxnSpPr>
        <p:spPr>
          <a:xfrm>
            <a:off x="174721" y="651829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5">
            <a:extLst>
              <a:ext uri="{FF2B5EF4-FFF2-40B4-BE49-F238E27FC236}">
                <a16:creationId xmlns:a16="http://schemas.microsoft.com/office/drawing/2014/main" id="{6BA866D1-FB46-40F1-8C0F-F1970FC984F3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36" y="1890222"/>
            <a:ext cx="5668924" cy="394137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Místo stavby: </a:t>
            </a:r>
            <a:r>
              <a:rPr lang="cs-CZ" sz="1800" dirty="0"/>
              <a:t>Bystřice u Benešova, parcelní číslo 1230/3, ulice Dr. E. Beneše.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Katastrální území:</a:t>
            </a:r>
            <a:r>
              <a:rPr lang="cs-CZ" sz="1800" dirty="0"/>
              <a:t> Bystřice u Benešova [616770]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Typ panelového objektu: </a:t>
            </a:r>
            <a:r>
              <a:rPr lang="cs-CZ" sz="1800" dirty="0"/>
              <a:t>G57 (středočeská varianta)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Rok výstavby: </a:t>
            </a:r>
            <a:r>
              <a:rPr lang="cs-CZ" sz="1800" dirty="0"/>
              <a:t>1983 - 1986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Zastavěná plocha: </a:t>
            </a:r>
            <a:r>
              <a:rPr lang="cs-CZ" sz="1800" dirty="0"/>
              <a:t>217,52 m</a:t>
            </a:r>
            <a:r>
              <a:rPr lang="cs-CZ" sz="1800" baseline="30000" dirty="0"/>
              <a:t>2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Obestavěný prostor: </a:t>
            </a:r>
            <a:r>
              <a:rPr lang="cs-CZ" sz="1800" dirty="0"/>
              <a:t>5400,00 m</a:t>
            </a:r>
            <a:r>
              <a:rPr lang="cs-CZ" sz="1800" baseline="30000" dirty="0"/>
              <a:t>3</a:t>
            </a:r>
            <a:endParaRPr lang="cs-CZ" sz="18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Požární výška: </a:t>
            </a:r>
            <a:r>
              <a:rPr lang="cs-CZ" sz="1800" dirty="0"/>
              <a:t>+22,800m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Celková výška po atiku: </a:t>
            </a:r>
            <a:r>
              <a:rPr lang="cs-CZ" sz="1800" dirty="0"/>
              <a:t>+28,270m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sz="1500" dirty="0"/>
          </a:p>
          <a:p>
            <a:pPr algn="just">
              <a:buFont typeface="Wingdings" panose="05000000000000000000" pitchFamily="2" charset="2"/>
              <a:buChar char="q"/>
            </a:pPr>
            <a:endParaRPr lang="cs-CZ" sz="1500" dirty="0"/>
          </a:p>
          <a:p>
            <a:pPr algn="just">
              <a:buFont typeface="Wingdings" panose="05000000000000000000" pitchFamily="2" charset="2"/>
              <a:buChar char="q"/>
            </a:pPr>
            <a:endParaRPr lang="cs-CZ" sz="1500" b="1" dirty="0"/>
          </a:p>
          <a:p>
            <a:pPr algn="just"/>
            <a:endParaRPr lang="cs-CZ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260136" y="1052614"/>
            <a:ext cx="38570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POPIS ZPRACOVANÉHO OBJEKTU</a:t>
            </a:r>
            <a:endParaRPr lang="en-US" sz="21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846293" y="5585615"/>
            <a:ext cx="368058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vlastní</a:t>
            </a:r>
          </a:p>
          <a:p>
            <a:endParaRPr lang="cs-CZ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60" y="1621226"/>
            <a:ext cx="2973292" cy="3964389"/>
          </a:xfrm>
          <a:prstGeom prst="rect">
            <a:avLst/>
          </a:prstGeom>
        </p:spPr>
      </p:pic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40605C5-B414-47A3-B9E4-B61E8E475A01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Výsledek obrázku pro VŠTE">
            <a:extLst>
              <a:ext uri="{FF2B5EF4-FFF2-40B4-BE49-F238E27FC236}">
                <a16:creationId xmlns:a16="http://schemas.microsoft.com/office/drawing/2014/main" id="{299DB787-490B-42CF-851B-DC1F20DF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AEDC9A0-EB20-4DED-9E78-5D410A1BD3A9}"/>
              </a:ext>
            </a:extLst>
          </p:cNvPr>
          <p:cNvCxnSpPr/>
          <p:nvPr/>
        </p:nvCxnSpPr>
        <p:spPr>
          <a:xfrm>
            <a:off x="174721" y="651829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5">
            <a:extLst>
              <a:ext uri="{FF2B5EF4-FFF2-40B4-BE49-F238E27FC236}">
                <a16:creationId xmlns:a16="http://schemas.microsoft.com/office/drawing/2014/main" id="{DE7F1330-FB09-4CFA-88E2-20F0E32B5572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323" y="1573325"/>
            <a:ext cx="5586155" cy="401229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Konstrukční systém:</a:t>
            </a:r>
            <a:r>
              <a:rPr lang="cs-CZ" sz="1800" dirty="0"/>
              <a:t> Stěnový - příčný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Modul: </a:t>
            </a:r>
            <a:r>
              <a:rPr lang="cs-CZ" sz="1800" dirty="0"/>
              <a:t>Modulová vzdálenost příčných stěn je 3600 mm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Konstrukční výška: </a:t>
            </a:r>
            <a:r>
              <a:rPr lang="cs-CZ" sz="1800" dirty="0"/>
              <a:t>2850 mm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Nosné štítové stěny: </a:t>
            </a:r>
            <a:r>
              <a:rPr lang="cs-CZ" sz="1800" dirty="0" err="1"/>
              <a:t>celostěnové</a:t>
            </a:r>
            <a:r>
              <a:rPr lang="cs-CZ" sz="1800" dirty="0"/>
              <a:t> vícevrstvé dílce </a:t>
            </a:r>
            <a:r>
              <a:rPr lang="cs-CZ" sz="1800" dirty="0" err="1"/>
              <a:t>tl</a:t>
            </a:r>
            <a:r>
              <a:rPr lang="cs-CZ" sz="1800" dirty="0"/>
              <a:t>. 240 mm ve skladbě venkovní ŽB vrstva 50 mm, tepelně izolační vrstva (skelná vata) v </a:t>
            </a:r>
            <a:r>
              <a:rPr lang="cs-CZ" sz="1800" dirty="0" err="1"/>
              <a:t>tl</a:t>
            </a:r>
            <a:r>
              <a:rPr lang="cs-CZ" sz="1800" dirty="0"/>
              <a:t>. 60 mm, vnitřní nosná ŽB </a:t>
            </a:r>
            <a:r>
              <a:rPr lang="cs-CZ" sz="1800" dirty="0" err="1"/>
              <a:t>vrtsva</a:t>
            </a:r>
            <a:r>
              <a:rPr lang="cs-CZ" sz="1800" dirty="0"/>
              <a:t> </a:t>
            </a:r>
            <a:r>
              <a:rPr lang="cs-CZ" sz="1800" dirty="0" err="1"/>
              <a:t>tl</a:t>
            </a:r>
            <a:r>
              <a:rPr lang="cs-CZ" sz="1800" dirty="0"/>
              <a:t>. 130 mm</a:t>
            </a:r>
            <a:endParaRPr lang="cs-CZ" sz="18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Vnitřní nosné stěny: </a:t>
            </a:r>
            <a:r>
              <a:rPr lang="cs-CZ" sz="1800" dirty="0"/>
              <a:t>ŽB plné panely o tloušťce 160 mm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Vodorovné konstrukce: </a:t>
            </a:r>
            <a:r>
              <a:rPr lang="cs-CZ" sz="1800" dirty="0"/>
              <a:t>ŽB plné panely o tloušťce 100 mm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1800" b="1" dirty="0"/>
              <a:t>Zastřešení:</a:t>
            </a:r>
            <a:r>
              <a:rPr lang="cs-CZ" sz="1800" dirty="0"/>
              <a:t> dvouplášťová střešní konstrukce z keramických panelů </a:t>
            </a:r>
            <a:r>
              <a:rPr lang="cs-CZ" sz="1800" dirty="0" err="1"/>
              <a:t>tl</a:t>
            </a:r>
            <a:r>
              <a:rPr lang="cs-CZ" sz="1800" dirty="0"/>
              <a:t>. 140 mm, délky 3600 mm, položených na ŽB spádových klínech, tepelně odizolovaných pěnovým polystyrenem </a:t>
            </a:r>
            <a:r>
              <a:rPr lang="cs-CZ" sz="1800" dirty="0" err="1"/>
              <a:t>tl</a:t>
            </a:r>
            <a:r>
              <a:rPr lang="cs-CZ" sz="1800" dirty="0"/>
              <a:t>. 30 mm. Vzduchové dutiny jsou odvětrány otvory v atikových panelech.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cs-CZ" sz="1800" dirty="0"/>
          </a:p>
          <a:p>
            <a:pPr algn="just">
              <a:buFont typeface="Wingdings" panose="05000000000000000000" pitchFamily="2" charset="2"/>
              <a:buChar char="q"/>
            </a:pPr>
            <a:endParaRPr lang="cs-CZ" sz="1800" b="1" dirty="0"/>
          </a:p>
          <a:p>
            <a:pPr algn="just"/>
            <a:endParaRPr lang="cs-CZ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60137" y="1081308"/>
            <a:ext cx="55543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POPIS ZPRACOVANÉHO OBJEKTU - KONSTRUKCE</a:t>
            </a:r>
            <a:endParaRPr lang="en-US" sz="2100" b="1" dirty="0"/>
          </a:p>
        </p:txBody>
      </p:sp>
      <p:sp>
        <p:nvSpPr>
          <p:cNvPr id="10" name="TextovéPole 13"/>
          <p:cNvSpPr txBox="1"/>
          <p:nvPr/>
        </p:nvSpPr>
        <p:spPr>
          <a:xfrm>
            <a:off x="5846293" y="5585615"/>
            <a:ext cx="368058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vlastní</a:t>
            </a:r>
          </a:p>
          <a:p>
            <a:endParaRPr lang="cs-CZ" sz="13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07" y="1629036"/>
            <a:ext cx="2961366" cy="3948488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18A46A1-F9E7-458E-B45C-18608771EE5A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Výsledek obrázku pro VŠTE">
            <a:extLst>
              <a:ext uri="{FF2B5EF4-FFF2-40B4-BE49-F238E27FC236}">
                <a16:creationId xmlns:a16="http://schemas.microsoft.com/office/drawing/2014/main" id="{A09B2BAD-DD53-4ABA-8F8D-A725C5F3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57EB1D5B-2A31-4812-ABA7-E8D9FF6FDBE2}"/>
              </a:ext>
            </a:extLst>
          </p:cNvPr>
          <p:cNvCxnSpPr/>
          <p:nvPr/>
        </p:nvCxnSpPr>
        <p:spPr>
          <a:xfrm>
            <a:off x="174721" y="651829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5">
            <a:extLst>
              <a:ext uri="{FF2B5EF4-FFF2-40B4-BE49-F238E27FC236}">
                <a16:creationId xmlns:a16="http://schemas.microsoft.com/office/drawing/2014/main" id="{F0665CD2-B485-4955-B573-855469A49EF9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8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F3A7D65-C358-4975-8A6C-4D227E92F27E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Výsledek obrázku pro VŠTE">
            <a:extLst>
              <a:ext uri="{FF2B5EF4-FFF2-40B4-BE49-F238E27FC236}">
                <a16:creationId xmlns:a16="http://schemas.microsoft.com/office/drawing/2014/main" id="{43E5EABD-3D1B-4102-A801-DF3991DBB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956C496-8A69-42AF-B401-4A1B9F39EC97}"/>
              </a:ext>
            </a:extLst>
          </p:cNvPr>
          <p:cNvCxnSpPr/>
          <p:nvPr/>
        </p:nvCxnSpPr>
        <p:spPr>
          <a:xfrm>
            <a:off x="174721" y="651829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>
            <a:extLst>
              <a:ext uri="{FF2B5EF4-FFF2-40B4-BE49-F238E27FC236}">
                <a16:creationId xmlns:a16="http://schemas.microsoft.com/office/drawing/2014/main" id="{6C6046AC-3C35-405E-8758-861EEAD68463}"/>
              </a:ext>
            </a:extLst>
          </p:cNvPr>
          <p:cNvSpPr txBox="1"/>
          <p:nvPr/>
        </p:nvSpPr>
        <p:spPr>
          <a:xfrm>
            <a:off x="83448" y="903178"/>
            <a:ext cx="39753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ZÁKLADNÍ ROZDÍLY V ČSN 73 0810</a:t>
            </a:r>
            <a:endParaRPr lang="en-US" sz="21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C7FE7AA-E69B-4493-8BBC-5ECAE9CE2067}"/>
              </a:ext>
            </a:extLst>
          </p:cNvPr>
          <p:cNvPicPr/>
          <p:nvPr/>
        </p:nvPicPr>
        <p:blipFill rotWithShape="1">
          <a:blip r:embed="rId3"/>
          <a:srcRect l="3699" t="16916" r="57458" b="35726"/>
          <a:stretch/>
        </p:blipFill>
        <p:spPr bwMode="auto">
          <a:xfrm>
            <a:off x="206279" y="2585735"/>
            <a:ext cx="2946308" cy="1447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0417B9-3310-4B96-9875-E0E29E4C4256}"/>
              </a:ext>
            </a:extLst>
          </p:cNvPr>
          <p:cNvSpPr txBox="1"/>
          <p:nvPr/>
        </p:nvSpPr>
        <p:spPr>
          <a:xfrm>
            <a:off x="1262396" y="1467131"/>
            <a:ext cx="2367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ČSN 73 0810 DUBEN 2009</a:t>
            </a:r>
            <a:endParaRPr lang="cs-CZ" sz="16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EFEE443-90F4-4890-84F2-8DAC9E30EE37}"/>
              </a:ext>
            </a:extLst>
          </p:cNvPr>
          <p:cNvSpPr txBox="1"/>
          <p:nvPr/>
        </p:nvSpPr>
        <p:spPr>
          <a:xfrm>
            <a:off x="5772378" y="1474257"/>
            <a:ext cx="2431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/>
              <a:t>ČSN 73 0810 ČERVEN 2016</a:t>
            </a:r>
            <a:endParaRPr lang="cs-CZ" sz="160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4B2EA53-76AC-4241-8606-7673213E070F}"/>
              </a:ext>
            </a:extLst>
          </p:cNvPr>
          <p:cNvPicPr/>
          <p:nvPr/>
        </p:nvPicPr>
        <p:blipFill rotWithShape="1">
          <a:blip r:embed="rId4"/>
          <a:srcRect l="27794" t="13958" r="57505" b="36725"/>
          <a:stretch/>
        </p:blipFill>
        <p:spPr bwMode="auto">
          <a:xfrm>
            <a:off x="4131140" y="2488701"/>
            <a:ext cx="1034982" cy="1581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4421AFA-EFBA-452E-89B0-B73AF1332E1E}"/>
              </a:ext>
            </a:extLst>
          </p:cNvPr>
          <p:cNvSpPr txBox="1"/>
          <p:nvPr/>
        </p:nvSpPr>
        <p:spPr>
          <a:xfrm>
            <a:off x="402595" y="2086202"/>
            <a:ext cx="1959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NOVOSTAVBY PO ROCE 2000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610C7D8A-1748-484E-9B7B-AC46BFD0BB4E}"/>
              </a:ext>
            </a:extLst>
          </p:cNvPr>
          <p:cNvPicPr/>
          <p:nvPr/>
        </p:nvPicPr>
        <p:blipFill rotWithShape="1">
          <a:blip r:embed="rId4"/>
          <a:srcRect l="3688" t="31509" r="83716" b="36724"/>
          <a:stretch/>
        </p:blipFill>
        <p:spPr bwMode="auto">
          <a:xfrm>
            <a:off x="3152587" y="3094772"/>
            <a:ext cx="1018819" cy="938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7887B4C-B50F-4768-AEBA-D76345AF7F1F}"/>
              </a:ext>
            </a:extLst>
          </p:cNvPr>
          <p:cNvSpPr txBox="1"/>
          <p:nvPr/>
        </p:nvSpPr>
        <p:spPr>
          <a:xfrm>
            <a:off x="3446948" y="2034730"/>
            <a:ext cx="1125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DO ROKU 2000</a:t>
            </a:r>
          </a:p>
        </p:txBody>
      </p:sp>
      <p:pic>
        <p:nvPicPr>
          <p:cNvPr id="19" name="Picture 21" descr="Obr. 1. Zásady řešení zateplení dle požární výšky objektu podle ČSN 73 0810:2016">
            <a:extLst>
              <a:ext uri="{FF2B5EF4-FFF2-40B4-BE49-F238E27FC236}">
                <a16:creationId xmlns:a16="http://schemas.microsoft.com/office/drawing/2014/main" id="{DA2F1ED6-D73E-4CBF-BE46-70BA0C2694F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17" y="1926533"/>
            <a:ext cx="3562004" cy="195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F493F85A-C75F-484F-81DB-702DEB3E71AE}"/>
              </a:ext>
            </a:extLst>
          </p:cNvPr>
          <p:cNvSpPr/>
          <p:nvPr/>
        </p:nvSpPr>
        <p:spPr>
          <a:xfrm>
            <a:off x="5370927" y="1935828"/>
            <a:ext cx="2231656" cy="453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6DEE4AE7-6D2F-45B8-B64E-184540254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8083" y="4301409"/>
            <a:ext cx="3113215" cy="1768493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82AB249-B159-46E5-A83D-AE6AE4C58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960" y="4464015"/>
            <a:ext cx="3220872" cy="1707384"/>
          </a:xfrm>
          <a:prstGeom prst="rect">
            <a:avLst/>
          </a:prstGeom>
        </p:spPr>
      </p:pic>
      <p:sp>
        <p:nvSpPr>
          <p:cNvPr id="24" name="TextovéPole 5">
            <a:extLst>
              <a:ext uri="{FF2B5EF4-FFF2-40B4-BE49-F238E27FC236}">
                <a16:creationId xmlns:a16="http://schemas.microsoft.com/office/drawing/2014/main" id="{821C9FF4-9E04-4F06-9758-B06A96C6A95B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6A57299-CB07-409C-A730-AD25761AEC72}"/>
              </a:ext>
            </a:extLst>
          </p:cNvPr>
          <p:cNvSpPr txBox="1"/>
          <p:nvPr/>
        </p:nvSpPr>
        <p:spPr>
          <a:xfrm>
            <a:off x="206279" y="6139886"/>
            <a:ext cx="368058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https://stavba.tzb-info.cz</a:t>
            </a:r>
          </a:p>
          <a:p>
            <a:endParaRPr lang="cs-CZ" sz="1350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0E51E61F-B343-45D5-B0F2-6A6CEE0B8C9B}"/>
              </a:ext>
            </a:extLst>
          </p:cNvPr>
          <p:cNvSpPr txBox="1"/>
          <p:nvPr/>
        </p:nvSpPr>
        <p:spPr>
          <a:xfrm>
            <a:off x="5567880" y="6099635"/>
            <a:ext cx="368058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https://stavba.tzb-info.cz</a:t>
            </a:r>
          </a:p>
          <a:p>
            <a:endParaRPr lang="cs-CZ" sz="135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87FEC65-6F16-4E9F-A03B-AB04ABB059A7}"/>
              </a:ext>
            </a:extLst>
          </p:cNvPr>
          <p:cNvSpPr txBox="1"/>
          <p:nvPr/>
        </p:nvSpPr>
        <p:spPr>
          <a:xfrm>
            <a:off x="5463415" y="3938969"/>
            <a:ext cx="368058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https://imaterialy.dumabyt.cz</a:t>
            </a:r>
          </a:p>
          <a:p>
            <a:endParaRPr lang="cs-CZ" sz="135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E045CDC8-7F36-47A0-892C-5EF7B2E42A3C}"/>
              </a:ext>
            </a:extLst>
          </p:cNvPr>
          <p:cNvSpPr txBox="1"/>
          <p:nvPr/>
        </p:nvSpPr>
        <p:spPr>
          <a:xfrm>
            <a:off x="152797" y="4084904"/>
            <a:ext cx="4784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825" dirty="0"/>
              <a:t>Zdroj: Pokorný, Marek. Akademie zateplování, přednáška. Kontaktní zateplovací systémy (KZS) z požárního hlediska – výhled 2012. Praha, 04/2012.</a:t>
            </a:r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68063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2810D8CE-C127-46C5-9E4B-5D5A59052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344843"/>
              </p:ext>
            </p:extLst>
          </p:nvPr>
        </p:nvGraphicFramePr>
        <p:xfrm>
          <a:off x="-748938" y="998573"/>
          <a:ext cx="10093233" cy="555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70515" y="998573"/>
            <a:ext cx="6113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/>
              <a:t>ZPŮSOB ZPRACOVÁNÍ</a:t>
            </a:r>
            <a:endParaRPr lang="en-US" sz="2100" b="1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9EF2494-232A-4538-80DC-3273AF81FB19}"/>
              </a:ext>
            </a:extLst>
          </p:cNvPr>
          <p:cNvCxnSpPr>
            <a:cxnSpLocks/>
          </p:cNvCxnSpPr>
          <p:nvPr/>
        </p:nvCxnSpPr>
        <p:spPr>
          <a:xfrm>
            <a:off x="854325" y="3181350"/>
            <a:ext cx="0" cy="19288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34F3929-9877-43E7-8FF3-C0F19A20103C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Výsledek obrázku pro VŠTE">
            <a:extLst>
              <a:ext uri="{FF2B5EF4-FFF2-40B4-BE49-F238E27FC236}">
                <a16:creationId xmlns:a16="http://schemas.microsoft.com/office/drawing/2014/main" id="{4C676033-DCCE-4A7F-85D4-9D16B7A75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5D94FBB2-A472-4A6B-BACA-09CD12E89A01}"/>
              </a:ext>
            </a:extLst>
          </p:cNvPr>
          <p:cNvCxnSpPr/>
          <p:nvPr/>
        </p:nvCxnSpPr>
        <p:spPr>
          <a:xfrm>
            <a:off x="174721" y="651829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5">
            <a:extLst>
              <a:ext uri="{FF2B5EF4-FFF2-40B4-BE49-F238E27FC236}">
                <a16:creationId xmlns:a16="http://schemas.microsoft.com/office/drawing/2014/main" id="{60B7409E-63A6-434C-98BF-AF0C82ABBB54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716" y="1184628"/>
            <a:ext cx="59014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00" b="1" dirty="0"/>
              <a:t>PŘÍNOS PRÁCE – ODPOVĚĎ NA VÝZKUMNÉ OTÁZKY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960AEF-7914-43B8-8117-51BA57445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82" y="1922850"/>
            <a:ext cx="4693176" cy="11158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b="1" dirty="0"/>
              <a:t>Je vhodné použití hořlavého tepelného izolantu EPS-f v těsné blízkosti zapuštěné lodžie, pokud PNP lodžie zasahuje do odstupové vzdálenosti vedlejšího požárního úseku?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2F466D8-116D-4033-A3C6-DBDC0C1712A3}"/>
              </a:ext>
            </a:extLst>
          </p:cNvPr>
          <p:cNvSpPr txBox="1"/>
          <p:nvPr/>
        </p:nvSpPr>
        <p:spPr>
          <a:xfrm>
            <a:off x="277857" y="1735343"/>
            <a:ext cx="635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/>
              <a:t>1.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2C1BB6D-60F2-4FBF-8E6D-894026AD1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11" t="29997" r="15976" b="30056"/>
          <a:stretch/>
        </p:blipFill>
        <p:spPr>
          <a:xfrm>
            <a:off x="5488781" y="1944126"/>
            <a:ext cx="3507173" cy="2651646"/>
          </a:xfrm>
          <a:prstGeom prst="rect">
            <a:avLst/>
          </a:prstGeom>
        </p:spPr>
      </p:pic>
      <p:sp>
        <p:nvSpPr>
          <p:cNvPr id="13" name="TextovéPole 33">
            <a:extLst>
              <a:ext uri="{FF2B5EF4-FFF2-40B4-BE49-F238E27FC236}">
                <a16:creationId xmlns:a16="http://schemas.microsoft.com/office/drawing/2014/main" id="{CAC21F10-F108-4A5A-AA70-F63A4296A20E}"/>
              </a:ext>
            </a:extLst>
          </p:cNvPr>
          <p:cNvSpPr txBox="1"/>
          <p:nvPr/>
        </p:nvSpPr>
        <p:spPr>
          <a:xfrm>
            <a:off x="5463415" y="4604151"/>
            <a:ext cx="3680585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25" dirty="0"/>
              <a:t>Zdroj: vlastní</a:t>
            </a:r>
          </a:p>
          <a:p>
            <a:endParaRPr lang="cs-CZ" sz="135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FF4BFD-7B23-44E0-B334-CB857B216A6C}"/>
              </a:ext>
            </a:extLst>
          </p:cNvPr>
          <p:cNvSpPr txBox="1"/>
          <p:nvPr/>
        </p:nvSpPr>
        <p:spPr>
          <a:xfrm>
            <a:off x="649589" y="3125818"/>
            <a:ext cx="4693176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 algn="just">
              <a:buFont typeface="Arial" panose="020B0604020202020204" pitchFamily="34" charset="0"/>
              <a:buChar char="•"/>
            </a:pPr>
            <a:r>
              <a:rPr lang="cs-CZ" sz="1600" dirty="0"/>
              <a:t>PNP lodžie zasahuje do odstupové vzdálenosti vedlejšího požárního úseku. V případě požáru rozšíření plamenů z jednoho požárního úseku na druhý k čemuž nesmí docházet.</a:t>
            </a:r>
          </a:p>
          <a:p>
            <a:pPr algn="just"/>
            <a:r>
              <a:rPr lang="cs-CZ" sz="1600" dirty="0"/>
              <a:t> </a:t>
            </a:r>
          </a:p>
          <a:p>
            <a:pPr marL="214308" indent="-214308" algn="just">
              <a:buFont typeface="Arial" panose="020B0604020202020204" pitchFamily="34" charset="0"/>
              <a:buChar char="•"/>
            </a:pPr>
            <a:r>
              <a:rPr lang="cs-CZ" sz="1600" dirty="0"/>
              <a:t>V případě aktualizované normy z července 2016 tento problém zcela odpadá, protože objekt s požární výškou </a:t>
            </a:r>
            <a:r>
              <a:rPr lang="cs-CZ" sz="1600" dirty="0" err="1"/>
              <a:t>h</a:t>
            </a:r>
            <a:r>
              <a:rPr lang="cs-CZ" sz="1600" baseline="-25000" dirty="0" err="1"/>
              <a:t>p</a:t>
            </a:r>
            <a:r>
              <a:rPr lang="cs-CZ" sz="1600" dirty="0"/>
              <a:t> &gt; 22,5 m je po celé výšce objektu a v celé ploše fasády zateplen nehořlavým tepelným izolantem, v tomto případě minerální vlnou, která nedovolí rozšíření požáru.</a:t>
            </a:r>
          </a:p>
          <a:p>
            <a:endParaRPr lang="cs-CZ" sz="1350" dirty="0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F10AF05-2CA4-467C-85F2-47F59984EEE2}"/>
              </a:ext>
            </a:extLst>
          </p:cNvPr>
          <p:cNvCxnSpPr/>
          <p:nvPr/>
        </p:nvCxnSpPr>
        <p:spPr>
          <a:xfrm>
            <a:off x="174721" y="861903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Výsledek obrázku pro VŠTE">
            <a:extLst>
              <a:ext uri="{FF2B5EF4-FFF2-40B4-BE49-F238E27FC236}">
                <a16:creationId xmlns:a16="http://schemas.microsoft.com/office/drawing/2014/main" id="{C15B86F9-C302-4A1C-900A-07B2DB91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97" y="206500"/>
            <a:ext cx="4587155" cy="548223"/>
          </a:xfrm>
          <a:prstGeom prst="rect">
            <a:avLst/>
          </a:prstGeom>
          <a:noFill/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A0AC8C85-9F1D-4DB0-A94A-90CC96BC34A0}"/>
              </a:ext>
            </a:extLst>
          </p:cNvPr>
          <p:cNvCxnSpPr/>
          <p:nvPr/>
        </p:nvCxnSpPr>
        <p:spPr>
          <a:xfrm>
            <a:off x="174721" y="6518295"/>
            <a:ext cx="8639175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5">
            <a:extLst>
              <a:ext uri="{FF2B5EF4-FFF2-40B4-BE49-F238E27FC236}">
                <a16:creationId xmlns:a16="http://schemas.microsoft.com/office/drawing/2014/main" id="{D9A86CF2-F2EC-4B6E-8D6F-45E16C85229D}"/>
              </a:ext>
            </a:extLst>
          </p:cNvPr>
          <p:cNvSpPr txBox="1"/>
          <p:nvPr/>
        </p:nvSpPr>
        <p:spPr>
          <a:xfrm>
            <a:off x="83448" y="6526675"/>
            <a:ext cx="73247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solidFill>
                  <a:schemeClr val="bg2">
                    <a:lumMod val="50000"/>
                  </a:schemeClr>
                </a:solidFill>
              </a:rPr>
              <a:t>BAP – OBHAJOBA BAKALÁŘSKÉ PRÁCE (LETNÍ SEMESTR 2018)</a:t>
            </a:r>
          </a:p>
          <a:p>
            <a:endParaRPr lang="cs-CZ" sz="13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1576</TotalTime>
  <Words>990</Words>
  <Application>Microsoft Office PowerPoint</Application>
  <PresentationFormat>Předvádění na obrazovce (4:3)</PresentationFormat>
  <Paragraphs>149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Freestyle Script</vt:lpstr>
      <vt:lpstr>Verdana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1_ST</dc:title>
  <dc:creator>vincek pilik</dc:creator>
  <cp:lastModifiedBy>Vojta</cp:lastModifiedBy>
  <cp:revision>122</cp:revision>
  <dcterms:created xsi:type="dcterms:W3CDTF">2016-11-28T18:58:07Z</dcterms:created>
  <dcterms:modified xsi:type="dcterms:W3CDTF">2018-06-13T17:34:09Z</dcterms:modified>
</cp:coreProperties>
</file>