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729" r:id="rId1"/>
  </p:sldMasterIdLst>
  <p:sldIdLst>
    <p:sldId id="256" r:id="rId2"/>
    <p:sldId id="257" r:id="rId3"/>
    <p:sldId id="258" r:id="rId4"/>
    <p:sldId id="279" r:id="rId5"/>
    <p:sldId id="259" r:id="rId6"/>
    <p:sldId id="269" r:id="rId7"/>
    <p:sldId id="265" r:id="rId8"/>
    <p:sldId id="267" r:id="rId9"/>
    <p:sldId id="272" r:id="rId10"/>
    <p:sldId id="273" r:id="rId11"/>
    <p:sldId id="274" r:id="rId12"/>
    <p:sldId id="275" r:id="rId13"/>
    <p:sldId id="276" r:id="rId14"/>
    <p:sldId id="27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2913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19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70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0459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042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629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807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9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695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481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222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81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635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42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71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109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20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742AF3-4EE1-4172-950A-CB329B3E0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Novostavba objektu penzionu ve vybrané lokalitě na úrovni projektu pro stavební povolení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746FB16-2FC2-4826-BFB8-F041E1CD9E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1144986" y="4562483"/>
            <a:ext cx="9755187" cy="550333"/>
          </a:xfrm>
        </p:spPr>
        <p:txBody>
          <a:bodyPr>
            <a:no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Vypracoval: Tomáš </a:t>
            </a:r>
            <a:r>
              <a:rPr lang="cs-CZ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miller</a:t>
            </a:r>
            <a:endParaRPr lang="cs-CZ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Vedoucí práce: Ing. Zuzana Kramářová, Ph.D. </a:t>
            </a:r>
          </a:p>
          <a:p>
            <a:r>
              <a:rPr lang="cs-CZ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Oponent: Ing. Hana Rusňáková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9D4C3E-F5B5-4305-99D3-A00C23EB9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2180">
            <a:off x="65707" y="3648891"/>
            <a:ext cx="4720162" cy="2808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0831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13F865-DE55-4B9F-A4A8-F3EF98C51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8" y="2277035"/>
            <a:ext cx="10396882" cy="1151965"/>
          </a:xfrm>
        </p:spPr>
        <p:txBody>
          <a:bodyPr/>
          <a:lstStyle/>
          <a:p>
            <a:pPr algn="ctr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3837198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9CE2C7D7-2EAD-4066-AC0C-175A90B94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619" y="-405461"/>
            <a:ext cx="10364451" cy="15961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Doplňující dotazy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398F503-CEEA-4290-A6F0-C5ED509EBB35}"/>
              </a:ext>
            </a:extLst>
          </p:cNvPr>
          <p:cNvSpPr txBox="1"/>
          <p:nvPr/>
        </p:nvSpPr>
        <p:spPr>
          <a:xfrm>
            <a:off x="1339870" y="843677"/>
            <a:ext cx="8273142" cy="372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i="1" dirty="0">
                <a:latin typeface="Century Gothic" panose="020B0502020202020204" pitchFamily="34" charset="0"/>
              </a:rPr>
              <a:t>Vedoucí práce: </a:t>
            </a:r>
            <a:r>
              <a:rPr lang="cs-CZ" sz="2000" dirty="0">
                <a:latin typeface="Century Gothic" panose="020B0502020202020204" pitchFamily="34" charset="0"/>
              </a:rPr>
              <a:t>Ing. Zuzana KRAMÁŘOVÁ, </a:t>
            </a:r>
            <a:r>
              <a:rPr lang="cs-CZ" sz="2000" dirty="0" err="1">
                <a:latin typeface="Century Gothic" panose="020B0502020202020204" pitchFamily="34" charset="0"/>
              </a:rPr>
              <a:t>Ph.D</a:t>
            </a:r>
            <a:endParaRPr lang="cs-CZ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b="1" dirty="0">
                <a:latin typeface="Century Gothic" panose="020B0502020202020204" pitchFamily="34" charset="0"/>
              </a:rPr>
              <a:t>Popište, co Vás vedlo k návrhu pavlačového objektu pro hromadnou rekreaci?</a:t>
            </a:r>
          </a:p>
          <a:p>
            <a:pPr>
              <a:lnSpc>
                <a:spcPct val="150000"/>
              </a:lnSpc>
            </a:pPr>
            <a:endParaRPr lang="cs-CZ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119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6976475B-0131-44DF-B782-C8F6709E3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619" y="-405461"/>
            <a:ext cx="10364451" cy="15961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Doplňující dotazy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C582B24-1D3A-48B9-84BF-FB3DFA6D2A64}"/>
              </a:ext>
            </a:extLst>
          </p:cNvPr>
          <p:cNvSpPr txBox="1"/>
          <p:nvPr/>
        </p:nvSpPr>
        <p:spPr>
          <a:xfrm>
            <a:off x="1338619" y="1000431"/>
            <a:ext cx="6281381" cy="372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i="1" dirty="0">
                <a:latin typeface="Century Gothic" panose="020B0502020202020204" pitchFamily="34" charset="0"/>
              </a:rPr>
              <a:t>Vedoucí práce: </a:t>
            </a:r>
            <a:r>
              <a:rPr lang="cs-CZ" sz="2000" dirty="0">
                <a:latin typeface="Century Gothic" panose="020B0502020202020204" pitchFamily="34" charset="0"/>
              </a:rPr>
              <a:t>Ing. Zuzana KRAMÁŘOVÁ, </a:t>
            </a:r>
            <a:r>
              <a:rPr lang="cs-CZ" sz="2000" dirty="0" err="1">
                <a:latin typeface="Century Gothic" panose="020B0502020202020204" pitchFamily="34" charset="0"/>
              </a:rPr>
              <a:t>Ph.D</a:t>
            </a:r>
            <a:endParaRPr lang="cs-CZ" sz="2000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b="1" dirty="0">
                <a:latin typeface="Century Gothic" panose="020B0502020202020204" pitchFamily="34" charset="0"/>
              </a:rPr>
              <a:t>Zobrazte správné řešení zákresu schodišťového prostoru mezi</a:t>
            </a:r>
          </a:p>
          <a:p>
            <a:pPr>
              <a:lnSpc>
                <a:spcPct val="150000"/>
              </a:lnSpc>
            </a:pPr>
            <a:r>
              <a:rPr lang="cs-CZ" sz="2000" b="1" dirty="0">
                <a:latin typeface="Century Gothic" panose="020B0502020202020204" pitchFamily="34" charset="0"/>
              </a:rPr>
              <a:t>    1NP a 2NP.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b="1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Century Gothic" panose="020B0502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F047064-197B-4F14-91E0-44D7926CA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525" y="1476939"/>
            <a:ext cx="4752976" cy="5161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6599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B6EAD93-FEEF-4A1E-A59F-3582D3E0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619" y="-405461"/>
            <a:ext cx="10364451" cy="15961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Doplňující dotazy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0AD969D-CD45-4D1A-BE62-786698A0800D}"/>
              </a:ext>
            </a:extLst>
          </p:cNvPr>
          <p:cNvSpPr txBox="1"/>
          <p:nvPr/>
        </p:nvSpPr>
        <p:spPr>
          <a:xfrm>
            <a:off x="1338618" y="1000430"/>
            <a:ext cx="10548581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i="1" dirty="0">
                <a:latin typeface="Century Gothic" panose="020B0502020202020204" pitchFamily="34" charset="0"/>
              </a:rPr>
              <a:t>Vedoucí práce: </a:t>
            </a:r>
            <a:r>
              <a:rPr lang="cs-CZ" sz="2000" dirty="0">
                <a:latin typeface="Century Gothic" panose="020B0502020202020204" pitchFamily="34" charset="0"/>
              </a:rPr>
              <a:t>Ing. Zuzana KRAMÁŘOVÁ, </a:t>
            </a:r>
            <a:r>
              <a:rPr lang="cs-CZ" sz="2000" dirty="0" err="1">
                <a:latin typeface="Century Gothic" panose="020B0502020202020204" pitchFamily="34" charset="0"/>
              </a:rPr>
              <a:t>Ph.D</a:t>
            </a:r>
            <a:endParaRPr lang="cs-CZ" sz="2000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b="1" dirty="0">
                <a:latin typeface="Century Gothic" panose="020B0502020202020204" pitchFamily="34" charset="0"/>
              </a:rPr>
              <a:t>Uveďte správné posouzení NÚC.</a:t>
            </a:r>
          </a:p>
          <a:p>
            <a:r>
              <a:rPr lang="cs-CZ" sz="1600" b="1" dirty="0">
                <a:latin typeface="Century Gothic" panose="020B0502020202020204" pitchFamily="34" charset="0"/>
              </a:rPr>
              <a:t>Mezní délky </a:t>
            </a:r>
            <a:endParaRPr lang="cs-CZ" sz="1600" dirty="0">
              <a:latin typeface="Century Gothic" panose="020B0502020202020204" pitchFamily="34" charset="0"/>
            </a:endParaRPr>
          </a:p>
          <a:p>
            <a:r>
              <a:rPr lang="cs-CZ" sz="1600" dirty="0">
                <a:latin typeface="Century Gothic" panose="020B0502020202020204" pitchFamily="34" charset="0"/>
              </a:rPr>
              <a:t>Posouzení NÚC dle tab. 18 v ČSN 730802 – a =1,0. </a:t>
            </a:r>
          </a:p>
          <a:p>
            <a:r>
              <a:rPr lang="cs-CZ" sz="1600" dirty="0">
                <a:latin typeface="Century Gothic" panose="020B0502020202020204" pitchFamily="34" charset="0"/>
              </a:rPr>
              <a:t>Posouzení je provedeno u nejdelších NÚC, všechny ostatní NÚC jsou stejné nebo kratší než posuzované      -&gt; </a:t>
            </a:r>
            <a:r>
              <a:rPr lang="cs-CZ" sz="1600" b="1" dirty="0">
                <a:latin typeface="Century Gothic" panose="020B0502020202020204" pitchFamily="34" charset="0"/>
              </a:rPr>
              <a:t>vyhoví! </a:t>
            </a:r>
          </a:p>
          <a:p>
            <a:r>
              <a:rPr lang="cs-CZ" sz="1600" dirty="0">
                <a:latin typeface="Century Gothic" panose="020B0502020202020204" pitchFamily="34" charset="0"/>
              </a:rPr>
              <a:t>NÚC (pavlač) – od </a:t>
            </a:r>
            <a:r>
              <a:rPr lang="cs-CZ" sz="1600" dirty="0" err="1">
                <a:latin typeface="Century Gothic" panose="020B0502020202020204" pitchFamily="34" charset="0"/>
              </a:rPr>
              <a:t>nejzašího</a:t>
            </a:r>
            <a:r>
              <a:rPr lang="cs-CZ" sz="1600" dirty="0">
                <a:latin typeface="Century Gothic" panose="020B0502020202020204" pitchFamily="34" charset="0"/>
              </a:rPr>
              <a:t> pokoje ke dveřím schodiště – 16,5 m;   </a:t>
            </a:r>
            <a:r>
              <a:rPr lang="cs-CZ" sz="1600" b="1" dirty="0">
                <a:latin typeface="Century Gothic" panose="020B0502020202020204" pitchFamily="34" charset="0"/>
              </a:rPr>
              <a:t>16,5 m &lt; 25 m Vyhoví! </a:t>
            </a:r>
            <a:endParaRPr lang="cs-CZ" sz="1600" dirty="0">
              <a:latin typeface="Century Gothic" panose="020B0502020202020204" pitchFamily="34" charset="0"/>
            </a:endParaRPr>
          </a:p>
          <a:p>
            <a:r>
              <a:rPr lang="cs-CZ" sz="1600" dirty="0">
                <a:latin typeface="Century Gothic" panose="020B0502020202020204" pitchFamily="34" charset="0"/>
              </a:rPr>
              <a:t> </a:t>
            </a:r>
          </a:p>
          <a:p>
            <a:r>
              <a:rPr lang="cs-CZ" sz="1600" b="1" dirty="0">
                <a:latin typeface="Century Gothic" panose="020B0502020202020204" pitchFamily="34" charset="0"/>
              </a:rPr>
              <a:t>Mezní šířky</a:t>
            </a:r>
            <a:r>
              <a:rPr lang="cs-CZ" sz="1600" dirty="0">
                <a:latin typeface="Century Gothic" panose="020B0502020202020204" pitchFamily="34" charset="0"/>
              </a:rPr>
              <a:t> </a:t>
            </a:r>
          </a:p>
          <a:p>
            <a:r>
              <a:rPr lang="cs-CZ" sz="1600" dirty="0">
                <a:latin typeface="Century Gothic" panose="020B0502020202020204" pitchFamily="34" charset="0"/>
              </a:rPr>
              <a:t>Min. šířka v NÚC je 1 únikový pruh = 550 mm. </a:t>
            </a:r>
          </a:p>
          <a:p>
            <a:r>
              <a:rPr lang="cs-CZ" sz="1600" dirty="0">
                <a:latin typeface="Century Gothic" panose="020B0502020202020204" pitchFamily="34" charset="0"/>
              </a:rPr>
              <a:t>Nejkritičtějším místem v NÚC jsou dveře. Všechny dveře vedoucí na NÚC mají min. rozměr 800 mm. </a:t>
            </a:r>
          </a:p>
          <a:p>
            <a:r>
              <a:rPr lang="cs-CZ" sz="1600" b="1" dirty="0">
                <a:latin typeface="Century Gothic" panose="020B0502020202020204" pitchFamily="34" charset="0"/>
              </a:rPr>
              <a:t>800 mm &gt; 550 mm  Vyhoví! </a:t>
            </a:r>
            <a:endParaRPr lang="cs-CZ" sz="1600" dirty="0">
              <a:latin typeface="Century Gothic" panose="020B0502020202020204" pitchFamily="34" charset="0"/>
            </a:endParaRPr>
          </a:p>
          <a:p>
            <a:r>
              <a:rPr lang="cs-CZ" sz="1600" dirty="0">
                <a:latin typeface="Century Gothic" panose="020B0502020202020204" pitchFamily="34" charset="0"/>
              </a:rPr>
              <a:t> </a:t>
            </a:r>
          </a:p>
          <a:p>
            <a:r>
              <a:rPr lang="cs-CZ" sz="1600" b="1" dirty="0">
                <a:latin typeface="Century Gothic" panose="020B0502020202020204" pitchFamily="34" charset="0"/>
              </a:rPr>
              <a:t>Maximální počet evakuovaných</a:t>
            </a:r>
            <a:r>
              <a:rPr lang="cs-CZ" sz="1600" dirty="0">
                <a:latin typeface="Century Gothic" panose="020B0502020202020204" pitchFamily="34" charset="0"/>
              </a:rPr>
              <a:t> </a:t>
            </a:r>
          </a:p>
          <a:p>
            <a:r>
              <a:rPr lang="cs-CZ" sz="1600" dirty="0">
                <a:latin typeface="Century Gothic" panose="020B0502020202020204" pitchFamily="34" charset="0"/>
              </a:rPr>
              <a:t>Posouzení bylo provedeno dle tab. 19, ČSN 730802. </a:t>
            </a:r>
          </a:p>
          <a:p>
            <a:r>
              <a:rPr lang="cs-CZ" sz="1600" dirty="0">
                <a:latin typeface="Century Gothic" panose="020B0502020202020204" pitchFamily="34" charset="0"/>
              </a:rPr>
              <a:t>- a =1, jedna úniková cesta, hodnoty přepočteny na 1,5 pruhu (šířka NÚC &gt; 825 mm) </a:t>
            </a:r>
          </a:p>
          <a:p>
            <a:r>
              <a:rPr lang="cs-CZ" sz="1600" dirty="0">
                <a:latin typeface="Century Gothic" panose="020B0502020202020204" pitchFamily="34" charset="0"/>
              </a:rPr>
              <a:t>- posouzení je provedeno jen na rovině, jelikož se v NÚC nenachází schodiště </a:t>
            </a:r>
          </a:p>
          <a:p>
            <a:r>
              <a:rPr lang="cs-CZ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 rovině: </a:t>
            </a:r>
            <a:r>
              <a:rPr lang="cs-CZ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max. 56 osob, skutečný max. počet: 12osob  -&gt; </a:t>
            </a:r>
            <a:r>
              <a:rPr lang="cs-CZ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56 &gt; 12 VYHOVÍ!</a:t>
            </a:r>
            <a:endParaRPr lang="cs-CZ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b="1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56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6384AD8B-C803-4124-98C7-1A08005D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619" y="-405461"/>
            <a:ext cx="10364451" cy="15961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Doplňující dotazy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6A135FF-3693-42D0-AD21-939F490B98D4}"/>
              </a:ext>
            </a:extLst>
          </p:cNvPr>
          <p:cNvSpPr txBox="1"/>
          <p:nvPr/>
        </p:nvSpPr>
        <p:spPr>
          <a:xfrm>
            <a:off x="1338619" y="1000431"/>
            <a:ext cx="9625472" cy="2342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i="1" dirty="0">
                <a:latin typeface="Century Gothic" panose="020B0502020202020204" pitchFamily="34" charset="0"/>
              </a:rPr>
              <a:t>Oponent práce: </a:t>
            </a:r>
            <a:r>
              <a:rPr lang="cs-CZ" sz="2000" dirty="0">
                <a:latin typeface="Century Gothic" panose="020B0502020202020204" pitchFamily="34" charset="0"/>
              </a:rPr>
              <a:t>Ing. Hana RUSŇÁKOVÁ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b="1" dirty="0">
                <a:latin typeface="Century Gothic" panose="020B0502020202020204" pitchFamily="34" charset="0"/>
              </a:rPr>
              <a:t>Popište, jak jste postupoval při zpracování provozního schéma objektu?</a:t>
            </a:r>
          </a:p>
          <a:p>
            <a:pPr>
              <a:lnSpc>
                <a:spcPct val="150000"/>
              </a:lnSpc>
            </a:pPr>
            <a:endParaRPr lang="cs-CZ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32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D0EC6129-4B4C-4C1F-9437-7163D4F4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619" y="-405461"/>
            <a:ext cx="10364451" cy="15961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Doplňující dotazy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219F105-2F83-4D38-B226-C087C8909701}"/>
              </a:ext>
            </a:extLst>
          </p:cNvPr>
          <p:cNvSpPr txBox="1"/>
          <p:nvPr/>
        </p:nvSpPr>
        <p:spPr>
          <a:xfrm>
            <a:off x="1338619" y="1000431"/>
            <a:ext cx="9625472" cy="280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i="1" dirty="0">
                <a:latin typeface="Century Gothic" panose="020B0502020202020204" pitchFamily="34" charset="0"/>
              </a:rPr>
              <a:t>Oponent práce: </a:t>
            </a:r>
            <a:r>
              <a:rPr lang="cs-CZ" sz="2000" dirty="0">
                <a:latin typeface="Century Gothic" panose="020B0502020202020204" pitchFamily="34" charset="0"/>
              </a:rPr>
              <a:t>Ing. Hana RUSŇÁKOVÁ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b="1" dirty="0">
                <a:latin typeface="Century Gothic" panose="020B0502020202020204" pitchFamily="34" charset="0"/>
              </a:rPr>
              <a:t>Popište jaká rozhodnutí či jiná opatření stavebního úřadu vámi navržená stavba vyžaduje? </a:t>
            </a:r>
          </a:p>
          <a:p>
            <a:pPr>
              <a:lnSpc>
                <a:spcPct val="150000"/>
              </a:lnSpc>
            </a:pPr>
            <a:endParaRPr lang="cs-CZ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05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AE9D6-0416-4A3A-91CE-A23C6AE1B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95" y="-73407"/>
            <a:ext cx="4202857" cy="1652041"/>
          </a:xfrm>
        </p:spPr>
        <p:txBody>
          <a:bodyPr>
            <a:no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Cíl práce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6D5688-05D9-44EF-96F7-EF8459337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1" y="1578634"/>
            <a:ext cx="6422913" cy="4817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B2991B5-5260-4ABF-B3FC-21EEF300D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548" y="3323714"/>
            <a:ext cx="3025163" cy="3072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6E3924A-D2CB-4578-AAD9-CEC0250EB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126" y="332508"/>
            <a:ext cx="3603585" cy="2702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3650D11-7D9A-465E-BD44-CD28FE80F539}"/>
              </a:ext>
            </a:extLst>
          </p:cNvPr>
          <p:cNvSpPr txBox="1"/>
          <p:nvPr/>
        </p:nvSpPr>
        <p:spPr>
          <a:xfrm>
            <a:off x="6909156" y="5258337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Century Gothic" panose="020B0502020202020204" pitchFamily="34" charset="0"/>
              </a:rPr>
              <a:t>(Zdroj: vlastní)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731153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635595-D8B5-491E-A89A-47B0DD601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Umístění stavby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844EC7-42A6-496C-8D26-575BD2F7F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599" y="100142"/>
            <a:ext cx="1752600" cy="2266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6C69DBA-A89B-4289-A9AB-F71EF2840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101" y="2901442"/>
            <a:ext cx="5845301" cy="3732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0CD99C6-C2AD-449B-9629-A98B906547E1}"/>
              </a:ext>
            </a:extLst>
          </p:cNvPr>
          <p:cNvSpPr txBox="1"/>
          <p:nvPr/>
        </p:nvSpPr>
        <p:spPr>
          <a:xfrm>
            <a:off x="7382966" y="2624443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Century Gothic" panose="020B0502020202020204" pitchFamily="34" charset="0"/>
              </a:rPr>
              <a:t>(Zdroj: Situace širších vztahů)</a:t>
            </a:r>
          </a:p>
          <a:p>
            <a:endParaRPr lang="cs-CZ" sz="120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788027B-AC39-4087-8D68-3D9356A62A51}"/>
              </a:ext>
            </a:extLst>
          </p:cNvPr>
          <p:cNvSpPr/>
          <p:nvPr/>
        </p:nvSpPr>
        <p:spPr>
          <a:xfrm>
            <a:off x="9686802" y="2355420"/>
            <a:ext cx="20217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latin typeface="Century Gothic" panose="020B0502020202020204" pitchFamily="34" charset="0"/>
              </a:rPr>
              <a:t>(Zdroj: www.zvikovec.cz)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7B757CE-979F-492A-8BF0-71EEC86A3909}"/>
              </a:ext>
            </a:extLst>
          </p:cNvPr>
          <p:cNvSpPr txBox="1"/>
          <p:nvPr/>
        </p:nvSpPr>
        <p:spPr>
          <a:xfrm>
            <a:off x="369591" y="2353789"/>
            <a:ext cx="551465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200" b="1" dirty="0">
                <a:latin typeface="Century Gothic" panose="020B0502020202020204" pitchFamily="34" charset="0"/>
              </a:rPr>
              <a:t>Umístění stavby: </a:t>
            </a:r>
            <a:r>
              <a:rPr lang="cs-CZ" sz="2200" dirty="0">
                <a:latin typeface="Century Gothic" panose="020B0502020202020204" pitchFamily="34" charset="0"/>
              </a:rPr>
              <a:t>městys Zvíkovec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200" b="1" dirty="0">
                <a:latin typeface="Century Gothic" panose="020B0502020202020204" pitchFamily="34" charset="0"/>
              </a:rPr>
              <a:t>Katastrální území:  </a:t>
            </a:r>
            <a:r>
              <a:rPr lang="cs-CZ" sz="2200" dirty="0">
                <a:latin typeface="Century Gothic" panose="020B0502020202020204" pitchFamily="34" charset="0"/>
              </a:rPr>
              <a:t>Zvíkovec  </a:t>
            </a:r>
            <a:r>
              <a:rPr lang="en-US" sz="2200" dirty="0">
                <a:latin typeface="Century Gothic" panose="020B0502020202020204" pitchFamily="34" charset="0"/>
              </a:rPr>
              <a:t>[</a:t>
            </a:r>
            <a:r>
              <a:rPr lang="cs-CZ" sz="2200" dirty="0">
                <a:latin typeface="Century Gothic" panose="020B0502020202020204" pitchFamily="34" charset="0"/>
              </a:rPr>
              <a:t>793973</a:t>
            </a:r>
            <a:r>
              <a:rPr lang="en-US" sz="2200" dirty="0">
                <a:latin typeface="Century Gothic" panose="020B0502020202020204" pitchFamily="34" charset="0"/>
              </a:rPr>
              <a:t>]</a:t>
            </a:r>
            <a:endParaRPr lang="cs-CZ" sz="22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200" b="1" dirty="0">
                <a:latin typeface="Century Gothic" panose="020B0502020202020204" pitchFamily="34" charset="0"/>
              </a:rPr>
              <a:t>Výměra pozemku: </a:t>
            </a:r>
            <a:r>
              <a:rPr lang="cs-CZ" sz="2200" dirty="0">
                <a:latin typeface="Century Gothic" panose="020B0502020202020204" pitchFamily="34" charset="0"/>
              </a:rPr>
              <a:t>2029 M2 	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200" b="1" dirty="0">
                <a:latin typeface="Century Gothic" panose="020B0502020202020204" pitchFamily="34" charset="0"/>
              </a:rPr>
              <a:t>Parcelní číslo: </a:t>
            </a:r>
            <a:r>
              <a:rPr lang="cs-CZ" sz="2200" dirty="0">
                <a:latin typeface="Century Gothic" panose="020B0502020202020204" pitchFamily="34" charset="0"/>
              </a:rPr>
              <a:t>121/2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22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ABA7E3E-44AB-4187-B8A6-4C3B22C5D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2" y="3826775"/>
            <a:ext cx="5715719" cy="2825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9E09DBA-8D59-4C84-8974-29936ADDE217}"/>
              </a:ext>
            </a:extLst>
          </p:cNvPr>
          <p:cNvSpPr txBox="1"/>
          <p:nvPr/>
        </p:nvSpPr>
        <p:spPr>
          <a:xfrm>
            <a:off x="4202252" y="3595942"/>
            <a:ext cx="181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Century Gothic" panose="020B0502020202020204" pitchFamily="34" charset="0"/>
              </a:rPr>
              <a:t>(Zdroj: www.mapy.cz)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604368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30FF03-8034-42C7-B8C3-6076C21C6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Povodňová aktivita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DFC26F-A955-4E0D-8347-672E9706F1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7978" y="1915065"/>
            <a:ext cx="6631986" cy="2263334"/>
          </a:xfrm>
        </p:spPr>
        <p:txBody>
          <a:bodyPr>
            <a:normAutofit/>
          </a:bodyPr>
          <a:lstStyle/>
          <a:p>
            <a:r>
              <a:rPr lang="cs-CZ" dirty="0">
                <a:latin typeface="Century Gothic" panose="020B0502020202020204" pitchFamily="34" charset="0"/>
              </a:rPr>
              <a:t>Při povodňovém stupni 1,2 a 3 není stavba nijak ohrožena. </a:t>
            </a:r>
          </a:p>
          <a:p>
            <a:endParaRPr lang="cs-CZ" dirty="0">
              <a:latin typeface="Century Gothic" panose="020B0502020202020204" pitchFamily="34" charset="0"/>
            </a:endParaRPr>
          </a:p>
          <a:p>
            <a:endParaRPr lang="cs-CZ" dirty="0">
              <a:latin typeface="Century Gothic" panose="020B0502020202020204" pitchFamily="34" charset="0"/>
            </a:endParaRPr>
          </a:p>
          <a:p>
            <a:endParaRPr lang="cs-CZ" dirty="0">
              <a:latin typeface="Century Gothic" panose="020B0502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878378F-EA65-42EB-84BB-512E320F49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034214" y="2368402"/>
            <a:ext cx="4665722" cy="4019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2CADF11-C08C-4BD9-B98A-54ADC05AE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948" y="2697263"/>
            <a:ext cx="4411752" cy="3674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7E2D4C70-5541-4370-9F03-80B1FF1DE3F2}"/>
              </a:ext>
            </a:extLst>
          </p:cNvPr>
          <p:cNvCxnSpPr>
            <a:cxnSpLocks/>
          </p:cNvCxnSpPr>
          <p:nvPr/>
        </p:nvCxnSpPr>
        <p:spPr>
          <a:xfrm flipH="1">
            <a:off x="2733676" y="4685553"/>
            <a:ext cx="126625" cy="3531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5E595366-0B99-4B7E-829B-8A61CE1D5833}"/>
              </a:ext>
            </a:extLst>
          </p:cNvPr>
          <p:cNvCxnSpPr>
            <a:cxnSpLocks/>
          </p:cNvCxnSpPr>
          <p:nvPr/>
        </p:nvCxnSpPr>
        <p:spPr>
          <a:xfrm>
            <a:off x="2869825" y="4685553"/>
            <a:ext cx="298823" cy="917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3D9F4F0A-2F6F-4FD1-87FB-53F14046EB14}"/>
              </a:ext>
            </a:extLst>
          </p:cNvPr>
          <p:cNvCxnSpPr>
            <a:cxnSpLocks/>
          </p:cNvCxnSpPr>
          <p:nvPr/>
        </p:nvCxnSpPr>
        <p:spPr>
          <a:xfrm flipH="1">
            <a:off x="3009712" y="4777268"/>
            <a:ext cx="135304" cy="3690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8D49888-AC05-424D-8C03-4A303CD0D5F0}"/>
              </a:ext>
            </a:extLst>
          </p:cNvPr>
          <p:cNvCxnSpPr>
            <a:cxnSpLocks/>
          </p:cNvCxnSpPr>
          <p:nvPr/>
        </p:nvCxnSpPr>
        <p:spPr>
          <a:xfrm>
            <a:off x="2733676" y="5038725"/>
            <a:ext cx="287429" cy="1001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E6484B7-FAF5-493B-A7F6-88D22988D7D4}"/>
              </a:ext>
            </a:extLst>
          </p:cNvPr>
          <p:cNvSpPr txBox="1"/>
          <p:nvPr/>
        </p:nvSpPr>
        <p:spPr>
          <a:xfrm>
            <a:off x="3897452" y="2473012"/>
            <a:ext cx="181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Century Gothic" panose="020B0502020202020204" pitchFamily="34" charset="0"/>
              </a:rPr>
              <a:t>(Zdroj: www.mapy.cz)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445643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F39C21-B505-496A-BD07-C5C64E8EA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68" y="-11260"/>
            <a:ext cx="6728024" cy="1830103"/>
          </a:xfrm>
        </p:spPr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Koordinační situace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BD1EFD-15C9-415E-A644-00D5E2942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481" y="174631"/>
            <a:ext cx="5340966" cy="6508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8E5EC83-FEB3-408A-9418-E2F9FA678C3F}"/>
              </a:ext>
            </a:extLst>
          </p:cNvPr>
          <p:cNvSpPr txBox="1"/>
          <p:nvPr/>
        </p:nvSpPr>
        <p:spPr>
          <a:xfrm>
            <a:off x="4429074" y="6096000"/>
            <a:ext cx="2226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(Zdroj: Koordinační situace)</a:t>
            </a:r>
          </a:p>
          <a:p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A872C71-AB62-4023-803C-BB3FB1D50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702" y="4165737"/>
            <a:ext cx="2952444" cy="2102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5FFE66F-ACA8-4B96-8CC7-4113BBA72EB3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9995" y="1396156"/>
            <a:ext cx="5260569" cy="2539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BAD3D957-DEB2-434B-ADCF-CF4632786636}"/>
              </a:ext>
            </a:extLst>
          </p:cNvPr>
          <p:cNvSpPr/>
          <p:nvPr/>
        </p:nvSpPr>
        <p:spPr>
          <a:xfrm>
            <a:off x="2750319" y="2593468"/>
            <a:ext cx="234017" cy="2860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774284E-79DC-46CB-9708-A3DD1EB07FFC}"/>
              </a:ext>
            </a:extLst>
          </p:cNvPr>
          <p:cNvSpPr txBox="1"/>
          <p:nvPr/>
        </p:nvSpPr>
        <p:spPr>
          <a:xfrm>
            <a:off x="4626655" y="5241421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Century Gothic" panose="020B0502020202020204" pitchFamily="34" charset="0"/>
              </a:rPr>
              <a:t>(Zdroj: vlastní)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590708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D1E70B75-E0C0-429C-B832-C4B3F803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611" y="191840"/>
            <a:ext cx="8290560" cy="539518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technické řešení řez 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4A9F96F-B678-4F0C-A139-FFA0FFD9C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221" y="905164"/>
            <a:ext cx="10233471" cy="5760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6E63E24-7A19-4C12-A78E-048833A40FDF}"/>
              </a:ext>
            </a:extLst>
          </p:cNvPr>
          <p:cNvSpPr txBox="1"/>
          <p:nvPr/>
        </p:nvSpPr>
        <p:spPr>
          <a:xfrm>
            <a:off x="85315" y="6076727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(Zdroj: vlastní)</a:t>
            </a:r>
          </a:p>
          <a:p>
            <a:endParaRPr lang="cs-CZ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39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E0CD67-6453-4799-B5D4-10865598A69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529ABF4-08DB-4B39-B8EC-72054D2CC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" y="319256"/>
            <a:ext cx="4886036" cy="1344163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technické  a Dispoziční řešení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92271EF-B886-4A29-8437-72302F800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808" y="452582"/>
            <a:ext cx="6915082" cy="6192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7B21DF1-9AB8-4C0B-8332-8AB3F48551CD}"/>
              </a:ext>
            </a:extLst>
          </p:cNvPr>
          <p:cNvSpPr txBox="1"/>
          <p:nvPr/>
        </p:nvSpPr>
        <p:spPr>
          <a:xfrm>
            <a:off x="85315" y="6076727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(Zdroj: vlastní)</a:t>
            </a:r>
          </a:p>
          <a:p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651021B-DE0B-47C9-BD89-7430508E2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48" y="1796744"/>
            <a:ext cx="2986486" cy="2404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1637FD1-03F4-47C1-82AB-DCB471AC9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582" y="4336429"/>
            <a:ext cx="2952444" cy="2076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9044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BCB1CE-9FAD-4300-87C0-8D6FD1D2319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979C69A-559F-475E-96D6-3FCD8B1D3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6399"/>
            <a:ext cx="9049327" cy="555625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technické  a Dispoziční řešení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DE8637-0934-45BE-A9C2-92712CD4C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1190"/>
            <a:ext cx="6030391" cy="5356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9101FF9-4DFD-41EF-BCF7-21E6F873856B}"/>
              </a:ext>
            </a:extLst>
          </p:cNvPr>
          <p:cNvSpPr txBox="1"/>
          <p:nvPr/>
        </p:nvSpPr>
        <p:spPr>
          <a:xfrm>
            <a:off x="6096000" y="1060357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Century Gothic" panose="020B0502020202020204" pitchFamily="34" charset="0"/>
              </a:rPr>
              <a:t>(Zdroj: vlastní)</a:t>
            </a:r>
          </a:p>
          <a:p>
            <a:endParaRPr lang="cs-CZ" sz="12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2231ECE-0F04-4FD6-9FE6-188A8EE62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1291190"/>
            <a:ext cx="5775031" cy="5336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3528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BA0E11B-A34E-4F90-B202-75678FAD5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40" y="1147534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závěr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37F6BB-6E29-4719-B8FD-B78D246D2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114" y="3851869"/>
            <a:ext cx="3601393" cy="2281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C92804D-CF26-4987-B05C-5E511978F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507" y="1147534"/>
            <a:ext cx="3589210" cy="2462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64D7AAA-8573-416F-A9B7-08A967A46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0" y="1147535"/>
            <a:ext cx="3457774" cy="2462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E0A0061-EBD4-43A8-86C6-E635DC2DF30B}"/>
              </a:ext>
            </a:extLst>
          </p:cNvPr>
          <p:cNvSpPr txBox="1"/>
          <p:nvPr/>
        </p:nvSpPr>
        <p:spPr>
          <a:xfrm>
            <a:off x="7893152" y="3744589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Century Gothic" panose="020B0502020202020204" pitchFamily="34" charset="0"/>
              </a:rPr>
              <a:t>(Zdroj: vlastní)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6154924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í událost">
  <a:themeElements>
    <a:clrScheme name="Hlavní událos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Hlavní událos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avní událos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TM04033927[[fn=Hlavní událost]]</Template>
  <TotalTime>2046</TotalTime>
  <Words>325</Words>
  <Application>Microsoft Office PowerPoint</Application>
  <PresentationFormat>Širokoúhlá obrazovka</PresentationFormat>
  <Paragraphs>70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Impact</vt:lpstr>
      <vt:lpstr>Wingdings</vt:lpstr>
      <vt:lpstr>Hlavní událost</vt:lpstr>
      <vt:lpstr>Novostavba objektu penzionu ve vybrané lokalitě na úrovni projektu pro stavební povolení</vt:lpstr>
      <vt:lpstr>Cíl práce</vt:lpstr>
      <vt:lpstr>Umístění stavby</vt:lpstr>
      <vt:lpstr>Povodňová aktivita</vt:lpstr>
      <vt:lpstr>Koordinační situace</vt:lpstr>
      <vt:lpstr>technické řešení řez a</vt:lpstr>
      <vt:lpstr>technické  a Dispoziční řešení</vt:lpstr>
      <vt:lpstr>technické  a Dispoziční řešení</vt:lpstr>
      <vt:lpstr>závěr</vt:lpstr>
      <vt:lpstr>Děkuji za pozornost!</vt:lpstr>
      <vt:lpstr>Doplňující dotazy</vt:lpstr>
      <vt:lpstr>Doplňující dotazy</vt:lpstr>
      <vt:lpstr>Doplňující dotazy</vt:lpstr>
      <vt:lpstr>Doplňující dotazy</vt:lpstr>
      <vt:lpstr>Doplňující dotazy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Novostavba objektu penzionu ve vybrané lokalitě na úrovni projektu pro stavební povolení</dc:title>
  <dc:creator>Tomáš Miíller</dc:creator>
  <cp:lastModifiedBy>Tomáš Miíller</cp:lastModifiedBy>
  <cp:revision>98</cp:revision>
  <dcterms:created xsi:type="dcterms:W3CDTF">2018-01-12T10:56:35Z</dcterms:created>
  <dcterms:modified xsi:type="dcterms:W3CDTF">2018-06-12T07:22:14Z</dcterms:modified>
</cp:coreProperties>
</file>