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6/13/2018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6/13/2018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6/13/2018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6/13/2018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6/13/2018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6/13/2018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6/13/2018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7934EF-8E33-4E3B-A479-A242BF2833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Nízkoenergetický dům s ubytováním pro studenty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47449AD-DE59-4E63-84D8-D883C2E0A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4677508"/>
            <a:ext cx="7896606" cy="1749668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Autor: Daniel Lacina</a:t>
            </a:r>
          </a:p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Vedoucí bakalářské práce: Ing. et Ing. Petra Nováková</a:t>
            </a:r>
          </a:p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Oponent bakalářské práce: Ing. Martin Mach</a:t>
            </a:r>
          </a:p>
          <a:p>
            <a:pPr algn="l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České Budějovice 2018</a:t>
            </a:r>
          </a:p>
          <a:p>
            <a:endParaRPr lang="cs-CZ" dirty="0"/>
          </a:p>
        </p:txBody>
      </p:sp>
      <p:pic>
        <p:nvPicPr>
          <p:cNvPr id="4" name="Obrázek 3" descr="logo.png">
            <a:extLst>
              <a:ext uri="{FF2B5EF4-FFF2-40B4-BE49-F238E27FC236}">
                <a16:creationId xmlns:a16="http://schemas.microsoft.com/office/drawing/2014/main" id="{22CDFB6D-0E86-4EDB-95B6-1C8363150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993" y="0"/>
            <a:ext cx="4344007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0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03439-3438-42AC-8B07-1F472807F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požadavek vzduchové neprůzvučnosti na stěnu MEZI BYTY</a:t>
            </a:r>
            <a:endParaRPr lang="cs-CZ" dirty="0"/>
          </a:p>
        </p:txBody>
      </p:sp>
      <p:pic>
        <p:nvPicPr>
          <p:cNvPr id="6" name="Zástupný symbol pro obsah 5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D0FAC995-3312-4F71-91F7-A751D6A70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8480" y="4234757"/>
            <a:ext cx="3163961" cy="2389436"/>
          </a:xfrm>
        </p:spPr>
      </p:pic>
      <p:pic>
        <p:nvPicPr>
          <p:cNvPr id="4" name="Obrázek 3" descr="logo.png">
            <a:extLst>
              <a:ext uri="{FF2B5EF4-FFF2-40B4-BE49-F238E27FC236}">
                <a16:creationId xmlns:a16="http://schemas.microsoft.com/office/drawing/2014/main" id="{D5223DDF-8112-452E-A4D9-3D7E07876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993" y="0"/>
            <a:ext cx="4344007" cy="562053"/>
          </a:xfrm>
          <a:prstGeom prst="rect">
            <a:avLst/>
          </a:prstGeom>
        </p:spPr>
      </p:pic>
      <p:pic>
        <p:nvPicPr>
          <p:cNvPr id="9" name="Obrázek 8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672B6C75-85F8-4FFE-B254-177B6393C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224" y="2569923"/>
            <a:ext cx="2385145" cy="2385145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826BE463-C454-461E-820E-35EFF7713463}"/>
              </a:ext>
            </a:extLst>
          </p:cNvPr>
          <p:cNvSpPr/>
          <p:nvPr/>
        </p:nvSpPr>
        <p:spPr>
          <a:xfrm>
            <a:off x="8929633" y="5094580"/>
            <a:ext cx="1064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  <a:endParaRPr lang="cs-CZ" sz="12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E0EE6ED8-EDF2-4B66-BBC9-AE1494553F69}"/>
              </a:ext>
            </a:extLst>
          </p:cNvPr>
          <p:cNvSpPr/>
          <p:nvPr/>
        </p:nvSpPr>
        <p:spPr>
          <a:xfrm>
            <a:off x="856631" y="2569922"/>
            <a:ext cx="772972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Norma 73 0532</a:t>
            </a:r>
          </a:p>
          <a:p>
            <a:pPr marL="742950" lvl="1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požadavek na stěny </a:t>
            </a:r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R´</a:t>
            </a:r>
            <a:r>
              <a:rPr lang="pl-PL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w,pož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= 53 dB</a:t>
            </a:r>
            <a:endParaRPr lang="pl-PL" i="1" baseline="-25000" dirty="0"/>
          </a:p>
          <a:p>
            <a:pPr marL="742950" lvl="1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Heluz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25 UNI </a:t>
            </a:r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R´</a:t>
            </a:r>
            <a:r>
              <a:rPr lang="pl-PL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 = 52 dB ≥ 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R´</a:t>
            </a:r>
            <a:r>
              <a:rPr lang="pl-PL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w,pož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= 53 dB nevyhovuje</a:t>
            </a:r>
          </a:p>
          <a:p>
            <a:pPr marL="742950" lvl="1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Heluz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17,5 AKU </a:t>
            </a:r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R´</a:t>
            </a:r>
            <a:r>
              <a:rPr lang="pl-PL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 = 52 dB ≥ 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i="1" dirty="0">
                <a:latin typeface="Arial" panose="020B0604020202020204" pitchFamily="34" charset="0"/>
                <a:cs typeface="Arial" panose="020B0604020202020204" pitchFamily="34" charset="0"/>
              </a:rPr>
              <a:t>R´</a:t>
            </a:r>
            <a:r>
              <a:rPr lang="pl-PL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w,pož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= 53 dB nevyhovuje</a:t>
            </a:r>
          </a:p>
          <a:p>
            <a:pPr marL="1200150" lvl="2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opatření – akustické desky Wolf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PhoneStar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829A81B-8F45-4EE1-911E-AACD19AE0E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631" y="4234757"/>
            <a:ext cx="3093655" cy="2041812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7A2AC083-BE55-4DB3-B674-5645D7A55F7A}"/>
              </a:ext>
            </a:extLst>
          </p:cNvPr>
          <p:cNvSpPr/>
          <p:nvPr/>
        </p:nvSpPr>
        <p:spPr>
          <a:xfrm>
            <a:off x="758309" y="6347194"/>
            <a:ext cx="37284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Zdroj: https://www.deskywolf.cz/13-desky-wolf-steny</a:t>
            </a:r>
          </a:p>
        </p:txBody>
      </p:sp>
    </p:spTree>
    <p:extLst>
      <p:ext uri="{BB962C8B-B14F-4D97-AF65-F5344CB8AC3E}">
        <p14:creationId xmlns:p14="http://schemas.microsoft.com/office/powerpoint/2010/main" val="2537234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03439-3438-42AC-8B07-1F472807F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ZAMEZENÍ přenosu hluku ze ŽB schodiště</a:t>
            </a:r>
            <a:endParaRPr lang="cs-CZ" dirty="0"/>
          </a:p>
        </p:txBody>
      </p:sp>
      <p:pic>
        <p:nvPicPr>
          <p:cNvPr id="4" name="Obrázek 3" descr="logo.png">
            <a:extLst>
              <a:ext uri="{FF2B5EF4-FFF2-40B4-BE49-F238E27FC236}">
                <a16:creationId xmlns:a16="http://schemas.microsoft.com/office/drawing/2014/main" id="{D5223DDF-8112-452E-A4D9-3D7E07876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993" y="0"/>
            <a:ext cx="4344007" cy="562053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B71EEAB-463D-4753-B0B3-8CBEC4C4277E}"/>
              </a:ext>
            </a:extLst>
          </p:cNvPr>
          <p:cNvSpPr/>
          <p:nvPr/>
        </p:nvSpPr>
        <p:spPr>
          <a:xfrm>
            <a:off x="895711" y="2556051"/>
            <a:ext cx="3389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Zvukově izolační prvek HTT</a:t>
            </a: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7D9D5FA8-08A4-4D0F-B901-39C6CA38BF76}"/>
              </a:ext>
            </a:extLst>
          </p:cNvPr>
          <p:cNvSpPr/>
          <p:nvPr/>
        </p:nvSpPr>
        <p:spPr>
          <a:xfrm>
            <a:off x="7790652" y="2556051"/>
            <a:ext cx="3597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Zvukově izolační prvek HTF-B</a:t>
            </a:r>
            <a:endParaRPr lang="cs-CZ" dirty="0"/>
          </a:p>
        </p:txBody>
      </p:sp>
      <p:pic>
        <p:nvPicPr>
          <p:cNvPr id="10" name="Obrázek 9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DAA52F18-3A57-4B48-9FFF-3C1AC7A81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577" y="2946164"/>
            <a:ext cx="3283495" cy="242978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B8CADB6-C5E0-4489-A06C-3132A5906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577" y="5474484"/>
            <a:ext cx="3283495" cy="1261769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AA26936E-2764-4E52-B989-3C9FD1D8078A}"/>
              </a:ext>
            </a:extLst>
          </p:cNvPr>
          <p:cNvSpPr/>
          <p:nvPr/>
        </p:nvSpPr>
        <p:spPr>
          <a:xfrm>
            <a:off x="3864180" y="4395963"/>
            <a:ext cx="4463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Zdroj: http://www.stavebnictvi3000.cz/clanky/protihlukova-izolace-na-schodistich-s-prvky-halfen/</a:t>
            </a:r>
          </a:p>
        </p:txBody>
      </p:sp>
      <p:pic>
        <p:nvPicPr>
          <p:cNvPr id="17" name="Zástupný symbol pro obsah 16" descr="Obsah obrázku země, budova, exteriér, lavice&#10;&#10;Popis vygenerován s velmi vysokou mírou spolehlivosti">
            <a:extLst>
              <a:ext uri="{FF2B5EF4-FFF2-40B4-BE49-F238E27FC236}">
                <a16:creationId xmlns:a16="http://schemas.microsoft.com/office/drawing/2014/main" id="{4A2C148F-56EA-4BA5-A424-861327B16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95712" y="4968623"/>
            <a:ext cx="2364724" cy="1767630"/>
          </a:xfrm>
        </p:spPr>
      </p:pic>
      <p:pic>
        <p:nvPicPr>
          <p:cNvPr id="19" name="Obrázek 18" descr="Obsah obrázku budova, stavební materiál&#10;&#10;Popis vygenerován s vysokou mírou spolehlivosti">
            <a:extLst>
              <a:ext uri="{FF2B5EF4-FFF2-40B4-BE49-F238E27FC236}">
                <a16:creationId xmlns:a16="http://schemas.microsoft.com/office/drawing/2014/main" id="{5CDF3511-BC53-4466-9BC6-00CFD488B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711" y="2948113"/>
            <a:ext cx="2364725" cy="1909515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80BEACAE-13BA-48C0-B06F-2E9ADA840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5048" y="2556051"/>
            <a:ext cx="2158034" cy="1812749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E9643C97-0374-4722-9AF3-DDCABAC5C5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2310" y="4896505"/>
            <a:ext cx="2180772" cy="18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11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03439-3438-42AC-8B07-1F472807F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řešení odvětrání sociálních zařízení</a:t>
            </a: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1411E47-6585-496C-B9D6-4A1D8F81B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4962" y="2556050"/>
            <a:ext cx="3362681" cy="3715587"/>
          </a:xfrm>
        </p:spPr>
      </p:pic>
      <p:pic>
        <p:nvPicPr>
          <p:cNvPr id="4" name="Obrázek 3" descr="logo.png">
            <a:extLst>
              <a:ext uri="{FF2B5EF4-FFF2-40B4-BE49-F238E27FC236}">
                <a16:creationId xmlns:a16="http://schemas.microsoft.com/office/drawing/2014/main" id="{D5223DDF-8112-452E-A4D9-3D7E07876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993" y="0"/>
            <a:ext cx="4344007" cy="562053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7524ED5-3B11-48F9-993A-B078E8124F06}"/>
              </a:ext>
            </a:extLst>
          </p:cNvPr>
          <p:cNvSpPr/>
          <p:nvPr/>
        </p:nvSpPr>
        <p:spPr>
          <a:xfrm>
            <a:off x="7984962" y="6363896"/>
            <a:ext cx="1064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  <a:endParaRPr lang="cs-CZ" sz="1200" dirty="0"/>
          </a:p>
        </p:txBody>
      </p:sp>
      <p:pic>
        <p:nvPicPr>
          <p:cNvPr id="10" name="Obrázek 9" descr="Obsah obrázku text&#10;&#10;Popis vygenerován s vysokou mírou spolehlivosti">
            <a:extLst>
              <a:ext uri="{FF2B5EF4-FFF2-40B4-BE49-F238E27FC236}">
                <a16:creationId xmlns:a16="http://schemas.microsoft.com/office/drawing/2014/main" id="{2AA0C1D2-57F5-4446-B10A-E7B4B4C54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47" y="2556050"/>
            <a:ext cx="3480918" cy="3715587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B2B6B47D-E624-4A15-B1AB-20E5AC50156A}"/>
              </a:ext>
            </a:extLst>
          </p:cNvPr>
          <p:cNvSpPr/>
          <p:nvPr/>
        </p:nvSpPr>
        <p:spPr>
          <a:xfrm>
            <a:off x="798176" y="6345426"/>
            <a:ext cx="1064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  <a:endParaRPr lang="cs-CZ" sz="1200" dirty="0"/>
          </a:p>
        </p:txBody>
      </p:sp>
      <p:pic>
        <p:nvPicPr>
          <p:cNvPr id="13" name="Obrázek 12" descr="Obsah obrázku hrníček, kobliha, interiér, vsedě&#10;&#10;Popis vygenerován s velmi vysokou mírou spolehlivosti">
            <a:extLst>
              <a:ext uri="{FF2B5EF4-FFF2-40B4-BE49-F238E27FC236}">
                <a16:creationId xmlns:a16="http://schemas.microsoft.com/office/drawing/2014/main" id="{2D6EBBF8-D6A3-4832-AC24-5A443DF08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134" y="2556050"/>
            <a:ext cx="1677203" cy="1677203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CF9D1C42-C862-4179-A362-82890CDDBE04}"/>
              </a:ext>
            </a:extLst>
          </p:cNvPr>
          <p:cNvSpPr/>
          <p:nvPr/>
        </p:nvSpPr>
        <p:spPr>
          <a:xfrm>
            <a:off x="6281821" y="2556050"/>
            <a:ext cx="163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Zdroj: http://www.multivac.cz/produkty/talirove-ventily</a:t>
            </a:r>
          </a:p>
        </p:txBody>
      </p:sp>
      <p:pic>
        <p:nvPicPr>
          <p:cNvPr id="16" name="Obrázek 15" descr="Obsah obrázku kovové nádobí&#10;&#10;Popis vygenerován s velmi vysokou mírou spolehlivosti">
            <a:extLst>
              <a:ext uri="{FF2B5EF4-FFF2-40B4-BE49-F238E27FC236}">
                <a16:creationId xmlns:a16="http://schemas.microsoft.com/office/drawing/2014/main" id="{E992CCD4-8C29-4B17-9143-3D68D0FD6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478" y="4704589"/>
            <a:ext cx="1680515" cy="1510336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1A6E2A06-04D4-45CE-B466-F14ED6DB54D0}"/>
              </a:ext>
            </a:extLst>
          </p:cNvPr>
          <p:cNvSpPr/>
          <p:nvPr/>
        </p:nvSpPr>
        <p:spPr>
          <a:xfrm>
            <a:off x="4464035" y="4704589"/>
            <a:ext cx="1631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Zdroj: https://www.ventishop.cz/ohebne-hadice/</a:t>
            </a:r>
          </a:p>
        </p:txBody>
      </p:sp>
    </p:spTree>
    <p:extLst>
      <p:ext uri="{BB962C8B-B14F-4D97-AF65-F5344CB8AC3E}">
        <p14:creationId xmlns:p14="http://schemas.microsoft.com/office/powerpoint/2010/main" val="741053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oha, exteriér, vlak, stopa&#10;&#10;Popis vygenerován s velmi vysokou mírou spolehlivosti">
            <a:extLst>
              <a:ext uri="{FF2B5EF4-FFF2-40B4-BE49-F238E27FC236}">
                <a16:creationId xmlns:a16="http://schemas.microsoft.com/office/drawing/2014/main" id="{77B40A2F-2E7C-4A26-A0DA-E21E17C11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766" y="0"/>
            <a:ext cx="9026468" cy="6858000"/>
          </a:xfrm>
          <a:prstGeom prst="rect">
            <a:avLst/>
          </a:prstGeom>
        </p:spPr>
      </p:pic>
      <p:pic>
        <p:nvPicPr>
          <p:cNvPr id="4" name="Obrázek 3" descr="logo.png">
            <a:extLst>
              <a:ext uri="{FF2B5EF4-FFF2-40B4-BE49-F238E27FC236}">
                <a16:creationId xmlns:a16="http://schemas.microsoft.com/office/drawing/2014/main" id="{D5223DDF-8112-452E-A4D9-3D7E07876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993" y="0"/>
            <a:ext cx="4344007" cy="56205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B6CF33FA-8577-4E5D-BD4E-6081742EBB6C}"/>
              </a:ext>
            </a:extLst>
          </p:cNvPr>
          <p:cNvSpPr/>
          <p:nvPr/>
        </p:nvSpPr>
        <p:spPr>
          <a:xfrm>
            <a:off x="2965880" y="5802746"/>
            <a:ext cx="62602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1731326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EC30CD-B0B9-40CB-87DC-20EB75E70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OBSAH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5A293D2-4D8C-4F8C-A402-3CB97E982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986" y="2530764"/>
            <a:ext cx="5178013" cy="4057496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Cíl bakalářské práce</a:t>
            </a:r>
          </a:p>
          <a:p>
            <a:pPr>
              <a:buClr>
                <a:schemeClr val="bg1">
                  <a:lumMod val="65000"/>
                </a:schemeClr>
              </a:buClr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Motivace a důvody k řešení daného problému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Umístění stavby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Půdorys I.NP a II.NP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Použité materiály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Doplňující dotazy</a:t>
            </a:r>
          </a:p>
          <a:p>
            <a:endParaRPr lang="cs-CZ" dirty="0"/>
          </a:p>
        </p:txBody>
      </p:sp>
      <p:pic>
        <p:nvPicPr>
          <p:cNvPr id="4" name="Obrázek 3" descr="logo.png">
            <a:extLst>
              <a:ext uri="{FF2B5EF4-FFF2-40B4-BE49-F238E27FC236}">
                <a16:creationId xmlns:a16="http://schemas.microsoft.com/office/drawing/2014/main" id="{0E1C59A3-4AFE-412C-A508-42A022E9B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993" y="0"/>
            <a:ext cx="4344007" cy="562053"/>
          </a:xfrm>
          <a:prstGeom prst="rect">
            <a:avLst/>
          </a:prstGeom>
        </p:spPr>
      </p:pic>
      <p:pic>
        <p:nvPicPr>
          <p:cNvPr id="6" name="Obrázek 5" descr="Obsah obrázku obloha, exteriér, vlak, stopa&#10;&#10;Popis vygenerován s velmi vysokou mírou spolehlivosti">
            <a:extLst>
              <a:ext uri="{FF2B5EF4-FFF2-40B4-BE49-F238E27FC236}">
                <a16:creationId xmlns:a16="http://schemas.microsoft.com/office/drawing/2014/main" id="{CA88FF44-8886-4C4F-8FEB-711E6DDCE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281" y="2556050"/>
            <a:ext cx="5206731" cy="3997997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E2239E3-FDEB-421E-89CD-FA2DE67BA80D}"/>
              </a:ext>
            </a:extLst>
          </p:cNvPr>
          <p:cNvSpPr/>
          <p:nvPr/>
        </p:nvSpPr>
        <p:spPr>
          <a:xfrm>
            <a:off x="6002051" y="6554047"/>
            <a:ext cx="12392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2368195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D4FC53-68DF-4FDD-B5E2-39FDB77DD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MOTIVACE A DŮVODY K ŘEŠENÍ DANÉHO PROBLÉMU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652913A-CD16-4E60-9ACB-2F1920556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691" y="2556051"/>
            <a:ext cx="5209309" cy="4140313"/>
          </a:xfrm>
        </p:spPr>
        <p:txBody>
          <a:bodyPr/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Osobní zájem o prohloubení znalostí: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nízkoenergetických budov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podlahového topení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zelených střech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Navržení rodinného domu s minimálním finančním zatížením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Navržení vlastního rodinného domu</a:t>
            </a:r>
          </a:p>
          <a:p>
            <a:endParaRPr lang="cs-CZ" dirty="0"/>
          </a:p>
        </p:txBody>
      </p:sp>
      <p:pic>
        <p:nvPicPr>
          <p:cNvPr id="4" name="Obrázek 3" descr="logo.png">
            <a:extLst>
              <a:ext uri="{FF2B5EF4-FFF2-40B4-BE49-F238E27FC236}">
                <a16:creationId xmlns:a16="http://schemas.microsoft.com/office/drawing/2014/main" id="{8E192116-4546-4B98-AE55-184A72FE8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993" y="0"/>
            <a:ext cx="4344007" cy="562053"/>
          </a:xfrm>
          <a:prstGeom prst="rect">
            <a:avLst/>
          </a:prstGeom>
        </p:spPr>
      </p:pic>
      <p:pic>
        <p:nvPicPr>
          <p:cNvPr id="6" name="Obrázek 5" descr="Obsah obrázku exteriér, obloha, silnice, budova&#10;&#10;Popis vygenerován s velmi vysokou mírou spolehlivosti">
            <a:extLst>
              <a:ext uri="{FF2B5EF4-FFF2-40B4-BE49-F238E27FC236}">
                <a16:creationId xmlns:a16="http://schemas.microsoft.com/office/drawing/2014/main" id="{08CA70A8-87F3-4437-A340-656EED6C8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56051"/>
            <a:ext cx="5209308" cy="399417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102E0FCF-9B79-4B5E-A88F-5254B7D97F3B}"/>
              </a:ext>
            </a:extLst>
          </p:cNvPr>
          <p:cNvSpPr/>
          <p:nvPr/>
        </p:nvSpPr>
        <p:spPr>
          <a:xfrm>
            <a:off x="6007485" y="6550223"/>
            <a:ext cx="1208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latin typeface="Arial" pitchFamily="34" charset="0"/>
                <a:cs typeface="Arial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2758166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6172E1-C1FF-4F89-A92A-B874B1B3F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CÍL BAKALÁŘESKÉ 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73C0CB-F223-43CD-91CB-851431138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038" y="2556051"/>
            <a:ext cx="5279854" cy="3101983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Architektonický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stavebněkonstrukční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řešení nízkoenergetického domu s ubytováním pro studenty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dle vyhlášky 499/2006 Sb.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 rozsahu A, B, C, D 1.1. a D 1.4.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včetně tepelně-technického posouzení konstrukcí</a:t>
            </a:r>
          </a:p>
        </p:txBody>
      </p:sp>
      <p:pic>
        <p:nvPicPr>
          <p:cNvPr id="4" name="Obrázek 3" descr="logo.png">
            <a:extLst>
              <a:ext uri="{FF2B5EF4-FFF2-40B4-BE49-F238E27FC236}">
                <a16:creationId xmlns:a16="http://schemas.microsoft.com/office/drawing/2014/main" id="{7679CDBA-CB7D-4BCD-A28E-35EF67CA3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993" y="0"/>
            <a:ext cx="4344007" cy="562053"/>
          </a:xfrm>
          <a:prstGeom prst="rect">
            <a:avLst/>
          </a:prstGeom>
        </p:spPr>
      </p:pic>
      <p:pic>
        <p:nvPicPr>
          <p:cNvPr id="8" name="Obrázek 7" descr="Obsah obrázku tráva, obloha, exteriér, budova&#10;&#10;Popis vygenerován s velmi vysokou mírou spolehlivosti">
            <a:extLst>
              <a:ext uri="{FF2B5EF4-FFF2-40B4-BE49-F238E27FC236}">
                <a16:creationId xmlns:a16="http://schemas.microsoft.com/office/drawing/2014/main" id="{ACED27C2-0E9E-4678-AD80-1B04249C0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892" y="2556051"/>
            <a:ext cx="5132070" cy="389917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304B1ABA-72A8-4132-B621-AC4B16B9C43E}"/>
              </a:ext>
            </a:extLst>
          </p:cNvPr>
          <p:cNvSpPr/>
          <p:nvPr/>
        </p:nvSpPr>
        <p:spPr>
          <a:xfrm>
            <a:off x="6114475" y="6455221"/>
            <a:ext cx="1064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1294427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549671-4ABA-40B1-94C6-C19DD9C62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Umístění stavby</a:t>
            </a:r>
          </a:p>
        </p:txBody>
      </p:sp>
      <p:pic>
        <p:nvPicPr>
          <p:cNvPr id="6" name="Zástupný symbol pro obsah 5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8F119AE8-916E-4953-BA58-288EA258B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602392"/>
            <a:ext cx="5246255" cy="3101975"/>
          </a:xfrm>
        </p:spPr>
      </p:pic>
      <p:pic>
        <p:nvPicPr>
          <p:cNvPr id="4" name="Obrázek 3" descr="logo.png">
            <a:extLst>
              <a:ext uri="{FF2B5EF4-FFF2-40B4-BE49-F238E27FC236}">
                <a16:creationId xmlns:a16="http://schemas.microsoft.com/office/drawing/2014/main" id="{CB817396-93A1-43E6-9515-4A967A3FF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993" y="0"/>
            <a:ext cx="4344007" cy="56205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AEC61AE7-24FB-4D95-BE88-EA3D895F9786}"/>
              </a:ext>
            </a:extLst>
          </p:cNvPr>
          <p:cNvSpPr/>
          <p:nvPr/>
        </p:nvSpPr>
        <p:spPr>
          <a:xfrm flipH="1">
            <a:off x="905163" y="2589139"/>
            <a:ext cx="57813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Katastrální území: České Budějovice 2</a:t>
            </a:r>
          </a:p>
          <a:p>
            <a:pPr marL="342900" indent="-34290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Parcelní číslo: 1541</a:t>
            </a:r>
          </a:p>
          <a:p>
            <a:pPr marL="342900" indent="-34290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Výměra pozemku: 1 594 m2</a:t>
            </a:r>
          </a:p>
          <a:p>
            <a:pPr marL="342900" indent="-34290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Zastavěná plocha: 380 m2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896CCED1-994E-4EE7-A870-44B3733FB2E9}"/>
              </a:ext>
            </a:extLst>
          </p:cNvPr>
          <p:cNvSpPr/>
          <p:nvPr/>
        </p:nvSpPr>
        <p:spPr>
          <a:xfrm>
            <a:off x="4887677" y="5737848"/>
            <a:ext cx="52948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Zdroj:http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://sgi.nahlizenidokn.cuzk.cz/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marushka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default.aspx?themeid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=3&amp;&amp;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MarQueryId</a:t>
            </a:r>
            <a:r>
              <a:rPr lang="cs-CZ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=2EDA9E08&amp;MarQParam0=5011226301&amp;MarQParamCount=1&amp;MarWindowName=</a:t>
            </a:r>
            <a:r>
              <a:rPr 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Marushka</a:t>
            </a: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ázek 11" descr="Obsah obrázku text&#10;&#10;Popis vygenerován s vysokou mírou spolehlivosti">
            <a:extLst>
              <a:ext uri="{FF2B5EF4-FFF2-40B4-BE49-F238E27FC236}">
                <a16:creationId xmlns:a16="http://schemas.microsoft.com/office/drawing/2014/main" id="{B571130A-FEE8-4F39-88DC-B641D9D89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163" y="3954232"/>
            <a:ext cx="3751752" cy="252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95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5791A1-66BC-4D98-8098-A336C6E1D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Půdorysy i.np  a ii.np</a:t>
            </a:r>
          </a:p>
        </p:txBody>
      </p:sp>
      <p:pic>
        <p:nvPicPr>
          <p:cNvPr id="5" name="Zástupný symbol pro obsah 4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0C342F70-6F19-4787-B17E-AB5D0C8B3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195" y="2541714"/>
            <a:ext cx="3950003" cy="4052919"/>
          </a:xfrm>
        </p:spPr>
      </p:pic>
      <p:pic>
        <p:nvPicPr>
          <p:cNvPr id="7" name="Obrázek 6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8E372532-100E-49DD-B0D0-552FEC629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526" y="2536436"/>
            <a:ext cx="4522838" cy="4058197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ECD29904-E7CC-450D-878D-BD85A97121DF}"/>
              </a:ext>
            </a:extLst>
          </p:cNvPr>
          <p:cNvSpPr/>
          <p:nvPr/>
        </p:nvSpPr>
        <p:spPr>
          <a:xfrm>
            <a:off x="5308004" y="6456133"/>
            <a:ext cx="1064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  <p:pic>
        <p:nvPicPr>
          <p:cNvPr id="9" name="Obrázek 8" descr="logo.png">
            <a:extLst>
              <a:ext uri="{FF2B5EF4-FFF2-40B4-BE49-F238E27FC236}">
                <a16:creationId xmlns:a16="http://schemas.microsoft.com/office/drawing/2014/main" id="{42993C0A-21FD-47A5-958D-5D2628E01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7993" y="0"/>
            <a:ext cx="4344007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55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BF5C55-3120-4643-AB20-095942F86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Použité materiály</a:t>
            </a:r>
          </a:p>
        </p:txBody>
      </p:sp>
      <p:pic>
        <p:nvPicPr>
          <p:cNvPr id="6" name="Zástupný symbol pro obsah 5" descr="Obsah obrázku jídlo, skála, budova&#10;&#10;Popis vygenerován s vysokou mírou spolehlivosti">
            <a:extLst>
              <a:ext uri="{FF2B5EF4-FFF2-40B4-BE49-F238E27FC236}">
                <a16:creationId xmlns:a16="http://schemas.microsoft.com/office/drawing/2014/main" id="{FBD006C4-F2D7-48F6-B2B8-3610B5606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0103" y="2556050"/>
            <a:ext cx="3079791" cy="3079791"/>
          </a:xfrm>
        </p:spPr>
      </p:pic>
      <p:pic>
        <p:nvPicPr>
          <p:cNvPr id="4" name="Obrázek 3" descr="logo.png">
            <a:extLst>
              <a:ext uri="{FF2B5EF4-FFF2-40B4-BE49-F238E27FC236}">
                <a16:creationId xmlns:a16="http://schemas.microsoft.com/office/drawing/2014/main" id="{DD7EA241-D3A7-4C18-AAD9-38F5A52DE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993" y="0"/>
            <a:ext cx="4344007" cy="562053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5473F5F1-6D0C-4499-A2CF-F9311C68C79A}"/>
              </a:ext>
            </a:extLst>
          </p:cNvPr>
          <p:cNvSpPr/>
          <p:nvPr/>
        </p:nvSpPr>
        <p:spPr>
          <a:xfrm>
            <a:off x="8121147" y="5736916"/>
            <a:ext cx="35005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Zdroj: http://www.refaglass.cz/penove-sklo-pouziti/pozemni-stavby-domy/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4C84994-6DDD-4424-95B5-BF476E9003B2}"/>
              </a:ext>
            </a:extLst>
          </p:cNvPr>
          <p:cNvSpPr/>
          <p:nvPr/>
        </p:nvSpPr>
        <p:spPr>
          <a:xfrm>
            <a:off x="912106" y="2562269"/>
            <a:ext cx="76130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Pěnové sklo</a:t>
            </a:r>
          </a:p>
          <a:p>
            <a:pPr marL="742950" lvl="1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výhody – tepelně izolační vlastnosti, recyklovatelnost</a:t>
            </a:r>
          </a:p>
          <a:p>
            <a:pPr marL="742950" lvl="1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využití – plochý střechy, základové konstrukce, terénní úpravy</a:t>
            </a:r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Cementová litá pěna</a:t>
            </a:r>
          </a:p>
          <a:p>
            <a:pPr marL="742950" lvl="1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výhody – tepelně izolační vlastnosti, nízká objemová hmotnost</a:t>
            </a:r>
          </a:p>
          <a:p>
            <a:pPr marL="742950" lvl="1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využití – podlahové konstrukce, ploché střechy, </a:t>
            </a:r>
          </a:p>
        </p:txBody>
      </p:sp>
      <p:pic>
        <p:nvPicPr>
          <p:cNvPr id="10" name="Obrázek 9" descr="Obsah obrázku patro, interiér, zeď&#10;&#10;Popis vygenerován s velmi vysokou mírou spolehlivosti">
            <a:extLst>
              <a:ext uri="{FF2B5EF4-FFF2-40B4-BE49-F238E27FC236}">
                <a16:creationId xmlns:a16="http://schemas.microsoft.com/office/drawing/2014/main" id="{83DBE321-F69C-47D8-8F3D-EEF7B0878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799" y="4325926"/>
            <a:ext cx="3254116" cy="2440587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AAF27C89-F12D-4ED3-A21E-176C701540DD}"/>
              </a:ext>
            </a:extLst>
          </p:cNvPr>
          <p:cNvSpPr/>
          <p:nvPr/>
        </p:nvSpPr>
        <p:spPr>
          <a:xfrm>
            <a:off x="4313382" y="6304848"/>
            <a:ext cx="3254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Zdroj: https://stavba.tzb-info.cz/tepelne-izolace/5839-cementova-lita-pena-poriment</a:t>
            </a:r>
          </a:p>
        </p:txBody>
      </p:sp>
    </p:spTree>
    <p:extLst>
      <p:ext uri="{BB962C8B-B14F-4D97-AF65-F5344CB8AC3E}">
        <p14:creationId xmlns:p14="http://schemas.microsoft.com/office/powerpoint/2010/main" val="3529694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C317F-3A99-46F5-8D6C-552040C39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DOPLŇUJÍCÍ DOTAZY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931030-4FC4-46F8-9464-3136EAB99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808" y="2556051"/>
            <a:ext cx="10404210" cy="4104501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Vedoucí bakalářské práce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Jaké jsou výhody a nevýhody zakládání na pěnové sklo?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Dle čeho jste volil počet solárních a fotovoltaických panelů na střeše?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Oponenta bakalářské práce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Jaký je požadavek vzduchové neprůzvučnosti na stěnu mezi bydlením pro studenty a pro majitele objektu? Je tento požadavek splněn?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Jak zamezíte přenosu hluku ze ŽB schodiště do ostatních konstrukcí?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Máte vyřešené odvětrání všech sociálních zařízení?</a:t>
            </a:r>
          </a:p>
        </p:txBody>
      </p:sp>
      <p:pic>
        <p:nvPicPr>
          <p:cNvPr id="4" name="Obrázek 3" descr="logo.png">
            <a:extLst>
              <a:ext uri="{FF2B5EF4-FFF2-40B4-BE49-F238E27FC236}">
                <a16:creationId xmlns:a16="http://schemas.microsoft.com/office/drawing/2014/main" id="{D81A9809-714E-4CCC-B865-BAD837DCD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993" y="0"/>
            <a:ext cx="4344007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51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03439-3438-42AC-8B07-1F472807F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počet solárních a fotovoltaických panelů na střeše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E197DF-8568-40AC-B7DF-197CAF32A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418" y="6072499"/>
            <a:ext cx="3911746" cy="35790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Zdroj: http://www.suncraftsolar.com/benefits-of-solar-power/</a:t>
            </a:r>
          </a:p>
        </p:txBody>
      </p:sp>
      <p:pic>
        <p:nvPicPr>
          <p:cNvPr id="4" name="Obrázek 3" descr="logo.png">
            <a:extLst>
              <a:ext uri="{FF2B5EF4-FFF2-40B4-BE49-F238E27FC236}">
                <a16:creationId xmlns:a16="http://schemas.microsoft.com/office/drawing/2014/main" id="{D5223DDF-8112-452E-A4D9-3D7E07876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993" y="0"/>
            <a:ext cx="4344007" cy="562053"/>
          </a:xfrm>
          <a:prstGeom prst="rect">
            <a:avLst/>
          </a:prstGeom>
        </p:spPr>
      </p:pic>
      <p:pic>
        <p:nvPicPr>
          <p:cNvPr id="6" name="Obrázek 5" descr="Obsah obrázku solární panel, obloha, objekt v exteriéru, exteriér&#10;&#10;Popis vygenerován s velmi vysokou mírou spolehlivosti">
            <a:extLst>
              <a:ext uri="{FF2B5EF4-FFF2-40B4-BE49-F238E27FC236}">
                <a16:creationId xmlns:a16="http://schemas.microsoft.com/office/drawing/2014/main" id="{6BA7C528-CB2A-43BD-8B4C-A0DB25FB6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781" y="2549124"/>
            <a:ext cx="4538133" cy="340360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54F3306-C7E6-4FC9-8386-F504B7976F5E}"/>
              </a:ext>
            </a:extLst>
          </p:cNvPr>
          <p:cNvSpPr/>
          <p:nvPr/>
        </p:nvSpPr>
        <p:spPr>
          <a:xfrm>
            <a:off x="860073" y="6072499"/>
            <a:ext cx="39879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Zdroj: https://www.regulus.cz/cz/slunecni-kolektor-kps11</a:t>
            </a:r>
          </a:p>
        </p:txBody>
      </p:sp>
      <p:pic>
        <p:nvPicPr>
          <p:cNvPr id="9" name="Obrázek 8" descr="Obsah obrázku elektronika&#10;&#10;Popis vygenerován s velmi vysokou mírou spolehlivosti">
            <a:extLst>
              <a:ext uri="{FF2B5EF4-FFF2-40B4-BE49-F238E27FC236}">
                <a16:creationId xmlns:a16="http://schemas.microsoft.com/office/drawing/2014/main" id="{A169197F-3DE0-4158-B747-D11FB0B7F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964" y="2566442"/>
            <a:ext cx="3386282" cy="338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71131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553</TotalTime>
  <Words>478</Words>
  <Application>Microsoft Office PowerPoint</Application>
  <PresentationFormat>Širokoúhlá obrazovka</PresentationFormat>
  <Paragraphs>75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6" baseType="lpstr">
      <vt:lpstr>Arial</vt:lpstr>
      <vt:lpstr>Gill Sans MT</vt:lpstr>
      <vt:lpstr>Balík</vt:lpstr>
      <vt:lpstr>Nízkoenergetický dům s ubytováním pro studenty</vt:lpstr>
      <vt:lpstr>OBSAH</vt:lpstr>
      <vt:lpstr>MOTIVACE A DŮVODY K ŘEŠENÍ DANÉHO PROBLÉMU</vt:lpstr>
      <vt:lpstr>CÍL BAKALÁŘESKÉ PRÁCE</vt:lpstr>
      <vt:lpstr>Umístění stavby</vt:lpstr>
      <vt:lpstr>Půdorysy i.np  a ii.np</vt:lpstr>
      <vt:lpstr>Použité materiály</vt:lpstr>
      <vt:lpstr>DOPLŇUJÍCÍ DOTAZY</vt:lpstr>
      <vt:lpstr>počet solárních a fotovoltaických panelů na střeše</vt:lpstr>
      <vt:lpstr>požadavek vzduchové neprůzvučnosti na stěnu MEZI BYTY</vt:lpstr>
      <vt:lpstr>ZAMEZENÍ přenosu hluku ze ŽB schodiště</vt:lpstr>
      <vt:lpstr>řešení odvětrání sociálních zařízení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Nízkoenergetický dům s ubytováním pro studenty</dc:title>
  <dc:creator>Daniel Lacina</dc:creator>
  <cp:lastModifiedBy>Daniel Lacina</cp:lastModifiedBy>
  <cp:revision>44</cp:revision>
  <dcterms:created xsi:type="dcterms:W3CDTF">2018-06-10T09:40:16Z</dcterms:created>
  <dcterms:modified xsi:type="dcterms:W3CDTF">2018-06-13T20:28:05Z</dcterms:modified>
</cp:coreProperties>
</file>