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1" r:id="rId9"/>
    <p:sldId id="267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s.vstecb.cz/auth/rozpis/student_tema_prihlaseni?fakulta=5610;obdobi=184;studium=31681;balik=2533;tema=6813;uplne_info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229600" cy="2355267"/>
          </a:xfrm>
        </p:spPr>
        <p:txBody>
          <a:bodyPr>
            <a:noAutofit/>
          </a:bodyPr>
          <a:lstStyle/>
          <a:p>
            <a:pPr algn="ctr"/>
            <a:r>
              <a:rPr lang="cs-CZ" sz="3600" b="1" smtClean="0">
                <a:hlinkClick r:id="rId2"/>
              </a:rPr>
              <a:t>Novostavba bezbariérového objektu občanské vybavenosti na úrovni dokumentace ke stavebnímu povolení</a:t>
            </a:r>
            <a:r>
              <a:rPr lang="cs-CZ" sz="3600" b="1" smtClean="0"/>
              <a:t/>
            </a:r>
            <a:br>
              <a:rPr lang="cs-CZ" sz="3600" b="1" smtClean="0"/>
            </a:br>
            <a:endParaRPr lang="cs-CZ" sz="36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7854696" cy="2040632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400" smtClean="0"/>
              <a:t>Autor bakalářské práce: Lukáš Kopřiva</a:t>
            </a:r>
          </a:p>
          <a:p>
            <a:pPr algn="l"/>
            <a:r>
              <a:rPr lang="cs-CZ" sz="2400" smtClean="0"/>
              <a:t>Vedoucí bakalářské práce: Ing. Zuzana Kramářová, Ph.D.</a:t>
            </a:r>
          </a:p>
          <a:p>
            <a:pPr algn="l"/>
            <a:r>
              <a:rPr lang="cs-CZ" sz="2400" smtClean="0"/>
              <a:t>Oponent bakalářské práce: Ing. Hana Rusňáková</a:t>
            </a:r>
          </a:p>
          <a:p>
            <a:pPr algn="l"/>
            <a:endParaRPr lang="cs-CZ" sz="2400" smtClean="0"/>
          </a:p>
          <a:p>
            <a:r>
              <a:rPr lang="cs-CZ" sz="2400" smtClean="0"/>
              <a:t>České Budějovice, červen 2018</a:t>
            </a:r>
            <a:endParaRPr lang="cs-CZ" sz="2400"/>
          </a:p>
        </p:txBody>
      </p:sp>
      <p:pic>
        <p:nvPicPr>
          <p:cNvPr id="5" name="Obrázek 4" descr="Informační systé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smtClean="0"/>
              <a:t>Dotazy vedoucího BP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89120"/>
          </a:xfrm>
        </p:spPr>
        <p:txBody>
          <a:bodyPr/>
          <a:lstStyle/>
          <a:p>
            <a:r>
              <a:rPr lang="cs-CZ" smtClean="0"/>
              <a:t>1)  Popište, co vás vedlo k rozšíření základu pod železobetonovým rámem v pizzerii</a:t>
            </a:r>
          </a:p>
          <a:p>
            <a:pPr lvl="1">
              <a:defRPr/>
            </a:pPr>
            <a:r>
              <a:rPr lang="cs-CZ" smtClean="0"/>
              <a:t>Sloupky ŽB rámu</a:t>
            </a:r>
          </a:p>
          <a:p>
            <a:pPr lvl="1">
              <a:defRPr/>
            </a:pPr>
            <a:r>
              <a:rPr lang="cs-CZ" smtClean="0"/>
              <a:t>Rozšíření po celé délce?</a:t>
            </a:r>
          </a:p>
          <a:p>
            <a:endParaRPr lang="cs-CZ" smtClean="0"/>
          </a:p>
          <a:p>
            <a:endParaRPr lang="cs-CZ"/>
          </a:p>
        </p:txBody>
      </p:sp>
      <p:pic>
        <p:nvPicPr>
          <p:cNvPr id="5" name="Obrázek 4" descr="Informační systé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132856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cs-CZ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2410" t="41953" r="23907" b="18672"/>
          <a:stretch>
            <a:fillRect/>
          </a:stretch>
        </p:blipFill>
        <p:spPr bwMode="auto">
          <a:xfrm>
            <a:off x="1043608" y="3284984"/>
            <a:ext cx="6984776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300192" y="6237312"/>
            <a:ext cx="1872208" cy="2880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  <a:endParaRPr kumimoji="0" lang="cs-CZ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cs-CZ" smtClean="0"/>
              <a:t>Dotazy vedoucího BP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853560"/>
          </a:xfrm>
        </p:spPr>
        <p:txBody>
          <a:bodyPr/>
          <a:lstStyle/>
          <a:p>
            <a:r>
              <a:rPr lang="cs-CZ" smtClean="0"/>
              <a:t>2) Popište (nejlépe na půdorysu a řezu), jak by byla konstruována přístupová rampa pro veřejnost do pizzerie.</a:t>
            </a:r>
          </a:p>
          <a:p>
            <a:pPr lvl="1"/>
            <a:r>
              <a:rPr lang="cs-CZ" smtClean="0"/>
              <a:t>Vyhláška 398/2009 Sb. O bezbariérovém užívání</a:t>
            </a:r>
          </a:p>
          <a:p>
            <a:pPr lvl="1">
              <a:buNone/>
            </a:pPr>
            <a:endParaRPr lang="cs-CZ"/>
          </a:p>
        </p:txBody>
      </p:sp>
      <p:pic>
        <p:nvPicPr>
          <p:cNvPr id="5" name="Obrázek 4" descr="Informační systé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  <p:pic>
        <p:nvPicPr>
          <p:cNvPr id="6" name="Obrázek 5" descr="rampa p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356992"/>
            <a:ext cx="2791160" cy="2641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 descr="rampa re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356992"/>
            <a:ext cx="4302128" cy="2315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516216" y="5805264"/>
            <a:ext cx="1872208" cy="2880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  <a:endParaRPr kumimoji="0" lang="cs-CZ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835696" y="6093296"/>
            <a:ext cx="1872208" cy="2880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  <a:endParaRPr kumimoji="0" lang="cs-CZ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Dotazy oponenta BP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1) Je možné vypracovávat projektovou dokumentaci v době platnosti novely vyhlášky č. 499/2006 Sb. podle jejího znění před novelou (vyhláška č. 405/2017 Sb.) ? Vysvětlete přechodná ustanovení v čl. II vyhlášky 405/2017 Sb.</a:t>
            </a:r>
          </a:p>
          <a:p>
            <a:pPr lvl="1"/>
            <a:r>
              <a:rPr lang="cs-CZ" i="1" smtClean="0"/>
              <a:t>1.</a:t>
            </a:r>
            <a:r>
              <a:rPr lang="cs-CZ" smtClean="0"/>
              <a:t> Dokumentace nebo projektová dokumentace zpracovaná podle § 1a až 2, 4 a 5 vyhlášky č. 499/2006 Sb., ve znění účinném přede dnem nabytí účinnosti této vyhlášky, a předložená stavebnímu úřadu do 31. prosince 2020, se posuzuje podle dosavadní právní úpravy.</a:t>
            </a:r>
          </a:p>
          <a:p>
            <a:pPr lvl="1"/>
            <a:r>
              <a:rPr lang="cs-CZ" i="1" smtClean="0"/>
              <a:t>2.</a:t>
            </a:r>
            <a:r>
              <a:rPr lang="cs-CZ" smtClean="0"/>
              <a:t> Pokud bude stavba zahájena nejpozději do 31. prosince 2020, může být projektová dokumentace této stavby zpracována podle § 3 vyhlášky č. 499/2006 Sb., ve znění účinném přede dnem nabytí účinnosti této vyhlášky.</a:t>
            </a:r>
          </a:p>
          <a:p>
            <a:pPr lvl="1"/>
            <a:endParaRPr lang="cs-CZ" smtClean="0"/>
          </a:p>
        </p:txBody>
      </p:sp>
      <p:pic>
        <p:nvPicPr>
          <p:cNvPr id="5" name="Obrázek 4" descr="Informační systé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smtClean="0">
                <a:latin typeface="Arial" pitchFamily="34" charset="0"/>
                <a:cs typeface="Arial" pitchFamily="34" charset="0"/>
              </a:rPr>
              <a:t>Úvod</a:t>
            </a:r>
          </a:p>
          <a:p>
            <a:r>
              <a:rPr lang="cs-CZ" sz="2800" smtClean="0">
                <a:latin typeface="Arial" pitchFamily="34" charset="0"/>
                <a:cs typeface="Arial" pitchFamily="34" charset="0"/>
              </a:rPr>
              <a:t>Identifikační údaje</a:t>
            </a:r>
          </a:p>
          <a:p>
            <a:r>
              <a:rPr lang="cs-CZ" sz="2800" smtClean="0">
                <a:latin typeface="Arial" pitchFamily="34" charset="0"/>
                <a:cs typeface="Arial" pitchFamily="34" charset="0"/>
              </a:rPr>
              <a:t>Architektonické a dispoziční řešení</a:t>
            </a:r>
          </a:p>
          <a:p>
            <a:r>
              <a:rPr lang="cs-CZ" sz="2800" smtClean="0">
                <a:latin typeface="Arial" pitchFamily="34" charset="0"/>
                <a:cs typeface="Arial" pitchFamily="34" charset="0"/>
              </a:rPr>
              <a:t>Požární </a:t>
            </a:r>
            <a:r>
              <a:rPr lang="cs-CZ" sz="2800" smtClean="0">
                <a:latin typeface="Arial" pitchFamily="34" charset="0"/>
                <a:cs typeface="Arial" pitchFamily="34" charset="0"/>
              </a:rPr>
              <a:t>řešení</a:t>
            </a:r>
            <a:endParaRPr lang="cs-CZ" sz="2800" smtClean="0">
              <a:latin typeface="Arial" pitchFamily="34" charset="0"/>
              <a:cs typeface="Arial" pitchFamily="34" charset="0"/>
            </a:endParaRPr>
          </a:p>
          <a:p>
            <a:r>
              <a:rPr lang="cs-CZ" sz="2800" smtClean="0">
                <a:latin typeface="Arial" pitchFamily="34" charset="0"/>
                <a:cs typeface="Arial" pitchFamily="34" charset="0"/>
              </a:rPr>
              <a:t>Doplňující dotazy</a:t>
            </a:r>
            <a:endParaRPr lang="cs-CZ"/>
          </a:p>
        </p:txBody>
      </p:sp>
      <p:pic>
        <p:nvPicPr>
          <p:cNvPr id="5" name="Obrázek 4" descr="Informační systé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cs-CZ" smtClean="0"/>
              <a:t>Úvod</a:t>
            </a:r>
            <a:endParaRPr lang="cs-CZ"/>
          </a:p>
        </p:txBody>
      </p:sp>
      <p:pic>
        <p:nvPicPr>
          <p:cNvPr id="6" name="Obrázek 5" descr="Informační systé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637536"/>
          </a:xfrm>
        </p:spPr>
        <p:txBody>
          <a:bodyPr>
            <a:normAutofit/>
          </a:bodyPr>
          <a:lstStyle/>
          <a:p>
            <a:r>
              <a:rPr lang="cs-CZ" sz="280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r>
              <a:rPr lang="cs-CZ" sz="2800" smtClean="0">
                <a:latin typeface="Arial" pitchFamily="34" charset="0"/>
                <a:cs typeface="Arial" pitchFamily="34" charset="0"/>
              </a:rPr>
              <a:t>Motivace k řešení daného problému</a:t>
            </a:r>
          </a:p>
          <a:p>
            <a:r>
              <a:rPr lang="cs-CZ" sz="2800" smtClean="0">
                <a:latin typeface="Arial" pitchFamily="34" charset="0"/>
                <a:cs typeface="Arial" pitchFamily="34" charset="0"/>
              </a:rPr>
              <a:t>Použité metody a postupy</a:t>
            </a:r>
          </a:p>
          <a:p>
            <a:pPr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cs-CZ" smtClean="0"/>
              <a:t>Identifikační údaje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3168352" cy="1368152"/>
          </a:xfrm>
        </p:spPr>
        <p:txBody>
          <a:bodyPr>
            <a:normAutofit fontScale="85000" lnSpcReduction="10000"/>
          </a:bodyPr>
          <a:lstStyle/>
          <a:p>
            <a:r>
              <a:rPr lang="cs-CZ" sz="2000" smtClean="0"/>
              <a:t>Obec: Hluboká nad Vltavou</a:t>
            </a:r>
          </a:p>
          <a:p>
            <a:r>
              <a:rPr lang="cs-CZ" sz="2000" smtClean="0"/>
              <a:t>Parcelní číslo: 950/2</a:t>
            </a:r>
          </a:p>
          <a:p>
            <a:r>
              <a:rPr lang="cs-CZ" sz="2000" smtClean="0"/>
              <a:t>Výměra pozemku: 1336 m2</a:t>
            </a:r>
          </a:p>
          <a:p>
            <a:r>
              <a:rPr lang="cs-CZ" sz="2000" smtClean="0"/>
              <a:t>Zastavěná plocha: 135 m2</a:t>
            </a:r>
            <a:endParaRPr lang="cs-CZ" sz="200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76256" y="4869160"/>
            <a:ext cx="1872208" cy="2880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  <a:endParaRPr kumimoji="0" lang="cs-CZ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ázek 6" descr="Informační systé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1306" t="27471" r="19357" b="18393"/>
          <a:stretch>
            <a:fillRect/>
          </a:stretch>
        </p:blipFill>
        <p:spPr bwMode="auto">
          <a:xfrm>
            <a:off x="179512" y="4005064"/>
            <a:ext cx="4032448" cy="24876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211960" y="6165304"/>
            <a:ext cx="3096344" cy="2880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mapy</a:t>
            </a:r>
            <a:r>
              <a:rPr kumimoji="0" lang="cs-CZ" sz="26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seznam.cz</a:t>
            </a:r>
            <a:endParaRPr kumimoji="0" lang="cs-CZ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ázek 9" descr="s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628800"/>
            <a:ext cx="4370462" cy="31230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22344"/>
          </a:xfrm>
        </p:spPr>
        <p:txBody>
          <a:bodyPr>
            <a:normAutofit/>
          </a:bodyPr>
          <a:lstStyle/>
          <a:p>
            <a:r>
              <a:rPr lang="cs-CZ" sz="4000" smtClean="0"/>
              <a:t>Architektonické a dispoziční řešení</a:t>
            </a:r>
            <a:endParaRPr lang="cs-CZ" sz="4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/>
          <a:lstStyle/>
          <a:p>
            <a:r>
              <a:rPr lang="cs-CZ" sz="2000" smtClean="0"/>
              <a:t>Půdorysný tvar: Obdélník 15x9 m</a:t>
            </a:r>
          </a:p>
          <a:p>
            <a:r>
              <a:rPr lang="cs-CZ" sz="2000" smtClean="0"/>
              <a:t>Počet podlaží: 2NP + neobytné podkroví, nepodsklepené</a:t>
            </a:r>
          </a:p>
          <a:p>
            <a:r>
              <a:rPr lang="cs-CZ" sz="2000" smtClean="0"/>
              <a:t>1NP: Pizzerie, vstup do obytné části</a:t>
            </a:r>
          </a:p>
          <a:p>
            <a:r>
              <a:rPr lang="cs-CZ" sz="2000" smtClean="0"/>
              <a:t>2NP: bytová jednotka</a:t>
            </a:r>
          </a:p>
          <a:p>
            <a:r>
              <a:rPr lang="cs-CZ" sz="2000" smtClean="0"/>
              <a:t>Základové pasy: prostý beton</a:t>
            </a:r>
          </a:p>
          <a:p>
            <a:r>
              <a:rPr lang="cs-CZ" sz="2000" smtClean="0"/>
              <a:t>Svislé konstrukce: Zdivo PTH</a:t>
            </a:r>
          </a:p>
          <a:p>
            <a:r>
              <a:rPr lang="cs-CZ" sz="2000" smtClean="0"/>
              <a:t>Vodorovné nosné konstrukce: PTH stropy</a:t>
            </a:r>
          </a:p>
          <a:p>
            <a:r>
              <a:rPr lang="cs-CZ" sz="2000" smtClean="0"/>
              <a:t>Schodiště: Monolitické</a:t>
            </a:r>
          </a:p>
          <a:p>
            <a:r>
              <a:rPr lang="cs-CZ" sz="2000" smtClean="0"/>
              <a:t>Střecha: Sedlová, krov příhradové vazníky</a:t>
            </a:r>
          </a:p>
          <a:p>
            <a:r>
              <a:rPr lang="cs-CZ" sz="2000" smtClean="0"/>
              <a:t>Krytina: Plechová</a:t>
            </a:r>
          </a:p>
          <a:p>
            <a:endParaRPr lang="cs-CZ" smtClean="0"/>
          </a:p>
        </p:txBody>
      </p:sp>
      <p:pic>
        <p:nvPicPr>
          <p:cNvPr id="5" name="Obrázek 4" descr="Informační systé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0"/>
            <a:ext cx="8229600" cy="1143000"/>
          </a:xfrm>
        </p:spPr>
        <p:txBody>
          <a:bodyPr/>
          <a:lstStyle/>
          <a:p>
            <a:r>
              <a:rPr lang="cs-CZ" smtClean="0"/>
              <a:t>1NP</a:t>
            </a:r>
            <a:endParaRPr lang="cs-CZ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5508104" y="6381328"/>
            <a:ext cx="1872208" cy="2880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  <a:endParaRPr kumimoji="0" lang="cs-CZ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 descr="1N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7992888" cy="54201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0"/>
            <a:ext cx="8229600" cy="1143000"/>
          </a:xfrm>
        </p:spPr>
        <p:txBody>
          <a:bodyPr/>
          <a:lstStyle/>
          <a:p>
            <a:r>
              <a:rPr lang="cs-CZ" smtClean="0"/>
              <a:t>2NP</a:t>
            </a:r>
            <a:endParaRPr lang="cs-CZ"/>
          </a:p>
        </p:txBody>
      </p:sp>
      <p:pic>
        <p:nvPicPr>
          <p:cNvPr id="6" name="Obrázek 5" descr="Informační systé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084168" y="6381328"/>
            <a:ext cx="1872208" cy="2880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  <a:endParaRPr kumimoji="0" lang="cs-CZ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Obrázek 7" descr="2n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8640960" cy="5391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cs-CZ" smtClean="0"/>
              <a:t>Požární řešení</a:t>
            </a:r>
            <a:endParaRPr lang="cs-CZ"/>
          </a:p>
        </p:txBody>
      </p:sp>
      <p:pic>
        <p:nvPicPr>
          <p:cNvPr id="4" name="Obrázek 3" descr="Informační systé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  <p:pic>
        <p:nvPicPr>
          <p:cNvPr id="5" name="Obrázek 4" descr="poz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7416824" cy="5060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372200" y="6381328"/>
            <a:ext cx="1872208" cy="2880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</a:t>
            </a:r>
            <a:endParaRPr kumimoji="0" lang="cs-CZ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600" smtClean="0"/>
              <a:t>Děkuji za pozornost</a:t>
            </a:r>
          </a:p>
        </p:txBody>
      </p:sp>
      <p:pic>
        <p:nvPicPr>
          <p:cNvPr id="5" name="Obrázek 4" descr="Informační systé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367</Words>
  <Application>Microsoft Office PowerPoint</Application>
  <PresentationFormat>Předvádění na obrazovce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Tok</vt:lpstr>
      <vt:lpstr>Novostavba bezbariérového objektu občanské vybavenosti na úrovni dokumentace ke stavebnímu povolení </vt:lpstr>
      <vt:lpstr>Obsah</vt:lpstr>
      <vt:lpstr>Úvod</vt:lpstr>
      <vt:lpstr>Identifikační údaje</vt:lpstr>
      <vt:lpstr>Architektonické a dispoziční řešení</vt:lpstr>
      <vt:lpstr>1NP</vt:lpstr>
      <vt:lpstr>2NP</vt:lpstr>
      <vt:lpstr>Požární řešení</vt:lpstr>
      <vt:lpstr>Snímek 9</vt:lpstr>
      <vt:lpstr>Dotazy vedoucího BP</vt:lpstr>
      <vt:lpstr>Dotazy vedoucího BP</vt:lpstr>
      <vt:lpstr>Dotazy oponenta BP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bezbariérového objektu občanské vybavenosti na úrovni dokumentace ke stavebnímu povolení </dc:title>
  <dc:creator>Lukáš</dc:creator>
  <cp:lastModifiedBy>Uživatel</cp:lastModifiedBy>
  <cp:revision>47</cp:revision>
  <dcterms:created xsi:type="dcterms:W3CDTF">2018-06-08T15:33:08Z</dcterms:created>
  <dcterms:modified xsi:type="dcterms:W3CDTF">2018-06-12T15:52:51Z</dcterms:modified>
</cp:coreProperties>
</file>