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9" r:id="rId5"/>
    <p:sldId id="267" r:id="rId6"/>
    <p:sldId id="260" r:id="rId7"/>
    <p:sldId id="268" r:id="rId8"/>
    <p:sldId id="261" r:id="rId9"/>
    <p:sldId id="269" r:id="rId10"/>
    <p:sldId id="262" r:id="rId11"/>
    <p:sldId id="270" r:id="rId12"/>
    <p:sldId id="263" r:id="rId13"/>
    <p:sldId id="271" r:id="rId14"/>
    <p:sldId id="264" r:id="rId15"/>
    <p:sldId id="272" r:id="rId16"/>
    <p:sldId id="280" r:id="rId17"/>
    <p:sldId id="274" r:id="rId18"/>
    <p:sldId id="275" r:id="rId19"/>
    <p:sldId id="276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mila\Documents\_&#352;KOLA\_8.semestr\BAKAL&#193;&#344;KA\tabulky%20vzork&#36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mila\Documents\_&#352;KOLA\_8.semestr\BAKAL&#193;&#344;KA\tabulky%20vzork&#36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mila\Documents\_&#352;KOLA\_8.semestr\BAKAL&#193;&#344;KA\tabulky%20vzork&#36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mila\Documents\_&#352;KOLA\_8.semestr\BAKAL&#193;&#344;KA\tabulky%20vzork&#36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mila\Documents\_&#352;KOLA\_8.semestr\BAKAL&#193;&#344;KA\tabulky%20vzork&#36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mila\Documents\_&#352;KOLA\_8.semestr\BAKAL&#193;&#344;KA\tabulky%20vzork&#36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 délka'!$D$6</c:f>
              <c:strCache>
                <c:ptCount val="1"/>
                <c:pt idx="0">
                  <c:v>Keramická hlína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délka'!$C$7:$C$9</c:f>
              <c:strCache>
                <c:ptCount val="3"/>
                <c:pt idx="0">
                  <c:v>Příměs 0%</c:v>
                </c:pt>
                <c:pt idx="1">
                  <c:v>Příměs 5%</c:v>
                </c:pt>
                <c:pt idx="2">
                  <c:v>Příměs 10%</c:v>
                </c:pt>
              </c:strCache>
            </c:strRef>
          </c:cat>
          <c:val>
            <c:numRef>
              <c:f>'graf délka'!$D$7:$D$9</c:f>
              <c:numCache>
                <c:formatCode>0.000</c:formatCode>
                <c:ptCount val="3"/>
                <c:pt idx="0">
                  <c:v>0.26900000000000002</c:v>
                </c:pt>
                <c:pt idx="1">
                  <c:v>0.14799999999999999</c:v>
                </c:pt>
                <c:pt idx="2">
                  <c:v>0.51800000000000002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E-4ABB-96EC-767D17E5E923}"/>
            </c:ext>
          </c:extLst>
        </c:ser>
        <c:ser>
          <c:idx val="1"/>
          <c:order val="1"/>
          <c:tx>
            <c:strRef>
              <c:f>'graf délka'!$E$6</c:f>
              <c:strCache>
                <c:ptCount val="1"/>
                <c:pt idx="0">
                  <c:v>Výrobní směs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délka'!$C$7:$C$9</c:f>
              <c:strCache>
                <c:ptCount val="3"/>
                <c:pt idx="0">
                  <c:v>Příměs 0%</c:v>
                </c:pt>
                <c:pt idx="1">
                  <c:v>Příměs 5%</c:v>
                </c:pt>
                <c:pt idx="2">
                  <c:v>Příměs 10%</c:v>
                </c:pt>
              </c:strCache>
            </c:strRef>
          </c:cat>
          <c:val>
            <c:numRef>
              <c:f>'graf délka'!$E$7:$E$9</c:f>
              <c:numCache>
                <c:formatCode>0.000</c:formatCode>
                <c:ptCount val="3"/>
                <c:pt idx="0">
                  <c:v>0.247</c:v>
                </c:pt>
                <c:pt idx="1">
                  <c:v>0.109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AE-4ABB-96EC-767D17E5E9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37084015"/>
        <c:axId val="1237072367"/>
      </c:barChart>
      <c:catAx>
        <c:axId val="123708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37072367"/>
        <c:crosses val="autoZero"/>
        <c:auto val="1"/>
        <c:lblAlgn val="ctr"/>
        <c:lblOffset val="100"/>
        <c:noMultiLvlLbl val="0"/>
      </c:catAx>
      <c:valAx>
        <c:axId val="12370723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123708401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 hmotnost'!$C$3</c:f>
              <c:strCache>
                <c:ptCount val="1"/>
                <c:pt idx="0">
                  <c:v>Keramická hlína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hmotnost'!$B$4:$B$6</c:f>
              <c:strCache>
                <c:ptCount val="3"/>
                <c:pt idx="0">
                  <c:v>Příměs 0%</c:v>
                </c:pt>
                <c:pt idx="1">
                  <c:v>Příměs 5%</c:v>
                </c:pt>
                <c:pt idx="2">
                  <c:v>Příměs 10%</c:v>
                </c:pt>
              </c:strCache>
            </c:strRef>
          </c:cat>
          <c:val>
            <c:numRef>
              <c:f>'graf hmotnost'!$C$4:$C$6</c:f>
              <c:numCache>
                <c:formatCode>General</c:formatCode>
                <c:ptCount val="3"/>
                <c:pt idx="0">
                  <c:v>7.04</c:v>
                </c:pt>
                <c:pt idx="1">
                  <c:v>13.19</c:v>
                </c:pt>
                <c:pt idx="2">
                  <c:v>17.02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B-4DDA-BB2D-1DD7D3F932F1}"/>
            </c:ext>
          </c:extLst>
        </c:ser>
        <c:ser>
          <c:idx val="1"/>
          <c:order val="1"/>
          <c:tx>
            <c:strRef>
              <c:f>'graf hmotnost'!$D$3</c:f>
              <c:strCache>
                <c:ptCount val="1"/>
                <c:pt idx="0">
                  <c:v>Výrobní směs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hmotnost'!$B$4:$B$6</c:f>
              <c:strCache>
                <c:ptCount val="3"/>
                <c:pt idx="0">
                  <c:v>Příměs 0%</c:v>
                </c:pt>
                <c:pt idx="1">
                  <c:v>Příměs 5%</c:v>
                </c:pt>
                <c:pt idx="2">
                  <c:v>Příměs 10%</c:v>
                </c:pt>
              </c:strCache>
            </c:strRef>
          </c:cat>
          <c:val>
            <c:numRef>
              <c:f>'graf hmotnost'!$D$4:$D$6</c:f>
              <c:numCache>
                <c:formatCode>General</c:formatCode>
                <c:ptCount val="3"/>
                <c:pt idx="0">
                  <c:v>6.82</c:v>
                </c:pt>
                <c:pt idx="1">
                  <c:v>11.29</c:v>
                </c:pt>
                <c:pt idx="2">
                  <c:v>15.44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B-4DDA-BB2D-1DD7D3F932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3829247"/>
        <c:axId val="1243831743"/>
      </c:barChart>
      <c:catAx>
        <c:axId val="1243829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3831743"/>
        <c:crosses val="autoZero"/>
        <c:auto val="1"/>
        <c:lblAlgn val="ctr"/>
        <c:lblOffset val="100"/>
        <c:noMultiLvlLbl val="0"/>
      </c:catAx>
      <c:valAx>
        <c:axId val="12438317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3829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 hmotnost'!$C$16</c:f>
              <c:strCache>
                <c:ptCount val="1"/>
                <c:pt idx="0">
                  <c:v>Keramická hlína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hmotnost'!$B$17:$B$19</c:f>
              <c:strCache>
                <c:ptCount val="3"/>
                <c:pt idx="0">
                  <c:v>Příměs 0%</c:v>
                </c:pt>
                <c:pt idx="1">
                  <c:v>Příměs 5%</c:v>
                </c:pt>
                <c:pt idx="2">
                  <c:v>Příměs 10%</c:v>
                </c:pt>
              </c:strCache>
            </c:strRef>
          </c:cat>
          <c:val>
            <c:numRef>
              <c:f>'graf hmotnost'!$C$17:$C$19</c:f>
              <c:numCache>
                <c:formatCode>General</c:formatCode>
                <c:ptCount val="3"/>
                <c:pt idx="0">
                  <c:v>14.39</c:v>
                </c:pt>
                <c:pt idx="1">
                  <c:v>20.8</c:v>
                </c:pt>
                <c:pt idx="2">
                  <c:v>24.79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B8-4000-87CB-1A4898DAC39C}"/>
            </c:ext>
          </c:extLst>
        </c:ser>
        <c:ser>
          <c:idx val="1"/>
          <c:order val="1"/>
          <c:tx>
            <c:strRef>
              <c:f>'graf hmotnost'!$D$16</c:f>
              <c:strCache>
                <c:ptCount val="1"/>
                <c:pt idx="0">
                  <c:v>Výrobní směs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hmotnost'!$B$17:$B$19</c:f>
              <c:strCache>
                <c:ptCount val="3"/>
                <c:pt idx="0">
                  <c:v>Příměs 0%</c:v>
                </c:pt>
                <c:pt idx="1">
                  <c:v>Příměs 5%</c:v>
                </c:pt>
                <c:pt idx="2">
                  <c:v>Příměs 10%</c:v>
                </c:pt>
              </c:strCache>
            </c:strRef>
          </c:cat>
          <c:val>
            <c:numRef>
              <c:f>'graf hmotnost'!$D$17:$D$19</c:f>
              <c:numCache>
                <c:formatCode>General</c:formatCode>
                <c:ptCount val="3"/>
                <c:pt idx="0">
                  <c:v>10.73</c:v>
                </c:pt>
                <c:pt idx="1">
                  <c:v>17.579999999999998</c:v>
                </c:pt>
                <c:pt idx="2">
                  <c:v>23.02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B8-4000-87CB-1A4898DAC3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3827167"/>
        <c:axId val="1243827583"/>
      </c:barChart>
      <c:catAx>
        <c:axId val="124382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3827583"/>
        <c:crosses val="autoZero"/>
        <c:auto val="1"/>
        <c:lblAlgn val="ctr"/>
        <c:lblOffset val="100"/>
        <c:noMultiLvlLbl val="0"/>
      </c:catAx>
      <c:valAx>
        <c:axId val="12438275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382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 hmotnost'!$G$29</c:f>
              <c:strCache>
                <c:ptCount val="1"/>
                <c:pt idx="0">
                  <c:v>Keramická hlína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hmotnost'!$F$30:$F$32</c:f>
              <c:strCache>
                <c:ptCount val="3"/>
                <c:pt idx="0">
                  <c:v>Příměs 0%</c:v>
                </c:pt>
                <c:pt idx="1">
                  <c:v>Příměs 5%</c:v>
                </c:pt>
                <c:pt idx="2">
                  <c:v>Příměs 10%</c:v>
                </c:pt>
              </c:strCache>
            </c:strRef>
          </c:cat>
          <c:val>
            <c:numRef>
              <c:f>'graf hmotnost'!$G$30:$G$32</c:f>
              <c:numCache>
                <c:formatCode>General</c:formatCode>
                <c:ptCount val="3"/>
                <c:pt idx="0">
                  <c:v>26.03</c:v>
                </c:pt>
                <c:pt idx="1">
                  <c:v>29.01</c:v>
                </c:pt>
                <c:pt idx="2">
                  <c:v>30.85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6-4938-A3A9-A8909C87EF9A}"/>
            </c:ext>
          </c:extLst>
        </c:ser>
        <c:ser>
          <c:idx val="1"/>
          <c:order val="1"/>
          <c:tx>
            <c:strRef>
              <c:f>'graf hmotnost'!$H$29</c:f>
              <c:strCache>
                <c:ptCount val="1"/>
                <c:pt idx="0">
                  <c:v>Výrobní směs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hmotnost'!$F$30:$F$32</c:f>
              <c:strCache>
                <c:ptCount val="3"/>
                <c:pt idx="0">
                  <c:v>Příměs 0%</c:v>
                </c:pt>
                <c:pt idx="1">
                  <c:v>Příměs 5%</c:v>
                </c:pt>
                <c:pt idx="2">
                  <c:v>Příměs 10%</c:v>
                </c:pt>
              </c:strCache>
            </c:strRef>
          </c:cat>
          <c:val>
            <c:numRef>
              <c:f>'graf hmotnost'!$H$30:$H$32</c:f>
              <c:numCache>
                <c:formatCode>General</c:formatCode>
                <c:ptCount val="3"/>
                <c:pt idx="0">
                  <c:v>20.75</c:v>
                </c:pt>
                <c:pt idx="1">
                  <c:v>26.61</c:v>
                </c:pt>
                <c:pt idx="2">
                  <c:v>30.21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6-4938-A3A9-A8909C87EF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6787199"/>
        <c:axId val="1176789279"/>
      </c:barChart>
      <c:catAx>
        <c:axId val="1176787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6789279"/>
        <c:crosses val="autoZero"/>
        <c:auto val="1"/>
        <c:lblAlgn val="ctr"/>
        <c:lblOffset val="100"/>
        <c:noMultiLvlLbl val="0"/>
      </c:catAx>
      <c:valAx>
        <c:axId val="11767892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76787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 hmotnost'!$C$54</c:f>
              <c:strCache>
                <c:ptCount val="1"/>
                <c:pt idx="0">
                  <c:v>Keramická hlína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394C5FB-71B5-4399-AAF8-DD4570277037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E2E-486E-BA8B-168EC0652B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hmotnost'!$B$55:$B$57</c:f>
              <c:strCache>
                <c:ptCount val="3"/>
                <c:pt idx="0">
                  <c:v>Příměs 0%</c:v>
                </c:pt>
                <c:pt idx="1">
                  <c:v>Příměs 5%</c:v>
                </c:pt>
                <c:pt idx="2">
                  <c:v>Příměs 10%</c:v>
                </c:pt>
              </c:strCache>
            </c:strRef>
          </c:cat>
          <c:val>
            <c:numRef>
              <c:f>'graf hmotnost'!$C$55:$C$57</c:f>
              <c:numCache>
                <c:formatCode>General</c:formatCode>
                <c:ptCount val="3"/>
                <c:pt idx="0">
                  <c:v>1784</c:v>
                </c:pt>
                <c:pt idx="1">
                  <c:v>1492</c:v>
                </c:pt>
                <c:pt idx="2">
                  <c:v>1206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E-486E-BA8B-168EC0652B8B}"/>
            </c:ext>
          </c:extLst>
        </c:ser>
        <c:ser>
          <c:idx val="1"/>
          <c:order val="1"/>
          <c:tx>
            <c:strRef>
              <c:f>'graf hmotnost'!$D$54</c:f>
              <c:strCache>
                <c:ptCount val="1"/>
                <c:pt idx="0">
                  <c:v>Výrobní směs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hmotnost'!$B$55:$B$57</c:f>
              <c:strCache>
                <c:ptCount val="3"/>
                <c:pt idx="0">
                  <c:v>Příměs 0%</c:v>
                </c:pt>
                <c:pt idx="1">
                  <c:v>Příměs 5%</c:v>
                </c:pt>
                <c:pt idx="2">
                  <c:v>Příměs 10%</c:v>
                </c:pt>
              </c:strCache>
            </c:strRef>
          </c:cat>
          <c:val>
            <c:numRef>
              <c:f>'graf hmotnost'!$D$55:$D$57</c:f>
              <c:numCache>
                <c:formatCode>General</c:formatCode>
                <c:ptCount val="3"/>
                <c:pt idx="0">
                  <c:v>1972</c:v>
                </c:pt>
                <c:pt idx="1">
                  <c:v>1586</c:v>
                </c:pt>
                <c:pt idx="2">
                  <c:v>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2E-486E-BA8B-168EC0652B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1926143"/>
        <c:axId val="1171919071"/>
      </c:barChart>
      <c:catAx>
        <c:axId val="117192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1919071"/>
        <c:crosses val="autoZero"/>
        <c:auto val="1"/>
        <c:lblAlgn val="ctr"/>
        <c:lblOffset val="100"/>
        <c:noMultiLvlLbl val="0"/>
      </c:catAx>
      <c:valAx>
        <c:axId val="117191907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71926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 tlak'!$C$13</c:f>
              <c:strCache>
                <c:ptCount val="1"/>
                <c:pt idx="0">
                  <c:v>Keramická hlína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tlak'!$B$14:$B$16</c:f>
              <c:strCache>
                <c:ptCount val="3"/>
                <c:pt idx="0">
                  <c:v>Příměs 0%</c:v>
                </c:pt>
                <c:pt idx="1">
                  <c:v>Příměs 5%</c:v>
                </c:pt>
                <c:pt idx="2">
                  <c:v>Příměs 10%</c:v>
                </c:pt>
              </c:strCache>
            </c:strRef>
          </c:cat>
          <c:val>
            <c:numRef>
              <c:f>'graf tlak'!$C$14:$C$16</c:f>
              <c:numCache>
                <c:formatCode>0.00</c:formatCode>
                <c:ptCount val="3"/>
                <c:pt idx="0">
                  <c:v>18.600000000000001</c:v>
                </c:pt>
                <c:pt idx="1">
                  <c:v>6.81</c:v>
                </c:pt>
                <c:pt idx="2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E-4B72-AD7E-1D3910774333}"/>
            </c:ext>
          </c:extLst>
        </c:ser>
        <c:ser>
          <c:idx val="1"/>
          <c:order val="1"/>
          <c:tx>
            <c:strRef>
              <c:f>'graf tlak'!$D$13</c:f>
              <c:strCache>
                <c:ptCount val="1"/>
                <c:pt idx="0">
                  <c:v>Výrobní směs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tlak'!$B$14:$B$16</c:f>
              <c:strCache>
                <c:ptCount val="3"/>
                <c:pt idx="0">
                  <c:v>Příměs 0%</c:v>
                </c:pt>
                <c:pt idx="1">
                  <c:v>Příměs 5%</c:v>
                </c:pt>
                <c:pt idx="2">
                  <c:v>Příměs 10%</c:v>
                </c:pt>
              </c:strCache>
            </c:strRef>
          </c:cat>
          <c:val>
            <c:numRef>
              <c:f>'graf tlak'!$D$14:$D$16</c:f>
              <c:numCache>
                <c:formatCode>0.00</c:formatCode>
                <c:ptCount val="3"/>
                <c:pt idx="0">
                  <c:v>12.73</c:v>
                </c:pt>
                <c:pt idx="1">
                  <c:v>6.26</c:v>
                </c:pt>
                <c:pt idx="2">
                  <c:v>4.09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E-4B72-AD7E-1D39107743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65819487"/>
        <c:axId val="1165821151"/>
      </c:barChart>
      <c:catAx>
        <c:axId val="1165819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5821151"/>
        <c:crosses val="autoZero"/>
        <c:auto val="1"/>
        <c:lblAlgn val="ctr"/>
        <c:lblOffset val="100"/>
        <c:noMultiLvlLbl val="0"/>
      </c:catAx>
      <c:valAx>
        <c:axId val="11658211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165819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684E-E5D7-47CA-B430-E6F99270E19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DBF7-9249-4727-AE62-E017AF39BC6B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25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684E-E5D7-47CA-B430-E6F99270E19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DBF7-9249-4727-AE62-E017AF39B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98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684E-E5D7-47CA-B430-E6F99270E19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DBF7-9249-4727-AE62-E017AF39B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2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684E-E5D7-47CA-B430-E6F99270E19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DBF7-9249-4727-AE62-E017AF39B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60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684E-E5D7-47CA-B430-E6F99270E19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DBF7-9249-4727-AE62-E017AF39BC6B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67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684E-E5D7-47CA-B430-E6F99270E19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DBF7-9249-4727-AE62-E017AF39B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1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684E-E5D7-47CA-B430-E6F99270E19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DBF7-9249-4727-AE62-E017AF39B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11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684E-E5D7-47CA-B430-E6F99270E19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DBF7-9249-4727-AE62-E017AF39B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64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684E-E5D7-47CA-B430-E6F99270E19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DBF7-9249-4727-AE62-E017AF39B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43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8F684E-E5D7-47CA-B430-E6F99270E19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ECDBF7-9249-4727-AE62-E017AF39B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88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684E-E5D7-47CA-B430-E6F99270E19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DBF7-9249-4727-AE62-E017AF39B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8F684E-E5D7-47CA-B430-E6F99270E196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ECDBF7-9249-4727-AE62-E017AF39BC6B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24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3"/>
            <a:ext cx="10058400" cy="1725168"/>
          </a:xfrm>
        </p:spPr>
        <p:txBody>
          <a:bodyPr>
            <a:normAutofit fontScale="90000"/>
          </a:bodyPr>
          <a:lstStyle/>
          <a:p>
            <a:r>
              <a:rPr lang="cs-CZ" sz="5000" dirty="0">
                <a:latin typeface="Arial" pitchFamily="34" charset="0"/>
                <a:cs typeface="Arial" pitchFamily="34" charset="0"/>
              </a:rPr>
              <a:t>Vysoká škola technická a ekonomická </a:t>
            </a:r>
            <a:br>
              <a:rPr lang="cs-CZ" sz="5000" dirty="0">
                <a:latin typeface="Arial" pitchFamily="34" charset="0"/>
                <a:cs typeface="Arial" pitchFamily="34" charset="0"/>
              </a:rPr>
            </a:br>
            <a:r>
              <a:rPr lang="cs-CZ" sz="5000" dirty="0">
                <a:latin typeface="Arial" pitchFamily="34" charset="0"/>
                <a:cs typeface="Arial" pitchFamily="34" charset="0"/>
              </a:rPr>
              <a:t>v Českých Budějovicích</a:t>
            </a:r>
            <a:endParaRPr lang="cs-CZ" sz="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198421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Autor bakalářské práce: </a:t>
            </a:r>
            <a:r>
              <a:rPr lang="cs-CZ" b="1" dirty="0" err="1" smtClean="0"/>
              <a:t>kamila</a:t>
            </a:r>
            <a:r>
              <a:rPr lang="cs-CZ" b="1" dirty="0" smtClean="0"/>
              <a:t> Hadrbolcová</a:t>
            </a:r>
          </a:p>
          <a:p>
            <a:r>
              <a:rPr lang="cs-CZ" b="1" dirty="0" smtClean="0"/>
              <a:t>Vedoucí bakalářské práce: ing. Jiří šál</a:t>
            </a:r>
          </a:p>
          <a:p>
            <a:r>
              <a:rPr lang="cs-CZ" b="1" dirty="0" smtClean="0"/>
              <a:t>Oponent bakalářské práce: ing. </a:t>
            </a:r>
            <a:r>
              <a:rPr lang="cs-CZ" b="1" dirty="0" err="1" smtClean="0"/>
              <a:t>Konstantinos</a:t>
            </a:r>
            <a:r>
              <a:rPr lang="cs-CZ" b="1" dirty="0" smtClean="0"/>
              <a:t> </a:t>
            </a:r>
            <a:r>
              <a:rPr lang="cs-CZ" b="1" dirty="0" err="1" smtClean="0"/>
              <a:t>sotirados</a:t>
            </a:r>
            <a:r>
              <a:rPr lang="cs-CZ" b="1" dirty="0" smtClean="0"/>
              <a:t>, </a:t>
            </a:r>
            <a:r>
              <a:rPr lang="cs-CZ" b="1" dirty="0" err="1" smtClean="0"/>
              <a:t>ph.d.</a:t>
            </a:r>
            <a:endParaRPr lang="cs-CZ" b="1" dirty="0" smtClean="0"/>
          </a:p>
          <a:p>
            <a:r>
              <a:rPr lang="cs-CZ" b="1" dirty="0" smtClean="0"/>
              <a:t>České </a:t>
            </a:r>
            <a:r>
              <a:rPr lang="cs-CZ" b="1" dirty="0" err="1" smtClean="0"/>
              <a:t>budějovice</a:t>
            </a:r>
            <a:r>
              <a:rPr lang="cs-CZ" b="1" dirty="0" smtClean="0"/>
              <a:t>, červen 2018</a:t>
            </a:r>
            <a:endParaRPr lang="cs-CZ" b="1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097280" y="3185160"/>
            <a:ext cx="10058400" cy="948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0" b="1" dirty="0" smtClean="0"/>
              <a:t>Laboratorní zkoušení cihlářských zemin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53035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nasákavosti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Vážení – technická </a:t>
            </a:r>
            <a:r>
              <a:rPr lang="cs-CZ" sz="2400" dirty="0" smtClean="0"/>
              <a:t>váha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Vážení </a:t>
            </a:r>
            <a:r>
              <a:rPr lang="cs-CZ" sz="2400" dirty="0"/>
              <a:t>po vypálení (m</a:t>
            </a:r>
            <a:r>
              <a:rPr lang="cs-CZ" sz="2400" baseline="-25000" dirty="0"/>
              <a:t>p</a:t>
            </a:r>
            <a:r>
              <a:rPr lang="cs-CZ" sz="2400" dirty="0"/>
              <a:t>), vážení nasáklého vzorku (</a:t>
            </a:r>
            <a:r>
              <a:rPr lang="cs-CZ" sz="2400" dirty="0" err="1" smtClean="0"/>
              <a:t>m</a:t>
            </a:r>
            <a:r>
              <a:rPr lang="cs-CZ" sz="2400" baseline="-25000" dirty="0" err="1" smtClean="0"/>
              <a:t>n</a:t>
            </a:r>
            <a:r>
              <a:rPr lang="cs-CZ" sz="2400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2809875"/>
            <a:ext cx="41529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1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Nasákavost (%)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115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zdánlivé pórovitosti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6876928" cy="402336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Vážení – technická váha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Vážení </a:t>
            </a:r>
            <a:r>
              <a:rPr lang="cs-CZ" sz="2400" dirty="0"/>
              <a:t>po vypálení (m</a:t>
            </a:r>
            <a:r>
              <a:rPr lang="cs-CZ" sz="2400" baseline="-25000" dirty="0"/>
              <a:t>p</a:t>
            </a:r>
            <a:r>
              <a:rPr lang="cs-CZ" sz="2400" dirty="0"/>
              <a:t>), vážení nasáklého vzorku (</a:t>
            </a:r>
            <a:r>
              <a:rPr lang="cs-CZ" sz="2400" dirty="0" err="1" smtClean="0"/>
              <a:t>m</a:t>
            </a:r>
            <a:r>
              <a:rPr lang="cs-CZ" sz="2400" baseline="-25000" dirty="0" err="1" smtClean="0"/>
              <a:t>n</a:t>
            </a:r>
            <a:r>
              <a:rPr lang="cs-CZ" sz="2400" dirty="0" smtClean="0"/>
              <a:t>), </a:t>
            </a:r>
            <a:r>
              <a:rPr lang="cs-CZ" sz="2400" dirty="0"/>
              <a:t>nasáklý vzorek vážený ve vodě (</a:t>
            </a:r>
            <a:r>
              <a:rPr lang="cs-CZ" sz="2400" dirty="0" err="1" smtClean="0"/>
              <a:t>m´</a:t>
            </a:r>
            <a:r>
              <a:rPr lang="cs-CZ" sz="2400" baseline="-25000" dirty="0" err="1" smtClean="0"/>
              <a:t>n</a:t>
            </a:r>
            <a:r>
              <a:rPr lang="cs-CZ" sz="2400" dirty="0" smtClean="0"/>
              <a:t>)</a:t>
            </a:r>
            <a:endParaRPr lang="cs-CZ" sz="24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494" y="3420216"/>
            <a:ext cx="4198620" cy="11297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328" y="2011680"/>
            <a:ext cx="2777079" cy="369320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172328" y="5704883"/>
            <a:ext cx="31854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dirty="0"/>
              <a:t>Obrázek </a:t>
            </a:r>
            <a:r>
              <a:rPr lang="cs-CZ" sz="1500" dirty="0" smtClean="0"/>
              <a:t>4: náhrada hydrostatické váhy</a:t>
            </a:r>
          </a:p>
          <a:p>
            <a:r>
              <a:rPr lang="cs-CZ" sz="1500" i="1" dirty="0" smtClean="0"/>
              <a:t>Zdroj: vlastní</a:t>
            </a:r>
            <a:endParaRPr lang="cs-CZ" sz="1500" i="1" dirty="0"/>
          </a:p>
        </p:txBody>
      </p:sp>
    </p:spTree>
    <p:extLst>
      <p:ext uri="{BB962C8B-B14F-4D97-AF65-F5344CB8AC3E}">
        <p14:creationId xmlns:p14="http://schemas.microsoft.com/office/powerpoint/2010/main" val="298155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Zdánlivá </a:t>
            </a:r>
            <a:r>
              <a:rPr lang="cs-CZ" dirty="0" smtClean="0"/>
              <a:t>pórovitost (%)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6158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objemové hmotnosti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" y="2023796"/>
            <a:ext cx="9159241" cy="339738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90599" y="5421177"/>
            <a:ext cx="41234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dirty="0"/>
              <a:t>Obrázek 5</a:t>
            </a:r>
            <a:r>
              <a:rPr lang="cs-CZ" sz="1500" dirty="0" smtClean="0"/>
              <a:t>: vzorec na výpočet objemové hmotnosti</a:t>
            </a:r>
          </a:p>
          <a:p>
            <a:r>
              <a:rPr lang="cs-CZ" sz="1500" i="1" dirty="0" smtClean="0"/>
              <a:t>Zdroj: ČSN 72 1565, část 6.</a:t>
            </a:r>
            <a:endParaRPr lang="cs-CZ" sz="1500" i="1" dirty="0"/>
          </a:p>
        </p:txBody>
      </p:sp>
    </p:spTree>
    <p:extLst>
      <p:ext uri="{BB962C8B-B14F-4D97-AF65-F5344CB8AC3E}">
        <p14:creationId xmlns:p14="http://schemas.microsoft.com/office/powerpoint/2010/main" val="3746591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objemové hmotnosti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Vážení – technická </a:t>
            </a:r>
            <a:r>
              <a:rPr lang="cs-CZ" sz="2400" dirty="0" smtClean="0"/>
              <a:t>váha, měření kovovým posuvným měřítkem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Vážení po </a:t>
            </a:r>
            <a:r>
              <a:rPr lang="cs-CZ" sz="2400" dirty="0"/>
              <a:t>vypálení (m</a:t>
            </a:r>
            <a:r>
              <a:rPr lang="cs-CZ" sz="2400" baseline="-25000" dirty="0"/>
              <a:t>p</a:t>
            </a:r>
            <a:r>
              <a:rPr lang="cs-CZ" sz="2400" dirty="0"/>
              <a:t>), </a:t>
            </a:r>
            <a:r>
              <a:rPr lang="cs-CZ" sz="2400" dirty="0" smtClean="0"/>
              <a:t>objem vzorku (V)</a:t>
            </a:r>
            <a:endParaRPr lang="cs-CZ" sz="24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3" y="3445317"/>
            <a:ext cx="2861786" cy="82419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20" y="2824989"/>
            <a:ext cx="6626543" cy="28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Objemová hmotnost (kg/m</a:t>
            </a:r>
            <a:r>
              <a:rPr lang="cs-CZ" baseline="30000" dirty="0" smtClean="0"/>
              <a:t>3</a:t>
            </a:r>
            <a:r>
              <a:rPr lang="cs-CZ" dirty="0" smtClean="0"/>
              <a:t>)</a:t>
            </a:r>
            <a:endParaRPr lang="cs-CZ" baseline="30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55839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740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pevnosti v tlaku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656844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Měření – kovové posuvné měřítko, zatěžovací přístroj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Měření po vypálení (a, b), měření na zatěžovacím přístroji – síla (F)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07" y="3660457"/>
            <a:ext cx="3248025" cy="11525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020" y="1845734"/>
            <a:ext cx="3184534" cy="376258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038020" y="5716694"/>
            <a:ext cx="33155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dirty="0"/>
              <a:t>Obrázek 5</a:t>
            </a:r>
            <a:r>
              <a:rPr lang="cs-CZ" sz="1500" dirty="0" smtClean="0"/>
              <a:t>: vzorek ve zkušebním přístroji</a:t>
            </a:r>
          </a:p>
          <a:p>
            <a:r>
              <a:rPr lang="cs-CZ" sz="1500" i="1" dirty="0" smtClean="0"/>
              <a:t>Zdroj: vlastní</a:t>
            </a:r>
            <a:endParaRPr lang="cs-CZ" sz="1500" i="1" dirty="0"/>
          </a:p>
        </p:txBody>
      </p:sp>
    </p:spTree>
    <p:extLst>
      <p:ext uri="{BB962C8B-B14F-4D97-AF65-F5344CB8AC3E}">
        <p14:creationId xmlns:p14="http://schemas.microsoft.com/office/powerpoint/2010/main" val="2698200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Pevnost v </a:t>
            </a:r>
            <a:r>
              <a:rPr lang="cs-CZ" dirty="0" smtClean="0"/>
              <a:t>tlaku (</a:t>
            </a:r>
            <a:r>
              <a:rPr lang="cs-CZ" dirty="0" err="1" smtClean="0"/>
              <a:t>MPa</a:t>
            </a:r>
            <a:r>
              <a:rPr lang="cs-CZ" dirty="0" smtClean="0"/>
              <a:t>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9580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Zlepšení i zhoršení vlastností keramického střepu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err="1" smtClean="0"/>
              <a:t>Biouhel</a:t>
            </a:r>
            <a:r>
              <a:rPr lang="cs-CZ" sz="2400" dirty="0" smtClean="0"/>
              <a:t> - pórovitost výrobku</a:t>
            </a:r>
          </a:p>
          <a:p>
            <a:pPr marL="201168" lvl="1" indent="0">
              <a:buNone/>
            </a:pPr>
            <a:r>
              <a:rPr lang="cs-CZ" sz="2400" dirty="0"/>
              <a:t>	 </a:t>
            </a:r>
            <a:r>
              <a:rPr lang="cs-CZ" sz="2400" dirty="0" smtClean="0"/>
              <a:t>      - snížení pevnosti výrobku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Nutné zvolit vhodné procento příměsi</a:t>
            </a:r>
          </a:p>
        </p:txBody>
      </p:sp>
    </p:spTree>
    <p:extLst>
      <p:ext uri="{BB962C8B-B14F-4D97-AF65-F5344CB8AC3E}">
        <p14:creationId xmlns:p14="http://schemas.microsoft.com/office/powerpoint/2010/main" val="145156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43586"/>
          </a:xfrm>
        </p:spPr>
        <p:txBody>
          <a:bodyPr>
            <a:normAutofit/>
          </a:bodyPr>
          <a:lstStyle/>
          <a:p>
            <a:r>
              <a:rPr lang="cs-CZ" sz="2200" dirty="0" smtClean="0"/>
              <a:t>Úvod</a:t>
            </a:r>
          </a:p>
          <a:p>
            <a:r>
              <a:rPr lang="cs-CZ" sz="2200" dirty="0" smtClean="0"/>
              <a:t>Vytváření zkušebních tělísek</a:t>
            </a:r>
          </a:p>
          <a:p>
            <a:r>
              <a:rPr lang="cs-CZ" sz="2200" dirty="0" smtClean="0"/>
              <a:t>Výroba tělísek, zkoušky a diskuse výsledků</a:t>
            </a:r>
          </a:p>
          <a:p>
            <a:pPr lvl="1"/>
            <a:r>
              <a:rPr lang="cs-CZ" sz="2000" dirty="0" smtClean="0"/>
              <a:t>Délkové změny pálením</a:t>
            </a:r>
          </a:p>
          <a:p>
            <a:pPr lvl="1"/>
            <a:r>
              <a:rPr lang="cs-CZ" sz="2000" dirty="0" smtClean="0"/>
              <a:t>Stanovení ztráty hmotnosti</a:t>
            </a:r>
          </a:p>
          <a:p>
            <a:pPr lvl="1"/>
            <a:r>
              <a:rPr lang="cs-CZ" sz="2000" dirty="0" smtClean="0"/>
              <a:t>Stanovení nasákavosti</a:t>
            </a:r>
          </a:p>
          <a:p>
            <a:pPr lvl="1"/>
            <a:r>
              <a:rPr lang="cs-CZ" sz="2000" dirty="0" smtClean="0"/>
              <a:t>Stanovení zdánlivé pórovitosti</a:t>
            </a:r>
          </a:p>
          <a:p>
            <a:pPr lvl="1"/>
            <a:r>
              <a:rPr lang="cs-CZ" sz="2000" dirty="0" smtClean="0"/>
              <a:t>Stanovení objemové hmotnosti</a:t>
            </a:r>
          </a:p>
          <a:p>
            <a:pPr lvl="1"/>
            <a:r>
              <a:rPr lang="cs-CZ" sz="2000" dirty="0" smtClean="0"/>
              <a:t>Stanovení pevnosti v tlaku</a:t>
            </a:r>
          </a:p>
          <a:p>
            <a:r>
              <a:rPr lang="cs-CZ" sz="2200" dirty="0" smtClean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4226158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044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Proč končí vzorky na 10% </a:t>
            </a:r>
            <a:r>
              <a:rPr lang="cs-CZ" sz="2400" dirty="0" err="1" smtClean="0"/>
              <a:t>biouhlu</a:t>
            </a:r>
            <a:r>
              <a:rPr lang="cs-CZ" sz="2400" dirty="0" smtClean="0"/>
              <a:t> a nejsou zhotoveny další vzorky o 15%, 20%, atd.?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Jaké materiály by mohly být použity místo </a:t>
            </a:r>
            <a:r>
              <a:rPr lang="cs-CZ" sz="2400" dirty="0" err="1" smtClean="0"/>
              <a:t>biouhle</a:t>
            </a:r>
            <a:r>
              <a:rPr lang="cs-CZ" sz="2400" dirty="0" smtClean="0"/>
              <a:t> a poskytovat obdobné vlastnosti?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02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Porovnání dvou druhů zeminy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200" dirty="0"/>
              <a:t>Klasická keramická hlína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200" dirty="0"/>
              <a:t>Keramická hlína v podobě výrobní </a:t>
            </a:r>
            <a:r>
              <a:rPr lang="cs-CZ" sz="2200" dirty="0" smtClean="0"/>
              <a:t>směsi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Příměs </a:t>
            </a:r>
            <a:r>
              <a:rPr lang="cs-CZ" sz="2400" dirty="0" err="1" smtClean="0"/>
              <a:t>biouhlu</a:t>
            </a:r>
            <a:r>
              <a:rPr lang="cs-CZ" sz="2400" dirty="0" smtClean="0"/>
              <a:t> 0 %, 5 %, 10 %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Provedení zkoušek dle ČSN 72 1565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Co způsobuje přidaný </a:t>
            </a:r>
            <a:r>
              <a:rPr lang="cs-CZ" sz="2400" dirty="0" err="1" smtClean="0"/>
              <a:t>biouhel</a:t>
            </a:r>
            <a:r>
              <a:rPr lang="cs-CZ" sz="2400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Zlepšuje </a:t>
            </a:r>
            <a:r>
              <a:rPr lang="cs-CZ" sz="2400" dirty="0" err="1" smtClean="0"/>
              <a:t>biouhel</a:t>
            </a:r>
            <a:r>
              <a:rPr lang="cs-CZ" sz="2400" dirty="0" smtClean="0"/>
              <a:t> vlastnosti keramických střepů?</a:t>
            </a:r>
          </a:p>
        </p:txBody>
      </p:sp>
    </p:spTree>
    <p:extLst>
      <p:ext uri="{BB962C8B-B14F-4D97-AF65-F5344CB8AC3E}">
        <p14:creationId xmlns:p14="http://schemas.microsoft.com/office/powerpoint/2010/main" val="352998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Vytváření zkušebních tělísek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Keramická hlína v podobě prášku, voda, </a:t>
            </a:r>
            <a:r>
              <a:rPr lang="cs-CZ" sz="2400" dirty="0" err="1" smtClean="0"/>
              <a:t>biouhel</a:t>
            </a:r>
            <a:endParaRPr lang="cs-CZ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Vzorky o rozměrech 2x2x2 cm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Sušení vzorků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000" dirty="0" smtClean="0"/>
              <a:t>Na vzduchu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000" dirty="0" smtClean="0"/>
              <a:t>V laboratorní sušárně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Úprava vzorků broušením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Výpal vzorků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620" y="1845734"/>
            <a:ext cx="3071820" cy="373528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687620" y="5736131"/>
            <a:ext cx="28259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dirty="0"/>
              <a:t>Obrázek </a:t>
            </a:r>
            <a:r>
              <a:rPr lang="cs-CZ" sz="1500" dirty="0" smtClean="0"/>
              <a:t>1: vzorky před vysušením</a:t>
            </a:r>
          </a:p>
          <a:p>
            <a:r>
              <a:rPr lang="cs-CZ" sz="1500" i="1" dirty="0" smtClean="0"/>
              <a:t>Zdroj: vlastní</a:t>
            </a:r>
            <a:endParaRPr lang="cs-CZ" sz="1500" i="1" dirty="0"/>
          </a:p>
        </p:txBody>
      </p:sp>
    </p:spTree>
    <p:extLst>
      <p:ext uri="{BB962C8B-B14F-4D97-AF65-F5344CB8AC3E}">
        <p14:creationId xmlns:p14="http://schemas.microsoft.com/office/powerpoint/2010/main" val="287563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19" y="620910"/>
            <a:ext cx="4166161" cy="48563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299" y="620910"/>
            <a:ext cx="4675766" cy="394967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93519" y="5568387"/>
            <a:ext cx="26649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dirty="0"/>
              <a:t>Obrázek 2</a:t>
            </a:r>
            <a:r>
              <a:rPr lang="cs-CZ" sz="1500" dirty="0" smtClean="0"/>
              <a:t>: vzorky po vysušením</a:t>
            </a:r>
          </a:p>
          <a:p>
            <a:r>
              <a:rPr lang="cs-CZ" sz="1500" i="1" dirty="0" smtClean="0"/>
              <a:t>Zdroj: vlastní</a:t>
            </a:r>
            <a:endParaRPr lang="cs-CZ" sz="1500" i="1" dirty="0"/>
          </a:p>
        </p:txBody>
      </p:sp>
      <p:sp>
        <p:nvSpPr>
          <p:cNvPr id="5" name="Obdélník 4"/>
          <p:cNvSpPr/>
          <p:nvPr/>
        </p:nvSpPr>
        <p:spPr>
          <a:xfrm>
            <a:off x="6108299" y="4703473"/>
            <a:ext cx="24984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dirty="0"/>
              <a:t>Obrázek 3</a:t>
            </a:r>
            <a:r>
              <a:rPr lang="cs-CZ" sz="1500" dirty="0" smtClean="0"/>
              <a:t>: vzorky po vypálení</a:t>
            </a:r>
          </a:p>
          <a:p>
            <a:r>
              <a:rPr lang="cs-CZ" sz="1500" i="1" dirty="0" smtClean="0"/>
              <a:t>Zdroj: vlastní</a:t>
            </a:r>
            <a:endParaRPr lang="cs-CZ" sz="1500" i="1" dirty="0"/>
          </a:p>
        </p:txBody>
      </p:sp>
    </p:spTree>
    <p:extLst>
      <p:ext uri="{BB962C8B-B14F-4D97-AF65-F5344CB8AC3E}">
        <p14:creationId xmlns:p14="http://schemas.microsoft.com/office/powerpoint/2010/main" val="127938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Délkové změny pálením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Měření – kovové posuvné měřítko</a:t>
            </a: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Měření po vysušení (</a:t>
            </a:r>
            <a:r>
              <a:rPr lang="cs-CZ" sz="2400" dirty="0" err="1" smtClean="0"/>
              <a:t>l</a:t>
            </a:r>
            <a:r>
              <a:rPr lang="cs-CZ" sz="2400" baseline="-25000" dirty="0" err="1" smtClean="0"/>
              <a:t>s</a:t>
            </a:r>
            <a:r>
              <a:rPr lang="cs-CZ" sz="2400" dirty="0" smtClean="0"/>
              <a:t>), měření po vypálení (l</a:t>
            </a:r>
            <a:r>
              <a:rPr lang="cs-CZ" sz="2400" baseline="-25000" dirty="0" smtClean="0"/>
              <a:t>p</a:t>
            </a:r>
            <a:r>
              <a:rPr lang="cs-CZ" sz="2400" dirty="0" smtClean="0"/>
              <a:t>)</a:t>
            </a:r>
          </a:p>
          <a:p>
            <a:pPr marL="201168" lvl="1" indent="0">
              <a:buNone/>
            </a:pPr>
            <a:endParaRPr lang="cs-CZ" dirty="0"/>
          </a:p>
          <a:p>
            <a:pPr marL="201168" lvl="1" indent="0">
              <a:buNone/>
            </a:pPr>
            <a:endParaRPr lang="cs-CZ" sz="24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314" y="2987040"/>
            <a:ext cx="3537118" cy="10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6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Délkové </a:t>
            </a:r>
            <a:r>
              <a:rPr lang="cs-CZ" dirty="0" smtClean="0"/>
              <a:t>změny </a:t>
            </a:r>
            <a:r>
              <a:rPr lang="cs-CZ" dirty="0" smtClean="0"/>
              <a:t>pálením (%)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51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ztráty hmotnosti pálením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Vážení – technická váha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Vážení po vysušení (</a:t>
            </a:r>
            <a:r>
              <a:rPr lang="cs-CZ" sz="2400" dirty="0" err="1" smtClean="0"/>
              <a:t>m</a:t>
            </a:r>
            <a:r>
              <a:rPr lang="cs-CZ" sz="2400" baseline="-25000" dirty="0" err="1" smtClean="0"/>
              <a:t>s</a:t>
            </a:r>
            <a:r>
              <a:rPr lang="cs-CZ" sz="2400" dirty="0" smtClean="0"/>
              <a:t>), vážení po vypálení (m</a:t>
            </a:r>
            <a:r>
              <a:rPr lang="cs-CZ" sz="2400" baseline="-25000" dirty="0" smtClean="0"/>
              <a:t>p</a:t>
            </a:r>
            <a:r>
              <a:rPr lang="cs-CZ" sz="24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095" y="3371639"/>
            <a:ext cx="37528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Ztráta hmotnosti </a:t>
            </a:r>
            <a:r>
              <a:rPr lang="cs-CZ" dirty="0" smtClean="0"/>
              <a:t>pálením (%)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18403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</TotalTime>
  <Words>414</Words>
  <Application>Microsoft Office PowerPoint</Application>
  <PresentationFormat>Širokoúhlá obrazovka</PresentationFormat>
  <Paragraphs>83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Retrospektiva</vt:lpstr>
      <vt:lpstr>Vysoká škola technická a ekonomická  v Českých Budějovicích</vt:lpstr>
      <vt:lpstr>Obsah</vt:lpstr>
      <vt:lpstr>Úvod</vt:lpstr>
      <vt:lpstr>Vytváření zkušebních tělísek</vt:lpstr>
      <vt:lpstr>Prezentace aplikace PowerPoint</vt:lpstr>
      <vt:lpstr>Délkové změny pálením</vt:lpstr>
      <vt:lpstr>Délkové změny pálením (%)</vt:lpstr>
      <vt:lpstr>Stanovení ztráty hmotnosti pálením</vt:lpstr>
      <vt:lpstr>Ztráta hmotnosti pálením (%)</vt:lpstr>
      <vt:lpstr>Stanovení nasákavosti</vt:lpstr>
      <vt:lpstr>Nasákavost (%)</vt:lpstr>
      <vt:lpstr>Stanovení zdánlivé pórovitosti</vt:lpstr>
      <vt:lpstr>Zdánlivá pórovitost (%)</vt:lpstr>
      <vt:lpstr>Stanovení objemové hmotnosti</vt:lpstr>
      <vt:lpstr>Stanovení objemové hmotnosti</vt:lpstr>
      <vt:lpstr>Objemová hmotnost (kg/m3)</vt:lpstr>
      <vt:lpstr>Stanovení pevnosti v tlaku</vt:lpstr>
      <vt:lpstr>Pevnost v tlaku (MPa)</vt:lpstr>
      <vt:lpstr>Závěr</vt:lpstr>
      <vt:lpstr>Děkuji za pozornost</vt:lpstr>
      <vt:lpstr>Doplňující dotazy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 v Českých Budějovicích</dc:title>
  <dc:creator>Uživatel systému Windows</dc:creator>
  <cp:lastModifiedBy>Uživatel systému Windows</cp:lastModifiedBy>
  <cp:revision>15</cp:revision>
  <dcterms:created xsi:type="dcterms:W3CDTF">2018-06-12T07:22:28Z</dcterms:created>
  <dcterms:modified xsi:type="dcterms:W3CDTF">2018-06-13T08:14:29Z</dcterms:modified>
</cp:coreProperties>
</file>