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2" r:id="rId1"/>
  </p:sldMasterIdLst>
  <p:notesMasterIdLst>
    <p:notesMasterId r:id="rId15"/>
  </p:notesMasterIdLst>
  <p:sldIdLst>
    <p:sldId id="256" r:id="rId2"/>
    <p:sldId id="257" r:id="rId3"/>
    <p:sldId id="259" r:id="rId4"/>
    <p:sldId id="258" r:id="rId5"/>
    <p:sldId id="261" r:id="rId6"/>
    <p:sldId id="266" r:id="rId7"/>
    <p:sldId id="262" r:id="rId8"/>
    <p:sldId id="265" r:id="rId9"/>
    <p:sldId id="263" r:id="rId10"/>
    <p:sldId id="264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898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60"/>
  </p:normalViewPr>
  <p:slideViewPr>
    <p:cSldViewPr>
      <p:cViewPr>
        <p:scale>
          <a:sx n="125" d="100"/>
          <a:sy n="125" d="100"/>
        </p:scale>
        <p:origin x="-1224" y="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8FDED-E47A-48EA-AB1C-C34623A30E2F}" type="datetimeFigureOut">
              <a:rPr lang="cs-CZ" smtClean="0"/>
              <a:pPr/>
              <a:t>11.06.2018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EEFC69-E043-491C-B67C-AD2A361DCAD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EFC69-E043-491C-B67C-AD2A361DCADA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EDFA-5EEA-4A1B-B961-18532CE7B1AF}" type="datetime1">
              <a:rPr lang="cs-CZ" smtClean="0"/>
              <a:pPr/>
              <a:t>11.06.2018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ABD28-D7B6-46F6-939A-448CB13B17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365D-4408-40C5-8DF0-1D7CBAD9AE06}" type="datetime1">
              <a:rPr lang="cs-CZ" smtClean="0"/>
              <a:pPr/>
              <a:t>11.06.2018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ABD28-D7B6-46F6-939A-448CB13B17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74458-D7AA-43B9-95CF-0D89C98D5C34}" type="datetime1">
              <a:rPr lang="cs-CZ" smtClean="0"/>
              <a:pPr/>
              <a:t>11.06.2018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ABD28-D7B6-46F6-939A-448CB13B17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C941-03FE-413E-B4ED-B39686A37703}" type="datetime1">
              <a:rPr lang="cs-CZ" smtClean="0"/>
              <a:pPr/>
              <a:t>11.06.2018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ABD28-D7B6-46F6-939A-448CB13B17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81A85-A21D-4CEA-9255-E6AEF97BD7D3}" type="datetime1">
              <a:rPr lang="cs-CZ" smtClean="0"/>
              <a:pPr/>
              <a:t>11.06.2018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ABD28-D7B6-46F6-939A-448CB13B17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D86D-3B36-49DD-A9D2-FA09CB2838FE}" type="datetime1">
              <a:rPr lang="cs-CZ" smtClean="0"/>
              <a:pPr/>
              <a:t>11.06.2018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ABD28-D7B6-46F6-939A-448CB13B17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F9027-F414-43BC-A4BE-D2451D180A59}" type="datetime1">
              <a:rPr lang="cs-CZ" smtClean="0"/>
              <a:pPr/>
              <a:t>11.06.2018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ABD28-D7B6-46F6-939A-448CB13B17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C1BDB-42BC-4B68-835D-3754C7B9A1D3}" type="datetime1">
              <a:rPr lang="cs-CZ" smtClean="0"/>
              <a:pPr/>
              <a:t>11.06.2018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ABD28-D7B6-46F6-939A-448CB13B17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04BAA-8FFE-40BA-BD68-327010C544D8}" type="datetime1">
              <a:rPr lang="cs-CZ" smtClean="0"/>
              <a:pPr/>
              <a:t>11.06.2018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ABD28-D7B6-46F6-939A-448CB13B17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11E86-9F3A-4160-8578-9A273634EF43}" type="datetime1">
              <a:rPr lang="cs-CZ" smtClean="0"/>
              <a:pPr/>
              <a:t>11.06.2018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ABD28-D7B6-46F6-939A-448CB13B17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D5617-2788-4EAC-A85A-A59DCB72A5E8}" type="datetime1">
              <a:rPr lang="cs-CZ" smtClean="0"/>
              <a:pPr/>
              <a:t>11.06.2018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A4ABD28-D7B6-46F6-939A-448CB13B17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5CCEF5B-1C97-4D47-B5A8-CD24A0327485}" type="datetime1">
              <a:rPr lang="cs-CZ" smtClean="0"/>
              <a:pPr/>
              <a:t>11.06.2018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4ABD28-D7B6-46F6-939A-448CB13B17D6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signportal.cz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19672" y="2780928"/>
            <a:ext cx="6400800" cy="936104"/>
          </a:xfrm>
        </p:spPr>
        <p:txBody>
          <a:bodyPr>
            <a:normAutofit/>
          </a:bodyPr>
          <a:lstStyle/>
          <a:p>
            <a:r>
              <a:rPr lang="cs-CZ" sz="5000" b="1" dirty="0" smtClean="0">
                <a:solidFill>
                  <a:schemeClr val="tx2"/>
                </a:solidFill>
              </a:rPr>
              <a:t>Jiří Macháček 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1331640" y="1124744"/>
            <a:ext cx="6552728" cy="15841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5000" b="1" dirty="0" smtClean="0">
                <a:latin typeface="+mj-lt"/>
                <a:ea typeface="+mj-ea"/>
                <a:cs typeface="+mj-cs"/>
              </a:rPr>
              <a:t>Projekt RD pro rodinu </a:t>
            </a:r>
            <a:endParaRPr lang="cs-CZ" sz="5000" b="1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5000" b="1" dirty="0" smtClean="0">
                <a:latin typeface="+mj-lt"/>
                <a:ea typeface="+mj-ea"/>
                <a:cs typeface="+mj-cs"/>
              </a:rPr>
              <a:t>s </a:t>
            </a:r>
            <a:r>
              <a:rPr lang="cs-CZ" sz="5000" b="1" dirty="0" smtClean="0">
                <a:latin typeface="+mj-lt"/>
                <a:ea typeface="+mj-ea"/>
                <a:cs typeface="+mj-cs"/>
              </a:rPr>
              <a:t>autistickým dítětem</a:t>
            </a:r>
            <a:endParaRPr kumimoji="0" lang="cs-CZ" sz="5000" b="1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1547664" y="4221088"/>
            <a:ext cx="6400800" cy="22566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dirty="0" smtClean="0">
                <a:solidFill>
                  <a:schemeClr val="tx2"/>
                </a:solidFill>
              </a:rPr>
              <a:t>Vysoká škola technická a ekonomická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dirty="0" smtClean="0">
                <a:solidFill>
                  <a:schemeClr val="tx2"/>
                </a:solidFill>
              </a:rPr>
              <a:t>Ústav </a:t>
            </a:r>
            <a:r>
              <a:rPr lang="cs-CZ" sz="3200" dirty="0" smtClean="0">
                <a:solidFill>
                  <a:schemeClr val="tx2"/>
                </a:solidFill>
              </a:rPr>
              <a:t>technicko-technologický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Vedoucí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práce: Ing. Jiří Šál</a:t>
            </a:r>
          </a:p>
          <a:p>
            <a:pPr lvl="0">
              <a:spcBef>
                <a:spcPct val="20000"/>
              </a:spcBef>
              <a:defRPr/>
            </a:pPr>
            <a:r>
              <a:rPr lang="cs-CZ" sz="3200" dirty="0" smtClean="0">
                <a:solidFill>
                  <a:schemeClr val="tx2"/>
                </a:solidFill>
              </a:rPr>
              <a:t>Oponent: Ing. Jan Čížek</a:t>
            </a:r>
            <a:endParaRPr lang="cs-CZ" sz="32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otázka č.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cs-CZ" sz="2800" dirty="0" smtClean="0">
                <a:solidFill>
                  <a:schemeClr val="tx2"/>
                </a:solidFill>
              </a:rPr>
              <a:t>Shrňte konkrétní bezpečnostní opatření, které jste navrhl?</a:t>
            </a:r>
          </a:p>
          <a:p>
            <a:pPr marL="342900" lvl="1" indent="-342900">
              <a:lnSpc>
                <a:spcPct val="200000"/>
              </a:lnSpc>
              <a:buFont typeface="Arial" pitchFamily="34" charset="0"/>
              <a:buChar char="•"/>
            </a:pPr>
            <a:r>
              <a:rPr lang="cs-CZ" sz="2800" dirty="0" smtClean="0"/>
              <a:t>Zamezený přístup do některých místnosti </a:t>
            </a:r>
          </a:p>
          <a:p>
            <a:pPr marL="342900" lvl="1" indent="-342900">
              <a:lnSpc>
                <a:spcPct val="200000"/>
              </a:lnSpc>
              <a:buFont typeface="Arial" pitchFamily="34" charset="0"/>
              <a:buChar char="•"/>
            </a:pPr>
            <a:r>
              <a:rPr lang="cs-CZ" sz="2800" dirty="0" smtClean="0"/>
              <a:t>Interiér pokoje autisty</a:t>
            </a:r>
          </a:p>
          <a:p>
            <a:pPr marL="342900" lvl="1" indent="-342900">
              <a:lnSpc>
                <a:spcPct val="200000"/>
              </a:lnSpc>
              <a:buFont typeface="Arial" pitchFamily="34" charset="0"/>
              <a:buChar char="•"/>
            </a:pPr>
            <a:r>
              <a:rPr lang="cs-CZ" sz="2800" dirty="0" smtClean="0"/>
              <a:t>Volba materiálů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ABD28-D7B6-46F6-939A-448CB13B17D6}" type="slidenum">
              <a:rPr lang="cs-CZ" sz="2000" smtClean="0"/>
              <a:pPr/>
              <a:t>10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96720"/>
          </a:xfrm>
        </p:spPr>
        <p:txBody>
          <a:bodyPr/>
          <a:lstStyle/>
          <a:p>
            <a:r>
              <a:rPr lang="cs-CZ" dirty="0" smtClean="0"/>
              <a:t>Doplňující otázka č.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363272" cy="435334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>
                <a:solidFill>
                  <a:schemeClr val="tx2"/>
                </a:solidFill>
              </a:rPr>
              <a:t>Je vstup do objektu řešen bezbariérově nebo to není pro potřeby autisty vyžadováno? </a:t>
            </a:r>
          </a:p>
          <a:p>
            <a:pPr marL="342900" lvl="1" indent="-342900">
              <a:lnSpc>
                <a:spcPct val="200000"/>
              </a:lnSpc>
              <a:buFont typeface="Arial" pitchFamily="34" charset="0"/>
              <a:buChar char="•"/>
            </a:pPr>
            <a:r>
              <a:rPr lang="cs-CZ" sz="2800" dirty="0" smtClean="0"/>
              <a:t>Norma to nevyžaduje </a:t>
            </a:r>
          </a:p>
          <a:p>
            <a:pPr marL="342900" lvl="1" indent="-342900">
              <a:lnSpc>
                <a:spcPct val="200000"/>
              </a:lnSpc>
              <a:buFont typeface="Arial" pitchFamily="34" charset="0"/>
              <a:buChar char="•"/>
            </a:pPr>
            <a:r>
              <a:rPr lang="cs-CZ" sz="2800" dirty="0" smtClean="0"/>
              <a:t>Autismus končí v nízkých případech pohybovou invaliditou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ABD28-D7B6-46F6-939A-448CB13B17D6}" type="slidenum">
              <a:rPr lang="cs-CZ" sz="2000" smtClean="0"/>
              <a:pPr/>
              <a:t>11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08112"/>
          </a:xfrm>
        </p:spPr>
        <p:txBody>
          <a:bodyPr/>
          <a:lstStyle/>
          <a:p>
            <a:r>
              <a:rPr lang="cs-CZ" dirty="0" smtClean="0"/>
              <a:t>Doplňující otázka č.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4525963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200000"/>
              </a:lnSpc>
              <a:buNone/>
            </a:pPr>
            <a:r>
              <a:rPr lang="cs-CZ" i="1" dirty="0" smtClean="0"/>
              <a:t>	</a:t>
            </a:r>
            <a:r>
              <a:rPr lang="cs-CZ" sz="3300" dirty="0" smtClean="0">
                <a:solidFill>
                  <a:schemeClr val="tx2"/>
                </a:solidFill>
              </a:rPr>
              <a:t>Myslíte si, že navržené zdivo 100 mm je dostačující pro odhlučnění jednotlivých místností nebo není potřeba pokoj autisty extra odhlučnit? </a:t>
            </a:r>
          </a:p>
          <a:p>
            <a:pPr marL="342900" lvl="1" indent="-342900">
              <a:lnSpc>
                <a:spcPct val="170000"/>
              </a:lnSpc>
              <a:buFont typeface="Arial" pitchFamily="34" charset="0"/>
              <a:buChar char="•"/>
            </a:pPr>
            <a:r>
              <a:rPr lang="cs-CZ" sz="3300" dirty="0" smtClean="0"/>
              <a:t> </a:t>
            </a:r>
            <a:r>
              <a:rPr lang="cs-CZ" sz="3600" dirty="0" smtClean="0"/>
              <a:t>Zónové rozdělení</a:t>
            </a:r>
          </a:p>
          <a:p>
            <a:pPr marL="342900" lvl="1" indent="-342900">
              <a:lnSpc>
                <a:spcPct val="170000"/>
              </a:lnSpc>
              <a:buFont typeface="Arial" pitchFamily="34" charset="0"/>
              <a:buChar char="•"/>
            </a:pPr>
            <a:r>
              <a:rPr lang="cs-CZ" sz="3600" dirty="0" smtClean="0"/>
              <a:t>Materiál 115 mm </a:t>
            </a:r>
            <a:r>
              <a:rPr lang="cs-CZ" sz="3600" dirty="0" err="1" smtClean="0"/>
              <a:t>Ecoton</a:t>
            </a:r>
            <a:endParaRPr lang="cs-CZ" sz="3600" dirty="0"/>
          </a:p>
          <a:p>
            <a:pPr marL="342900" lvl="1" indent="-342900">
              <a:lnSpc>
                <a:spcPct val="170000"/>
              </a:lnSpc>
              <a:buFont typeface="Arial" pitchFamily="34" charset="0"/>
              <a:buChar char="•"/>
            </a:pPr>
            <a:r>
              <a:rPr lang="cs-CZ" sz="3600" dirty="0" smtClean="0"/>
              <a:t>Odhlučnění od klidových místností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ABD28-D7B6-46F6-939A-448CB13B17D6}" type="slidenum">
              <a:rPr lang="cs-CZ" sz="2000" smtClean="0"/>
              <a:pPr/>
              <a:t>12</a:t>
            </a:fld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857496"/>
            <a:ext cx="8229600" cy="335758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5000" dirty="0" smtClean="0">
                <a:latin typeface="+mj-lt"/>
                <a:ea typeface="+mj-ea"/>
                <a:cs typeface="+mj-cs"/>
              </a:rPr>
              <a:t>Děkuji za pozornost</a:t>
            </a:r>
            <a:r>
              <a:rPr lang="cs-CZ" sz="5000" dirty="0" smtClean="0"/>
              <a:t> </a:t>
            </a:r>
            <a:endParaRPr lang="cs-CZ" sz="5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ABD28-D7B6-46F6-939A-448CB13B17D6}" type="slidenum">
              <a:rPr lang="cs-CZ" sz="2000" smtClean="0"/>
              <a:pPr/>
              <a:t>13</a:t>
            </a:fld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80120"/>
          </a:xfrm>
        </p:spPr>
        <p:txBody>
          <a:bodyPr>
            <a:normAutofit/>
          </a:bodyPr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968552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</a:pPr>
            <a:r>
              <a:rPr lang="cs-CZ" sz="2800" dirty="0" smtClean="0"/>
              <a:t>Cíl práce</a:t>
            </a:r>
          </a:p>
          <a:p>
            <a:pPr>
              <a:lnSpc>
                <a:spcPct val="160000"/>
              </a:lnSpc>
            </a:pPr>
            <a:r>
              <a:rPr lang="cs-CZ" sz="2800" dirty="0" smtClean="0"/>
              <a:t>Motivace</a:t>
            </a:r>
          </a:p>
          <a:p>
            <a:pPr>
              <a:lnSpc>
                <a:spcPct val="160000"/>
              </a:lnSpc>
            </a:pPr>
            <a:r>
              <a:rPr lang="cs-CZ" sz="2800" dirty="0" smtClean="0"/>
              <a:t>Autismus a stavebnictví</a:t>
            </a:r>
          </a:p>
          <a:p>
            <a:pPr>
              <a:lnSpc>
                <a:spcPct val="160000"/>
              </a:lnSpc>
            </a:pPr>
            <a:r>
              <a:rPr lang="cs-CZ" sz="2800" dirty="0" smtClean="0"/>
              <a:t>Praktická část  práce</a:t>
            </a:r>
          </a:p>
          <a:p>
            <a:pPr>
              <a:lnSpc>
                <a:spcPct val="160000"/>
              </a:lnSpc>
            </a:pPr>
            <a:r>
              <a:rPr lang="cs-CZ" sz="2800" dirty="0" smtClean="0"/>
              <a:t>Závěr</a:t>
            </a:r>
          </a:p>
          <a:p>
            <a:pPr>
              <a:lnSpc>
                <a:spcPct val="160000"/>
              </a:lnSpc>
            </a:pPr>
            <a:r>
              <a:rPr lang="cs-CZ" sz="2800" dirty="0"/>
              <a:t>D</a:t>
            </a:r>
            <a:r>
              <a:rPr lang="cs-CZ" sz="2800" dirty="0" smtClean="0"/>
              <a:t>oplňující otázky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ABD28-D7B6-46F6-939A-448CB13B17D6}" type="slidenum">
              <a:rPr lang="cs-CZ" sz="2000" smtClean="0">
                <a:solidFill>
                  <a:schemeClr val="tx2"/>
                </a:solidFill>
              </a:rPr>
              <a:pPr/>
              <a:t>2</a:t>
            </a:fld>
            <a:endParaRPr lang="cs-CZ" sz="16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229600" cy="936104"/>
          </a:xfrm>
        </p:spPr>
        <p:txBody>
          <a:bodyPr>
            <a:normAutofit/>
          </a:bodyPr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507288" cy="4065315"/>
          </a:xfrm>
        </p:spPr>
        <p:txBody>
          <a:bodyPr>
            <a:normAutofit/>
          </a:bodyPr>
          <a:lstStyle/>
          <a:p>
            <a:pPr>
              <a:lnSpc>
                <a:spcPct val="250000"/>
              </a:lnSpc>
            </a:pPr>
            <a:r>
              <a:rPr lang="cs-CZ" sz="2800" dirty="0"/>
              <a:t>P</a:t>
            </a:r>
            <a:r>
              <a:rPr lang="cs-CZ" sz="2800" dirty="0" smtClean="0"/>
              <a:t>rojekt RD pro rodinu s autistickým dítětem</a:t>
            </a:r>
          </a:p>
          <a:p>
            <a:pPr>
              <a:lnSpc>
                <a:spcPct val="250000"/>
              </a:lnSpc>
            </a:pPr>
            <a:r>
              <a:rPr lang="cs-CZ" sz="2800" dirty="0" smtClean="0"/>
              <a:t>Dokumentace pro stavební povolení</a:t>
            </a:r>
          </a:p>
          <a:p>
            <a:pPr>
              <a:lnSpc>
                <a:spcPct val="250000"/>
              </a:lnSpc>
            </a:pPr>
            <a:r>
              <a:rPr lang="cs-CZ" sz="2800" dirty="0" smtClean="0"/>
              <a:t>Lokalita: Dolní Hořice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ABD28-D7B6-46F6-939A-448CB13B17D6}" type="slidenum">
              <a:rPr lang="cs-CZ" sz="2000" smtClean="0"/>
              <a:pPr/>
              <a:t>3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152128"/>
          </a:xfrm>
        </p:spPr>
        <p:txBody>
          <a:bodyPr>
            <a:normAutofit/>
          </a:bodyPr>
          <a:lstStyle/>
          <a:p>
            <a:r>
              <a:rPr lang="cs-CZ" dirty="0" smtClean="0"/>
              <a:t>Motivace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>
            <a:normAutofit/>
          </a:bodyPr>
          <a:lstStyle/>
          <a:p>
            <a:pPr>
              <a:lnSpc>
                <a:spcPct val="250000"/>
              </a:lnSpc>
            </a:pPr>
            <a:r>
              <a:rPr lang="cs-CZ" sz="2800" dirty="0" smtClean="0"/>
              <a:t>Pomoc rodinám se zdravotními problémy</a:t>
            </a:r>
          </a:p>
          <a:p>
            <a:pPr>
              <a:lnSpc>
                <a:spcPct val="250000"/>
              </a:lnSpc>
            </a:pPr>
            <a:r>
              <a:rPr lang="cs-CZ" sz="2800" dirty="0" smtClean="0"/>
              <a:t>Konkrétní doporučení RD pro autistické dítě</a:t>
            </a:r>
          </a:p>
          <a:p>
            <a:pPr>
              <a:lnSpc>
                <a:spcPct val="250000"/>
              </a:lnSpc>
            </a:pPr>
            <a:r>
              <a:rPr lang="cs-CZ" sz="2800" dirty="0" smtClean="0"/>
              <a:t>Přehled </a:t>
            </a:r>
            <a:r>
              <a:rPr lang="cs-CZ" sz="2800" dirty="0" smtClean="0"/>
              <a:t>norem pro navrhování staveb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ABD28-D7B6-46F6-939A-448CB13B17D6}" type="slidenum">
              <a:rPr lang="cs-CZ" sz="2000" smtClean="0"/>
              <a:pPr/>
              <a:t>4</a:t>
            </a:fld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52128"/>
          </a:xfrm>
        </p:spPr>
        <p:txBody>
          <a:bodyPr/>
          <a:lstStyle/>
          <a:p>
            <a:r>
              <a:rPr lang="cs-CZ" dirty="0" smtClean="0"/>
              <a:t>Autismus a stavebnictví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cs-CZ" sz="11200" dirty="0" smtClean="0"/>
              <a:t>Autismus = psychická porucha</a:t>
            </a:r>
          </a:p>
          <a:p>
            <a:pPr>
              <a:lnSpc>
                <a:spcPct val="170000"/>
              </a:lnSpc>
            </a:pPr>
            <a:r>
              <a:rPr lang="cs-CZ" sz="11200" dirty="0" smtClean="0"/>
              <a:t>Norma a </a:t>
            </a:r>
            <a:r>
              <a:rPr lang="cs-CZ" sz="11200" dirty="0" smtClean="0"/>
              <a:t>vyhláška pro autismus </a:t>
            </a:r>
            <a:r>
              <a:rPr lang="cs-CZ" sz="11200" dirty="0" smtClean="0"/>
              <a:t>ve stavebnictví</a:t>
            </a:r>
            <a:endParaRPr lang="cs-CZ" sz="11200" dirty="0" smtClean="0"/>
          </a:p>
          <a:p>
            <a:pPr>
              <a:lnSpc>
                <a:spcPct val="170000"/>
              </a:lnSpc>
            </a:pPr>
            <a:r>
              <a:rPr lang="cs-CZ" sz="11200" dirty="0" smtClean="0"/>
              <a:t>Požadavky RD pro autisty</a:t>
            </a:r>
          </a:p>
          <a:p>
            <a:pPr marL="1314450" lvl="2" indent="-514350">
              <a:lnSpc>
                <a:spcPct val="120000"/>
              </a:lnSpc>
            </a:pPr>
            <a:r>
              <a:rPr lang="cs-CZ" sz="9600" dirty="0" smtClean="0"/>
              <a:t>Materiály</a:t>
            </a:r>
          </a:p>
          <a:p>
            <a:pPr marL="1314450" lvl="2" indent="-514350">
              <a:lnSpc>
                <a:spcPct val="120000"/>
              </a:lnSpc>
            </a:pPr>
            <a:r>
              <a:rPr lang="cs-CZ" sz="9600" dirty="0" smtClean="0"/>
              <a:t>Barevnost</a:t>
            </a:r>
          </a:p>
          <a:p>
            <a:pPr marL="1314450" lvl="2" indent="-514350">
              <a:lnSpc>
                <a:spcPct val="120000"/>
              </a:lnSpc>
            </a:pPr>
            <a:r>
              <a:rPr lang="cs-CZ" sz="9600" dirty="0" smtClean="0"/>
              <a:t>Světelné podmínky</a:t>
            </a:r>
          </a:p>
          <a:p>
            <a:pPr marL="1314450" lvl="2" indent="-514350">
              <a:lnSpc>
                <a:spcPct val="120000"/>
              </a:lnSpc>
            </a:pPr>
            <a:r>
              <a:rPr lang="cs-CZ" sz="9600" dirty="0" smtClean="0"/>
              <a:t>Bezpečnost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ABD28-D7B6-46F6-939A-448CB13B17D6}" type="slidenum">
              <a:rPr lang="cs-CZ" sz="2000" smtClean="0"/>
              <a:pPr/>
              <a:t>5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368152"/>
          </a:xfrm>
        </p:spPr>
        <p:txBody>
          <a:bodyPr>
            <a:noAutofit/>
          </a:bodyPr>
          <a:lstStyle/>
          <a:p>
            <a:r>
              <a:rPr lang="cs-CZ" dirty="0" smtClean="0"/>
              <a:t>Praktická část  práce </a:t>
            </a:r>
            <a:br>
              <a:rPr lang="cs-CZ" dirty="0" smtClean="0"/>
            </a:br>
            <a:r>
              <a:rPr lang="cs-CZ" dirty="0" smtClean="0"/>
              <a:t>Lokalita RD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528392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  <a:buNone/>
            </a:pPr>
            <a:r>
              <a:rPr lang="cs-CZ" sz="2800" b="1" dirty="0" smtClean="0"/>
              <a:t>Dolní </a:t>
            </a:r>
            <a:r>
              <a:rPr lang="cs-CZ" sz="2800" b="1" dirty="0" smtClean="0"/>
              <a:t>Hořice </a:t>
            </a:r>
            <a:r>
              <a:rPr lang="cs-CZ" sz="2800" dirty="0" smtClean="0"/>
              <a:t>(Jihočeský kraj)</a:t>
            </a:r>
          </a:p>
          <a:p>
            <a:pPr>
              <a:lnSpc>
                <a:spcPct val="170000"/>
              </a:lnSpc>
              <a:buNone/>
            </a:pPr>
            <a:endParaRPr lang="cs-CZ" sz="3100" dirty="0" smtClean="0"/>
          </a:p>
          <a:p>
            <a:pPr>
              <a:lnSpc>
                <a:spcPct val="170000"/>
              </a:lnSpc>
              <a:buNone/>
            </a:pPr>
            <a:endParaRPr lang="cs-CZ" sz="3100" dirty="0" smtClean="0"/>
          </a:p>
          <a:p>
            <a:pPr>
              <a:lnSpc>
                <a:spcPct val="170000"/>
              </a:lnSpc>
              <a:buNone/>
            </a:pPr>
            <a:endParaRPr lang="cs-CZ" sz="3100" dirty="0" smtClean="0"/>
          </a:p>
          <a:p>
            <a:pPr>
              <a:lnSpc>
                <a:spcPct val="170000"/>
              </a:lnSpc>
              <a:buNone/>
            </a:pPr>
            <a:endParaRPr lang="cs-CZ" sz="3100" dirty="0" smtClean="0"/>
          </a:p>
          <a:p>
            <a:pPr>
              <a:lnSpc>
                <a:spcPct val="170000"/>
              </a:lnSpc>
              <a:buNone/>
            </a:pPr>
            <a:endParaRPr lang="cs-CZ" sz="31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ABD28-D7B6-46F6-939A-448CB13B17D6}" type="slidenum">
              <a:rPr lang="cs-CZ" sz="2000" smtClean="0"/>
              <a:pPr/>
              <a:t>6</a:t>
            </a:fld>
            <a:endParaRPr lang="cs-CZ" sz="2000" dirty="0"/>
          </a:p>
        </p:txBody>
      </p:sp>
      <p:pic>
        <p:nvPicPr>
          <p:cNvPr id="1026" name="Picture 2" descr="C:\Users\Triline\Desktop\mapa_cr_sr_zdarma_02.jpg"/>
          <p:cNvPicPr>
            <a:picLocks noChangeAspect="1" noChangeArrowheads="1"/>
          </p:cNvPicPr>
          <p:nvPr/>
        </p:nvPicPr>
        <p:blipFill>
          <a:blip r:embed="rId2" cstate="print"/>
          <a:srcRect l="7279" t="7722" r="9016" b="11196"/>
          <a:stretch>
            <a:fillRect/>
          </a:stretch>
        </p:blipFill>
        <p:spPr bwMode="auto">
          <a:xfrm>
            <a:off x="485730" y="3290114"/>
            <a:ext cx="4342382" cy="2643206"/>
          </a:xfrm>
          <a:prstGeom prst="rect">
            <a:avLst/>
          </a:prstGeom>
          <a:noFill/>
        </p:spPr>
      </p:pic>
      <p:sp>
        <p:nvSpPr>
          <p:cNvPr id="10" name="TextovéPole 9"/>
          <p:cNvSpPr txBox="1"/>
          <p:nvPr/>
        </p:nvSpPr>
        <p:spPr>
          <a:xfrm>
            <a:off x="6084168" y="5949280"/>
            <a:ext cx="1182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i="1" dirty="0" smtClean="0"/>
              <a:t>Zdroj: vlastní</a:t>
            </a:r>
            <a:endParaRPr lang="cs-CZ" sz="1400" i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043608" y="5877272"/>
            <a:ext cx="28231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i="1" dirty="0" smtClean="0">
                <a:solidFill>
                  <a:srgbClr val="898989"/>
                </a:solidFill>
              </a:rPr>
              <a:t>Zdroj: </a:t>
            </a:r>
            <a:r>
              <a:rPr lang="cs-CZ" sz="1400" i="1" dirty="0" smtClean="0">
                <a:solidFill>
                  <a:srgbClr val="898989"/>
                </a:solidFill>
                <a:hlinkClick r:id="rId3"/>
              </a:rPr>
              <a:t>https://www.designportal.cz</a:t>
            </a:r>
            <a:endParaRPr lang="cs-CZ" sz="1400" i="1" dirty="0" smtClean="0">
              <a:solidFill>
                <a:srgbClr val="898989"/>
              </a:solidFill>
            </a:endParaRPr>
          </a:p>
          <a:p>
            <a:endParaRPr lang="cs-CZ" dirty="0"/>
          </a:p>
        </p:txBody>
      </p:sp>
      <p:pic>
        <p:nvPicPr>
          <p:cNvPr id="7" name="Picture 3" descr="C:\Users\JIRKA\Desktop\katastra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5356651" y="2716357"/>
            <a:ext cx="2664296" cy="3801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D:\záloha\P+«DORYS-1.jpg"/>
          <p:cNvPicPr/>
          <p:nvPr/>
        </p:nvPicPr>
        <p:blipFill>
          <a:blip r:embed="rId2" cstate="print"/>
          <a:srcRect l="16990" t="18251" r="57200" b="30127"/>
          <a:stretch>
            <a:fillRect/>
          </a:stretch>
        </p:blipFill>
        <p:spPr bwMode="auto">
          <a:xfrm>
            <a:off x="4932040" y="620688"/>
            <a:ext cx="3960440" cy="5606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52128"/>
          </a:xfrm>
        </p:spPr>
        <p:txBody>
          <a:bodyPr>
            <a:normAutofit/>
          </a:bodyPr>
          <a:lstStyle/>
          <a:p>
            <a:r>
              <a:rPr lang="cs-CZ" dirty="0" smtClean="0"/>
              <a:t>Návrh RD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51520" y="1556792"/>
            <a:ext cx="4499992" cy="480002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260000"/>
              </a:lnSpc>
            </a:pPr>
            <a:r>
              <a:rPr lang="cs-CZ" sz="4500" dirty="0" smtClean="0"/>
              <a:t>Bungalov (4+1)</a:t>
            </a:r>
          </a:p>
          <a:p>
            <a:pPr>
              <a:lnSpc>
                <a:spcPct val="260000"/>
              </a:lnSpc>
            </a:pPr>
            <a:r>
              <a:rPr lang="cs-CZ" sz="4500" dirty="0" smtClean="0"/>
              <a:t>Rozdělení na zóny</a:t>
            </a:r>
          </a:p>
          <a:p>
            <a:pPr>
              <a:lnSpc>
                <a:spcPct val="260000"/>
              </a:lnSpc>
            </a:pPr>
            <a:r>
              <a:rPr lang="cs-CZ" sz="4500" dirty="0" smtClean="0"/>
              <a:t>Bezpečnostní opatření</a:t>
            </a:r>
          </a:p>
          <a:p>
            <a:pPr>
              <a:lnSpc>
                <a:spcPct val="200000"/>
              </a:lnSpc>
            </a:pPr>
            <a:endParaRPr lang="cs-CZ" dirty="0" smtClean="0"/>
          </a:p>
          <a:p>
            <a:pPr>
              <a:lnSpc>
                <a:spcPct val="200000"/>
              </a:lnSpc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ABD28-D7B6-46F6-939A-448CB13B17D6}" type="slidenum">
              <a:rPr lang="cs-CZ" sz="1800" smtClean="0"/>
              <a:pPr/>
              <a:t>7</a:t>
            </a:fld>
            <a:endParaRPr lang="cs-CZ" sz="18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6444208" y="6237312"/>
            <a:ext cx="12025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i="1" dirty="0" smtClean="0"/>
              <a:t>Zdroj: vlastní</a:t>
            </a:r>
            <a:endParaRPr lang="cs-CZ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96720"/>
          </a:xfrm>
        </p:spPr>
        <p:txBody>
          <a:bodyPr/>
          <a:lstStyle/>
          <a:p>
            <a:r>
              <a:rPr lang="cs-CZ" dirty="0" smtClean="0"/>
              <a:t>Návrh pokoje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400552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250000"/>
              </a:lnSpc>
            </a:pPr>
            <a:r>
              <a:rPr lang="cs-CZ" sz="2800" dirty="0" smtClean="0"/>
              <a:t>Rozmístění nábytku</a:t>
            </a:r>
          </a:p>
          <a:p>
            <a:pPr>
              <a:lnSpc>
                <a:spcPct val="250000"/>
              </a:lnSpc>
            </a:pPr>
            <a:r>
              <a:rPr lang="cs-CZ" sz="2800" dirty="0" smtClean="0"/>
              <a:t>Materiálová harmonie</a:t>
            </a:r>
          </a:p>
          <a:p>
            <a:pPr>
              <a:lnSpc>
                <a:spcPct val="250000"/>
              </a:lnSpc>
            </a:pPr>
            <a:r>
              <a:rPr lang="cs-CZ" sz="2800" dirty="0" smtClean="0"/>
              <a:t>Barevná jednotnost</a:t>
            </a:r>
          </a:p>
          <a:p>
            <a:pPr>
              <a:lnSpc>
                <a:spcPct val="250000"/>
              </a:lnSpc>
            </a:pPr>
            <a:r>
              <a:rPr lang="cs-CZ" sz="2800" dirty="0" smtClean="0"/>
              <a:t>Bezpečnostní opatření</a:t>
            </a:r>
          </a:p>
          <a:p>
            <a:pPr>
              <a:lnSpc>
                <a:spcPct val="150000"/>
              </a:lnSpc>
            </a:pPr>
            <a:endParaRPr lang="cs-CZ" dirty="0" smtClean="0"/>
          </a:p>
          <a:p>
            <a:pPr>
              <a:lnSpc>
                <a:spcPct val="150000"/>
              </a:lnSpc>
            </a:pPr>
            <a:endParaRPr lang="cs-CZ" dirty="0" smtClean="0"/>
          </a:p>
          <a:p>
            <a:pPr>
              <a:lnSpc>
                <a:spcPct val="150000"/>
              </a:lnSpc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A6763-ED7A-4C16-826B-CC15D5E09FA1}" type="slidenum">
              <a:rPr lang="cs-CZ" sz="2000" smtClean="0"/>
              <a:pPr/>
              <a:t>8</a:t>
            </a:fld>
            <a:endParaRPr lang="cs-CZ" dirty="0"/>
          </a:p>
        </p:txBody>
      </p:sp>
      <p:pic>
        <p:nvPicPr>
          <p:cNvPr id="4" name="Obrázek 3" descr="C:\Users\JIRKA\AppData\Local\Microsoft\Windows\INetCache\Content.Word\jirka-page-001.jpg"/>
          <p:cNvPicPr/>
          <p:nvPr/>
        </p:nvPicPr>
        <p:blipFill>
          <a:blip r:embed="rId2" cstate="print"/>
          <a:srcRect l="3979" t="5147" r="3806" b="10049"/>
          <a:stretch>
            <a:fillRect/>
          </a:stretch>
        </p:blipFill>
        <p:spPr bwMode="auto">
          <a:xfrm>
            <a:off x="4788024" y="2492896"/>
            <a:ext cx="4171950" cy="2708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bdélník 6"/>
          <p:cNvSpPr/>
          <p:nvPr/>
        </p:nvSpPr>
        <p:spPr>
          <a:xfrm>
            <a:off x="6084168" y="5445224"/>
            <a:ext cx="118250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i="1" dirty="0" smtClean="0"/>
              <a:t>Zdroj: vlastní</a:t>
            </a:r>
            <a:endParaRPr lang="cs-CZ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72234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496944" cy="4525963"/>
          </a:xfrm>
        </p:spPr>
        <p:txBody>
          <a:bodyPr>
            <a:noAutofit/>
          </a:bodyPr>
          <a:lstStyle/>
          <a:p>
            <a:pPr>
              <a:lnSpc>
                <a:spcPct val="250000"/>
              </a:lnSpc>
            </a:pPr>
            <a:r>
              <a:rPr lang="cs-CZ" sz="2800" dirty="0" smtClean="0"/>
              <a:t>Projekt RD pro stavební povolení dle platných vyhlášek a norem</a:t>
            </a:r>
          </a:p>
          <a:p>
            <a:pPr>
              <a:lnSpc>
                <a:spcPct val="250000"/>
              </a:lnSpc>
            </a:pPr>
            <a:r>
              <a:rPr lang="cs-CZ" sz="2800" dirty="0" smtClean="0"/>
              <a:t> </a:t>
            </a:r>
            <a:r>
              <a:rPr lang="cs-CZ" sz="2800" dirty="0" smtClean="0"/>
              <a:t>Detailní </a:t>
            </a:r>
            <a:r>
              <a:rPr lang="cs-CZ" sz="2800" smtClean="0"/>
              <a:t>návrh interiéru pokoje </a:t>
            </a:r>
            <a:r>
              <a:rPr lang="cs-CZ" sz="2800" dirty="0" smtClean="0"/>
              <a:t>s autistickým dítětem</a:t>
            </a: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ABD28-D7B6-46F6-939A-448CB13B17D6}" type="slidenum">
              <a:rPr lang="cs-CZ" sz="2000" smtClean="0"/>
              <a:pPr/>
              <a:t>9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440</TotalTime>
  <Words>236</Words>
  <Application>Microsoft Office PowerPoint</Application>
  <PresentationFormat>Předvádění na obrazovce (4:3)</PresentationFormat>
  <Paragraphs>81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Tok</vt:lpstr>
      <vt:lpstr>Snímek 1</vt:lpstr>
      <vt:lpstr>Obsah</vt:lpstr>
      <vt:lpstr>Cíl práce</vt:lpstr>
      <vt:lpstr>Motivace</vt:lpstr>
      <vt:lpstr>Autismus a stavebnictví</vt:lpstr>
      <vt:lpstr>Praktická část  práce  Lokalita RD</vt:lpstr>
      <vt:lpstr>Návrh RD</vt:lpstr>
      <vt:lpstr>Návrh pokoje</vt:lpstr>
      <vt:lpstr>Závěr</vt:lpstr>
      <vt:lpstr>Doplňující otázka č. 1</vt:lpstr>
      <vt:lpstr>Doplňující otázka č. 2</vt:lpstr>
      <vt:lpstr>Doplňující otázka č. 3</vt:lpstr>
      <vt:lpstr>Snímek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RD pro rodinu s autistickým dítětem</dc:title>
  <dc:creator>Uživatel systému Windows</dc:creator>
  <cp:lastModifiedBy>Uživatel systému Windows</cp:lastModifiedBy>
  <cp:revision>31</cp:revision>
  <dcterms:created xsi:type="dcterms:W3CDTF">2018-06-05T18:51:39Z</dcterms:created>
  <dcterms:modified xsi:type="dcterms:W3CDTF">2018-06-11T18:21:10Z</dcterms:modified>
</cp:coreProperties>
</file>