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56" r:id="rId4"/>
    <p:sldId id="257" r:id="rId5"/>
    <p:sldId id="258" r:id="rId6"/>
    <p:sldId id="274" r:id="rId7"/>
    <p:sldId id="286" r:id="rId8"/>
    <p:sldId id="285" r:id="rId9"/>
    <p:sldId id="284" r:id="rId10"/>
    <p:sldId id="282" r:id="rId11"/>
    <p:sldId id="283" r:id="rId12"/>
    <p:sldId id="281" r:id="rId13"/>
    <p:sldId id="280" r:id="rId14"/>
    <p:sldId id="279" r:id="rId15"/>
    <p:sldId id="278" r:id="rId16"/>
    <p:sldId id="277" r:id="rId17"/>
    <p:sldId id="289" r:id="rId18"/>
    <p:sldId id="288" r:id="rId19"/>
    <p:sldId id="287" r:id="rId20"/>
    <p:sldId id="29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07D0C-754D-47C5-95E5-3F5E732BE5F7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A02F-8336-4545-BA0C-DA0D900889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E92B-DFF2-4325-A9F7-9A7F668235A4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70E-277C-43DF-BA62-3FF93B531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Historický železniční most v Turecku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352928" cy="2137792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Autor bakalářské práce:	Libor </a:t>
            </a:r>
            <a:r>
              <a:rPr lang="cs-CZ" sz="2400" dirty="0" err="1" smtClean="0">
                <a:solidFill>
                  <a:schemeClr val="tx1"/>
                </a:solidFill>
              </a:rPr>
              <a:t>Bartáček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Vedoucí bakalářské práce:	doc. Dr. Ing. Luboš </a:t>
            </a:r>
            <a:r>
              <a:rPr lang="cs-CZ" sz="2400" dirty="0" err="1" smtClean="0">
                <a:solidFill>
                  <a:schemeClr val="tx1"/>
                </a:solidFill>
              </a:rPr>
              <a:t>Podolka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Oponent bakalářské práce:	Mgr. Jana Pavlíčková </a:t>
            </a:r>
            <a:r>
              <a:rPr lang="cs-CZ" sz="2400" dirty="0" err="1" smtClean="0">
                <a:solidFill>
                  <a:schemeClr val="tx1"/>
                </a:solidFill>
              </a:rPr>
              <a:t>Hlebová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České Budějovice, červen 2018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80728"/>
          </a:xfrm>
        </p:spPr>
        <p:txBody>
          <a:bodyPr/>
          <a:lstStyle/>
          <a:p>
            <a:r>
              <a:rPr lang="cs-CZ" dirty="0" smtClean="0"/>
              <a:t>Průřezy prvků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N-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3743848" cy="4382112"/>
          </a:xfrm>
          <a:prstGeom prst="rect">
            <a:avLst/>
          </a:prstGeom>
        </p:spPr>
      </p:pic>
      <p:pic>
        <p:nvPicPr>
          <p:cNvPr id="8" name="Obrázek 7" descr="STRING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052736"/>
            <a:ext cx="2610214" cy="432495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851920" y="5445224"/>
            <a:ext cx="138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400800" cy="1752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Konečný model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Pi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261844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779912" y="4797152"/>
            <a:ext cx="138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tx1"/>
                </a:solidFill>
              </a:rPr>
              <a:t>Vykreslení normálových sil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0114" t="31297" r="40592" b="44094"/>
          <a:stretch>
            <a:fillRect/>
          </a:stretch>
        </p:blipFill>
        <p:spPr bwMode="auto">
          <a:xfrm>
            <a:off x="179512" y="1268760"/>
            <a:ext cx="87936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635896" y="5229200"/>
            <a:ext cx="138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"/>
            <a:ext cx="8280920" cy="836712"/>
          </a:xfrm>
        </p:spPr>
        <p:txBody>
          <a:bodyPr/>
          <a:lstStyle/>
          <a:p>
            <a:r>
              <a:rPr lang="cs-CZ" dirty="0" smtClean="0"/>
              <a:t>Vnitřní síly – normálové </a:t>
            </a:r>
            <a:r>
              <a:rPr lang="cs-CZ" dirty="0" smtClean="0"/>
              <a:t>síly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807" t="28172" r="26121" b="13751"/>
          <a:stretch>
            <a:fillRect/>
          </a:stretch>
        </p:blipFill>
        <p:spPr bwMode="auto">
          <a:xfrm>
            <a:off x="0" y="1052736"/>
            <a:ext cx="9144000" cy="43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635896" y="5445224"/>
            <a:ext cx="138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cs-CZ" dirty="0" smtClean="0"/>
              <a:t>Výpočet spojů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5364088" cy="36004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Fv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ed</a:t>
            </a:r>
            <a:r>
              <a:rPr lang="en-US" sz="2400" b="1" dirty="0" smtClean="0">
                <a:solidFill>
                  <a:schemeClr val="tx1"/>
                </a:solidFill>
              </a:rPr>
              <a:t>&lt;=</a:t>
            </a:r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b,rd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Únosnost v otlačení musí být větší než normálová síla na jeden nýt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sd</a:t>
            </a:r>
            <a:r>
              <a:rPr lang="en-US" sz="2400" b="1" dirty="0" smtClean="0">
                <a:solidFill>
                  <a:schemeClr val="tx1"/>
                </a:solidFill>
              </a:rPr>
              <a:t>&lt;=</a:t>
            </a:r>
            <a:r>
              <a:rPr lang="en-US" sz="2400" b="1" dirty="0" err="1" smtClean="0">
                <a:solidFill>
                  <a:schemeClr val="tx1"/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u,rd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Únosnost taženého prutu musí být větší než normálová síla působící na prut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Fv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ed</a:t>
            </a:r>
            <a:r>
              <a:rPr lang="en-US" sz="2400" b="1" dirty="0" smtClean="0">
                <a:solidFill>
                  <a:schemeClr val="tx1"/>
                </a:solidFill>
              </a:rPr>
              <a:t>&lt;=</a:t>
            </a:r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v,rd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Únosnost ve střihu musí být větší než normálová síla na jeden nýt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1303" t="40969" r="62094" b="31961"/>
          <a:stretch>
            <a:fillRect/>
          </a:stretch>
        </p:blipFill>
        <p:spPr bwMode="auto">
          <a:xfrm>
            <a:off x="5292080" y="177281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516216" y="4869160"/>
            <a:ext cx="138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cs-CZ" dirty="0" smtClean="0"/>
              <a:t>Výpočet spojů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26203" r="7304" b="14735"/>
          <a:stretch>
            <a:fillRect/>
          </a:stretch>
        </p:blipFill>
        <p:spPr bwMode="auto">
          <a:xfrm>
            <a:off x="179512" y="1124744"/>
            <a:ext cx="87849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635896" y="5445224"/>
            <a:ext cx="138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Přínos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376864" cy="372196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Získání nových vědomostí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Ověření funkčnosti softwaru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Podklad pro další úkoly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Využití počítačové techniky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Rozšíření znalostí a užívání softwaru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7448872" cy="364996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Aktuálnost historických mostů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Vytvoření funkčního 3D modelu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Provedení analýzy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Posouzení výsledků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Splnění cíle bakalářské práce</a:t>
            </a:r>
          </a:p>
          <a:p>
            <a:pPr algn="l">
              <a:buFont typeface="Arial" pitchFamily="34" charset="0"/>
              <a:buChar char="•"/>
            </a:pPr>
            <a:endParaRPr lang="cs-CZ" dirty="0" smtClean="0"/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47002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154016"/>
          </a:xfrm>
        </p:spPr>
        <p:txBody>
          <a:bodyPr/>
          <a:lstStyle/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Od vedoucího práce: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Jak by jste posoudil spoj prvků tvořících příhradový nosník, kde je použito styčníkového plechu a nýtů nebo šroubů jako spojovacího prostředku.</a:t>
            </a: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0811"/>
          <a:stretch>
            <a:fillRect/>
          </a:stretch>
        </p:blipFill>
        <p:spPr bwMode="auto">
          <a:xfrm>
            <a:off x="683568" y="548680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779912" y="5373216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Amaddeo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154016"/>
          </a:xfrm>
        </p:spPr>
        <p:txBody>
          <a:bodyPr/>
          <a:lstStyle/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Od oponenta práce: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Student ve své práci v závěrečném shrnutí poukazuje na aktuálnost tématu historických mostů - zabývá se i současnou otázkou ( značně medializovanou ) stavu historických mostů ( nejen ocelových ) v </a:t>
            </a:r>
            <a:r>
              <a:rPr lang="cs-CZ" sz="2400" dirty="0" smtClean="0">
                <a:solidFill>
                  <a:schemeClr val="tx1"/>
                </a:solidFill>
              </a:rPr>
              <a:t>ČR? </a:t>
            </a:r>
            <a:r>
              <a:rPr lang="cs-CZ" sz="2400" dirty="0" smtClean="0">
                <a:solidFill>
                  <a:schemeClr val="tx1"/>
                </a:solidFill>
              </a:rPr>
              <a:t>Jaký je jeho názor na věc ?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80920" cy="3937992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Motivace a důvody k řešení daného problému 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Cíl </a:t>
            </a:r>
            <a:r>
              <a:rPr lang="cs-CZ" dirty="0" smtClean="0">
                <a:solidFill>
                  <a:schemeClr val="tx1"/>
                </a:solidFill>
              </a:rPr>
              <a:t>práce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Most </a:t>
            </a:r>
            <a:r>
              <a:rPr lang="cs-CZ" dirty="0" err="1" smtClean="0">
                <a:solidFill>
                  <a:schemeClr val="tx1"/>
                </a:solidFill>
              </a:rPr>
              <a:t>Basmane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Dumlupınar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Použité metody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Metoda konečných prvků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Vnitřní </a:t>
            </a:r>
            <a:r>
              <a:rPr lang="cs-CZ" dirty="0" smtClean="0">
                <a:solidFill>
                  <a:schemeClr val="tx1"/>
                </a:solidFill>
              </a:rPr>
              <a:t>síly – normálové síly </a:t>
            </a:r>
            <a:r>
              <a:rPr lang="cs-CZ" dirty="0" smtClean="0">
                <a:solidFill>
                  <a:schemeClr val="tx1"/>
                </a:solidFill>
              </a:rPr>
              <a:t>prutů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Výpočet spojů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Přínos práce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Závěrečné shrnutí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Doplňující </a:t>
            </a:r>
            <a:r>
              <a:rPr lang="cs-CZ" dirty="0" smtClean="0">
                <a:solidFill>
                  <a:schemeClr val="tx1"/>
                </a:solidFill>
              </a:rPr>
              <a:t>dotazy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848872" cy="276071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Aktuálnost </a:t>
            </a:r>
            <a:r>
              <a:rPr lang="cs-CZ" dirty="0" smtClean="0">
                <a:solidFill>
                  <a:schemeClr val="tx1"/>
                </a:solidFill>
              </a:rPr>
              <a:t>tématu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Projekt v </a:t>
            </a:r>
            <a:r>
              <a:rPr lang="cs-CZ" dirty="0" smtClean="0">
                <a:solidFill>
                  <a:schemeClr val="tx1"/>
                </a:solidFill>
              </a:rPr>
              <a:t>rámci programu </a:t>
            </a:r>
            <a:r>
              <a:rPr lang="cs-CZ" dirty="0" err="1" smtClean="0">
                <a:solidFill>
                  <a:schemeClr val="tx1"/>
                </a:solidFill>
              </a:rPr>
              <a:t>Erasmus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Návaznost na předchozí projekt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136904" cy="285787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Ocelový historický </a:t>
            </a:r>
            <a:r>
              <a:rPr lang="cs-CZ" dirty="0" smtClean="0">
                <a:solidFill>
                  <a:schemeClr val="tx1"/>
                </a:solidFill>
              </a:rPr>
              <a:t>most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3D </a:t>
            </a:r>
            <a:r>
              <a:rPr lang="cs-CZ" dirty="0" smtClean="0">
                <a:solidFill>
                  <a:schemeClr val="tx1"/>
                </a:solidFill>
              </a:rPr>
              <a:t>model a </a:t>
            </a:r>
            <a:r>
              <a:rPr lang="cs-CZ" dirty="0" smtClean="0">
                <a:solidFill>
                  <a:schemeClr val="tx1"/>
                </a:solidFill>
              </a:rPr>
              <a:t>analýza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CSi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Bridge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Posouzení únosnosti prutů a spojů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dirty="0" smtClean="0"/>
              <a:t> Most </a:t>
            </a:r>
            <a:r>
              <a:rPr lang="cs-CZ" dirty="0" err="1" smtClean="0"/>
              <a:t>Basmane</a:t>
            </a:r>
            <a:r>
              <a:rPr lang="cs-CZ" dirty="0" smtClean="0"/>
              <a:t>-</a:t>
            </a:r>
            <a:r>
              <a:rPr lang="cs-CZ" dirty="0" err="1" smtClean="0"/>
              <a:t>Dumlupınar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7992888" cy="372196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6 polí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Délka pole 30 </a:t>
            </a:r>
            <a:r>
              <a:rPr lang="cs-CZ" sz="2400" dirty="0" smtClean="0">
                <a:solidFill>
                  <a:schemeClr val="tx1"/>
                </a:solidFill>
              </a:rPr>
              <a:t>m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Celková délka </a:t>
            </a:r>
            <a:r>
              <a:rPr lang="cs-CZ" sz="2400" dirty="0" smtClean="0">
                <a:solidFill>
                  <a:schemeClr val="tx1"/>
                </a:solidFill>
              </a:rPr>
              <a:t>180 m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Šířka pole 3,2 m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Výška pole 4,5 m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Vertikální sklon 2,5%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Poloměr 300 m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5400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292080" y="5373216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Amaddeo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5302" b="23122"/>
          <a:stretch>
            <a:fillRect/>
          </a:stretch>
        </p:blipFill>
        <p:spPr bwMode="auto">
          <a:xfrm>
            <a:off x="179512" y="3212976"/>
            <a:ext cx="40410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5263"/>
          <a:stretch>
            <a:fillRect/>
          </a:stretch>
        </p:blipFill>
        <p:spPr bwMode="auto">
          <a:xfrm>
            <a:off x="179512" y="188640"/>
            <a:ext cx="40879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DSC_48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764704"/>
            <a:ext cx="2088232" cy="3119457"/>
          </a:xfrm>
          <a:prstGeom prst="rect">
            <a:avLst/>
          </a:prstGeom>
        </p:spPr>
      </p:pic>
      <p:pic>
        <p:nvPicPr>
          <p:cNvPr id="14" name="Obrázek 13" descr="DSC_5006.JPG"/>
          <p:cNvPicPr>
            <a:picLocks noChangeAspect="1"/>
          </p:cNvPicPr>
          <p:nvPr/>
        </p:nvPicPr>
        <p:blipFill>
          <a:blip r:embed="rId6" cstate="print"/>
          <a:srcRect l="8445" r="7101" b="18966"/>
          <a:stretch>
            <a:fillRect/>
          </a:stretch>
        </p:blipFill>
        <p:spPr>
          <a:xfrm>
            <a:off x="4499992" y="764704"/>
            <a:ext cx="2160240" cy="309634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907704" y="5157192"/>
            <a:ext cx="58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Pole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763688" y="2780928"/>
            <a:ext cx="84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Styčník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652120" y="4725144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Amaddeo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572000" y="3933056"/>
            <a:ext cx="207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Ukotvení do základu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7236296" y="3933056"/>
            <a:ext cx="15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Mostní ložisko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160840" cy="307389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Vizuální prohlídka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Sběr dat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Software </a:t>
            </a:r>
            <a:r>
              <a:rPr lang="cs-CZ" dirty="0" err="1" smtClean="0">
                <a:solidFill>
                  <a:schemeClr val="tx1"/>
                </a:solidFill>
              </a:rPr>
              <a:t>Csi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Bridge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92888" cy="1470025"/>
          </a:xfrm>
        </p:spPr>
        <p:txBody>
          <a:bodyPr/>
          <a:lstStyle/>
          <a:p>
            <a:r>
              <a:rPr lang="cs-CZ" dirty="0" smtClean="0"/>
              <a:t>Metoda konečných prvků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424936" cy="1104528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Numerická </a:t>
            </a:r>
            <a:r>
              <a:rPr lang="cs-CZ" sz="2400" dirty="0" smtClean="0">
                <a:solidFill>
                  <a:schemeClr val="tx1"/>
                </a:solidFill>
              </a:rPr>
              <a:t>metoda sloužící k simulaci průběhů napětí, deformací, vlastních </a:t>
            </a:r>
            <a:r>
              <a:rPr lang="cs-CZ" sz="2400" dirty="0" smtClean="0">
                <a:solidFill>
                  <a:schemeClr val="tx1"/>
                </a:solidFill>
              </a:rPr>
              <a:t>frekvencí na </a:t>
            </a:r>
            <a:r>
              <a:rPr lang="cs-CZ" sz="2400" dirty="0" smtClean="0">
                <a:solidFill>
                  <a:schemeClr val="tx1"/>
                </a:solidFill>
              </a:rPr>
              <a:t>vytvořeném fyzikálním modelu.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Výsledek obrázku pro VŠTE LOG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3467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BAKALÁŘSKÁ PRÁCE</a:t>
            </a:r>
          </a:p>
          <a:p>
            <a:r>
              <a:rPr lang="cs-CZ" dirty="0" smtClean="0"/>
              <a:t>LIBOR BARTÁČEK 17531</a:t>
            </a:r>
            <a:endParaRPr lang="cs-CZ" dirty="0"/>
          </a:p>
        </p:txBody>
      </p:sp>
      <p:cxnSp>
        <p:nvCxnSpPr>
          <p:cNvPr id="6" name="Přímá spojnice 6"/>
          <p:cNvCxnSpPr/>
          <p:nvPr/>
        </p:nvCxnSpPr>
        <p:spPr>
          <a:xfrm>
            <a:off x="179512" y="580526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924944"/>
            <a:ext cx="7308304" cy="246773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707904" y="5229200"/>
            <a:ext cx="138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1113838</TotalTime>
  <Words>645</Words>
  <Application>Microsoft Office PowerPoint</Application>
  <PresentationFormat>Předvádění na obrazovce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Historický železniční most v Turecku </vt:lpstr>
      <vt:lpstr>Snímek 2</vt:lpstr>
      <vt:lpstr>Obsah</vt:lpstr>
      <vt:lpstr>Motivace a důvody k řešení daného problému</vt:lpstr>
      <vt:lpstr>Cíl práce</vt:lpstr>
      <vt:lpstr> Most Basmane-Dumlupınar </vt:lpstr>
      <vt:lpstr>Snímek 7</vt:lpstr>
      <vt:lpstr>Použité metody</vt:lpstr>
      <vt:lpstr>Metoda konečných prvků</vt:lpstr>
      <vt:lpstr>Průřezy prvků</vt:lpstr>
      <vt:lpstr>Snímek 11</vt:lpstr>
      <vt:lpstr>Snímek 12</vt:lpstr>
      <vt:lpstr>Vnitřní síly – normálové síly</vt:lpstr>
      <vt:lpstr>Výpočet spojů</vt:lpstr>
      <vt:lpstr>Výpočet spojů</vt:lpstr>
      <vt:lpstr>Přínos práce</vt:lpstr>
      <vt:lpstr>Závěrečné shrnutí</vt:lpstr>
      <vt:lpstr>Děkuji za pozornost</vt:lpstr>
      <vt:lpstr>Doplňující dotazy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Libor</dc:creator>
  <cp:lastModifiedBy>Libor</cp:lastModifiedBy>
  <cp:revision>76</cp:revision>
  <dcterms:created xsi:type="dcterms:W3CDTF">2018-06-13T06:51:26Z</dcterms:created>
  <dcterms:modified xsi:type="dcterms:W3CDTF">2018-06-13T20:32:55Z</dcterms:modified>
</cp:coreProperties>
</file>