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1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63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7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29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25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04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07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78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07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98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93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16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9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6DAFF-466E-44E1-8BE8-0E8B7E44C9F0}" type="datetimeFigureOut">
              <a:rPr lang="cs-CZ" smtClean="0"/>
              <a:t>25. 6. 2018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9D88-11E3-4DD7-8609-686D85CFB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43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cs-CZ" b="1" dirty="0" smtClean="0"/>
              <a:t>Novostavba objektu s nízkou spotřebo energie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16824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Autor: Ondřej Michálek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Vedoucí práce: Ing. Michal Kraus Ph.D.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684134"/>
            <a:ext cx="936104" cy="93610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259632" y="5684134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TECHNICKÁ A EKONOMICKÁ 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51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9672" y="2276872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DĚKUJI ZA POZORNOST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8160" y="188640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Otázka č.1 – Jak se kótují otvory v nenosných stěnách (příčkách) ?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868400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174402" y="5407858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>
                <a:solidFill>
                  <a:schemeClr val="tx1"/>
                </a:solidFill>
              </a:rPr>
              <a:t>Zdroj: https://www.fce.vutbr.cz/PST/hlavsa.p/AH01_zarubne.pdf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3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9345" y="1340768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Otázka č.2 – Jaký je rozdíl mezi energetických štítkem obálky budovy a průkazem energetické náročnosti budovy ?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9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70793" y="764704"/>
            <a:ext cx="3980959" cy="504056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Energetický štítek obálky budovy: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Počítá pouze z obálkou budovy bez TZB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Výsledkem je </a:t>
            </a:r>
            <a:r>
              <a:rPr lang="cs-CZ" dirty="0" smtClean="0">
                <a:solidFill>
                  <a:schemeClr val="tx1"/>
                </a:solidFill>
              </a:rPr>
              <a:t>průměrný </a:t>
            </a:r>
            <a:r>
              <a:rPr lang="cs-CZ" dirty="0">
                <a:solidFill>
                  <a:schemeClr val="tx1"/>
                </a:solidFill>
              </a:rPr>
              <a:t>součinitel prostupu tepla obálky budovy Um v </a:t>
            </a:r>
            <a:r>
              <a:rPr lang="cs-CZ" dirty="0" smtClean="0">
                <a:solidFill>
                  <a:schemeClr val="tx1"/>
                </a:solidFill>
              </a:rPr>
              <a:t>W/m².K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Klasifikační třídy A-G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Protokol + grafické znázornění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23489" y="764704"/>
            <a:ext cx="3980959" cy="504056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Průkaz energetické náročnosti budovy: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PENB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Hodnotí veškerou potřebnou energii (vč. </a:t>
            </a:r>
            <a:r>
              <a:rPr lang="cs-CZ" dirty="0" smtClean="0">
                <a:solidFill>
                  <a:schemeClr val="tx1"/>
                </a:solidFill>
              </a:rPr>
              <a:t>Vytápění, příprava TUV, chlazení, větrání, osvětlení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Výsledkem je </a:t>
            </a:r>
            <a:r>
              <a:rPr lang="cs-CZ" dirty="0" smtClean="0">
                <a:solidFill>
                  <a:schemeClr val="tx1"/>
                </a:solidFill>
              </a:rPr>
              <a:t>celková </a:t>
            </a:r>
            <a:r>
              <a:rPr lang="cs-CZ" dirty="0">
                <a:solidFill>
                  <a:schemeClr val="tx1"/>
                </a:solidFill>
              </a:rPr>
              <a:t>dodaná energie a neobnovitelná primární energie (obě hodnoty jsou v </a:t>
            </a:r>
            <a:r>
              <a:rPr lang="cs-CZ" dirty="0" err="1">
                <a:solidFill>
                  <a:schemeClr val="tx1"/>
                </a:solidFill>
              </a:rPr>
              <a:t>MWh</a:t>
            </a:r>
            <a:r>
              <a:rPr lang="cs-CZ" dirty="0">
                <a:solidFill>
                  <a:schemeClr val="tx1"/>
                </a:solidFill>
              </a:rPr>
              <a:t>/rok).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3625" y="2204864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/>
              <a:t>Otázka </a:t>
            </a:r>
            <a:r>
              <a:rPr lang="cs-CZ" b="1" dirty="0" smtClean="0"/>
              <a:t>č.3 – Jaká je současná situace v oblasti dotací či finančních příspěvků na výstavbu energeticky úsporných budov ? Bylo by možné využít některou z forem dotací na navrhovaný objekt ?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37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98" y="188640"/>
            <a:ext cx="677435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98" y="4747592"/>
            <a:ext cx="6774356" cy="14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odnadpis 2"/>
          <p:cNvSpPr txBox="1">
            <a:spLocks/>
          </p:cNvSpPr>
          <p:nvPr/>
        </p:nvSpPr>
        <p:spPr>
          <a:xfrm>
            <a:off x="7973071" y="5499991"/>
            <a:ext cx="1575792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Zdroj: 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vlastní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2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1793" y="1556792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/>
              <a:t>Otázka </a:t>
            </a:r>
            <a:r>
              <a:rPr lang="cs-CZ" b="1" dirty="0" smtClean="0"/>
              <a:t>č.4 – </a:t>
            </a:r>
            <a:r>
              <a:rPr lang="cs-CZ" b="1" dirty="0">
                <a:latin typeface="+mn-lt"/>
              </a:rPr>
              <a:t>Rozvod vzduchotechniky je poměrně složitý, zvládla by provoz (tlakové ztráty sítě) běžně sériově vyráběná vzduchotechnická jednotka ?</a:t>
            </a:r>
            <a:endParaRPr lang="cs-CZ" b="1" dirty="0"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59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/>
              <a:t>Otázka </a:t>
            </a:r>
            <a:r>
              <a:rPr lang="cs-CZ" b="1" dirty="0" smtClean="0"/>
              <a:t>č.4</a:t>
            </a:r>
            <a:endParaRPr lang="cs-CZ" b="1" dirty="0"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04545" y="1412776"/>
            <a:ext cx="8197469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ČSN 73 0540/2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Objem budovy 1054 m</a:t>
            </a:r>
            <a:r>
              <a:rPr lang="cs-CZ" baseline="30000" dirty="0" smtClean="0">
                <a:solidFill>
                  <a:schemeClr val="tx1"/>
                </a:solidFill>
              </a:rPr>
              <a:t>3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054 x 0,3=351 m</a:t>
            </a:r>
            <a:r>
              <a:rPr lang="cs-CZ" baseline="30000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/hod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Navržená jednotka s výkonem 800 </a:t>
            </a:r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baseline="30000" dirty="0">
                <a:solidFill>
                  <a:schemeClr val="tx1"/>
                </a:solidFill>
              </a:rPr>
              <a:t>3</a:t>
            </a:r>
            <a:r>
              <a:rPr lang="cs-CZ" dirty="0">
                <a:solidFill>
                  <a:schemeClr val="tx1"/>
                </a:solidFill>
              </a:rPr>
              <a:t>/hod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baseline="30000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6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6699" y="332656"/>
            <a:ext cx="7772400" cy="1470025"/>
          </a:xfrm>
        </p:spPr>
        <p:txBody>
          <a:bodyPr/>
          <a:lstStyle/>
          <a:p>
            <a:pPr algn="l"/>
            <a:r>
              <a:rPr lang="cs-CZ" b="1" dirty="0" smtClean="0"/>
              <a:t>Obsah: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0994" y="1556792"/>
            <a:ext cx="8197469" cy="4464496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Cíl práce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Představení objektu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Umístění objektu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Základní koncept objektu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Dispoziční řešení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Tepelně-technická charakteristika </a:t>
            </a:r>
            <a:r>
              <a:rPr lang="cs-CZ" sz="2000" dirty="0" smtClean="0">
                <a:solidFill>
                  <a:schemeClr val="tx1"/>
                </a:solidFill>
              </a:rPr>
              <a:t>objektu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Průkaz energetické náročnosti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Shrnutí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Otázky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76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6699" y="332656"/>
            <a:ext cx="7772400" cy="1470025"/>
          </a:xfrm>
        </p:spPr>
        <p:txBody>
          <a:bodyPr/>
          <a:lstStyle/>
          <a:p>
            <a:pPr algn="l"/>
            <a:r>
              <a:rPr lang="cs-CZ" b="1" dirty="0" smtClean="0"/>
              <a:t>Cíl práce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550994" y="1556792"/>
            <a:ext cx="8197469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Cílem bakalářské práce je návrh architektonického a stavebně konstrukčního řešení objektu s nízkou spotřebou energie. Předpokládá se architektonická a stavebně konstrukční studie s výkresovou dokumentací ve stupni „Projekt pro stavební povolení“. Zpracování koncepce rozvodů TZB ve formě generelu rozvodů. Nezbytnou součástí bakalářské práce je vyhodnocení a posouzení tepelně-technických charakteristik navržených konstrukcí i budovy jako celku.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45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6699" y="332656"/>
            <a:ext cx="7772400" cy="1470025"/>
          </a:xfrm>
        </p:spPr>
        <p:txBody>
          <a:bodyPr/>
          <a:lstStyle/>
          <a:p>
            <a:pPr algn="l"/>
            <a:r>
              <a:rPr lang="cs-CZ" b="1" dirty="0" smtClean="0"/>
              <a:t>Představení objektu – umístění 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19757" y="1556792"/>
            <a:ext cx="8197469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b="1" dirty="0" smtClean="0">
                <a:solidFill>
                  <a:schemeClr val="tx1"/>
                </a:solidFill>
              </a:rPr>
              <a:t>Lokalita: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Jihočeský kraj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okres </a:t>
            </a:r>
            <a:r>
              <a:rPr lang="cs-CZ" dirty="0" err="1" smtClean="0">
                <a:solidFill>
                  <a:schemeClr val="tx1"/>
                </a:solidFill>
              </a:rPr>
              <a:t>J.Hradec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město Dačice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p.č</a:t>
            </a:r>
            <a:r>
              <a:rPr lang="cs-CZ" dirty="0" smtClean="0">
                <a:solidFill>
                  <a:schemeClr val="tx1"/>
                </a:solidFill>
              </a:rPr>
              <a:t>. 2271/51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Obsah: 1400 m²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517" y="1498476"/>
            <a:ext cx="5027922" cy="45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7452320" y="6062029"/>
            <a:ext cx="1575792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Zdroj: vlastní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5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6699" y="332656"/>
            <a:ext cx="7772400" cy="1470025"/>
          </a:xfrm>
        </p:spPr>
        <p:txBody>
          <a:bodyPr/>
          <a:lstStyle/>
          <a:p>
            <a:pPr algn="l"/>
            <a:r>
              <a:rPr lang="cs-CZ" b="1" dirty="0" smtClean="0"/>
              <a:t>Představení objektu - koncept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1412776"/>
            <a:ext cx="6264460" cy="468058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7017909" y="1439753"/>
            <a:ext cx="1874571" cy="1304528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Zastavěná plocha: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212 m²</a:t>
            </a:r>
            <a:r>
              <a:rPr lang="cs-CZ" b="1" dirty="0" smtClean="0"/>
              <a:t>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017910" y="3100802"/>
            <a:ext cx="1874572" cy="1304528"/>
          </a:xfrm>
          <a:prstGeom prst="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Užitná plocha: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126m²</a:t>
            </a:r>
            <a:r>
              <a:rPr lang="cs-CZ" b="1" dirty="0" smtClean="0"/>
              <a:t>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017909" y="4840957"/>
            <a:ext cx="1874573" cy="125239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Výška  atiky: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7,7 m</a:t>
            </a:r>
            <a:r>
              <a:rPr lang="cs-CZ" b="1" dirty="0" smtClean="0"/>
              <a:t>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005929" y="6039154"/>
            <a:ext cx="1575792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Zdroj: vlastní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13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6699" y="332656"/>
            <a:ext cx="7772400" cy="1470025"/>
          </a:xfrm>
        </p:spPr>
        <p:txBody>
          <a:bodyPr/>
          <a:lstStyle/>
          <a:p>
            <a:pPr algn="l"/>
            <a:r>
              <a:rPr lang="cs-CZ" b="1" dirty="0" smtClean="0"/>
              <a:t>Představení objektu - dispozice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21" y="1609123"/>
            <a:ext cx="4240708" cy="4246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128" y="1609123"/>
            <a:ext cx="4542711" cy="4252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218033" y="5810770"/>
            <a:ext cx="1575792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Zdroj: vlastní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4644008" y="5861313"/>
            <a:ext cx="1575792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Zdroj: vlastní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1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Představení objektu – </a:t>
            </a:r>
            <a:br>
              <a:rPr lang="cs-CZ" b="1" dirty="0" smtClean="0"/>
            </a:br>
            <a:r>
              <a:rPr lang="cs-CZ" b="1" dirty="0" smtClean="0"/>
              <a:t>tepelně-technická charakteristika 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31001" y="2092016"/>
            <a:ext cx="2089414" cy="392927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Obvodová stěna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R</a:t>
            </a:r>
            <a:r>
              <a:rPr lang="cs-CZ" b="1" dirty="0" smtClean="0">
                <a:solidFill>
                  <a:schemeClr val="tx1"/>
                </a:solidFill>
              </a:rPr>
              <a:t>= 10,889 m²K/W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b="1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U</a:t>
            </a:r>
            <a:r>
              <a:rPr lang="cs-CZ" b="1" dirty="0">
                <a:solidFill>
                  <a:schemeClr val="tx1"/>
                </a:solidFill>
              </a:rPr>
              <a:t>= 0,090 </a:t>
            </a:r>
            <a:r>
              <a:rPr lang="cs-CZ" b="1" dirty="0" smtClean="0">
                <a:solidFill>
                  <a:schemeClr val="tx1"/>
                </a:solidFill>
              </a:rPr>
              <a:t>W/m²K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472815" y="2092016"/>
            <a:ext cx="2089414" cy="392927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Podlaha na zemině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  <a:endParaRPr lang="cs-CZ" b="1" dirty="0">
              <a:solidFill>
                <a:schemeClr val="tx1"/>
              </a:solidFill>
            </a:endParaRP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R= 15,458 </a:t>
            </a:r>
            <a:r>
              <a:rPr lang="cs-CZ" b="1" dirty="0">
                <a:solidFill>
                  <a:schemeClr val="tx1"/>
                </a:solidFill>
              </a:rPr>
              <a:t>m²K/W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b="1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U= 0,064 W/m²K</a:t>
            </a:r>
            <a:endParaRPr lang="cs-CZ" b="1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691859" y="2098710"/>
            <a:ext cx="2089414" cy="392927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Plochá střecha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cs-CZ" b="1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R</a:t>
            </a:r>
            <a:r>
              <a:rPr lang="cs-CZ" b="1" dirty="0">
                <a:solidFill>
                  <a:schemeClr val="tx1"/>
                </a:solidFill>
              </a:rPr>
              <a:t>= 8,265 m²K/W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b="1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U= </a:t>
            </a:r>
            <a:r>
              <a:rPr lang="cs-CZ" b="1" dirty="0" smtClean="0">
                <a:solidFill>
                  <a:schemeClr val="tx1"/>
                </a:solidFill>
              </a:rPr>
              <a:t>0,119 W/m²K</a:t>
            </a:r>
            <a:endParaRPr lang="cs-CZ" b="1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933673" y="2098710"/>
            <a:ext cx="2089414" cy="3929271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Terasa</a:t>
            </a:r>
            <a:r>
              <a:rPr lang="cs-CZ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cs-CZ" b="1" dirty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R= </a:t>
            </a:r>
            <a:r>
              <a:rPr lang="cs-CZ" b="1" dirty="0" smtClean="0">
                <a:solidFill>
                  <a:schemeClr val="tx1"/>
                </a:solidFill>
              </a:rPr>
              <a:t>6,530 </a:t>
            </a:r>
            <a:r>
              <a:rPr lang="cs-CZ" b="1" dirty="0">
                <a:solidFill>
                  <a:schemeClr val="tx1"/>
                </a:solidFill>
              </a:rPr>
              <a:t>m²K/W</a:t>
            </a:r>
          </a:p>
          <a:p>
            <a:pPr algn="ctr"/>
            <a:endParaRPr lang="cs-CZ" b="1" dirty="0" smtClean="0">
              <a:solidFill>
                <a:schemeClr val="tx1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U= 0,150 </a:t>
            </a:r>
            <a:r>
              <a:rPr lang="cs-CZ" b="1" dirty="0">
                <a:solidFill>
                  <a:schemeClr val="tx1"/>
                </a:solidFill>
              </a:rPr>
              <a:t>W/m²K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56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0995" y="0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Představení objektu – </a:t>
            </a:r>
            <a:r>
              <a:rPr lang="cs-CZ" b="1" dirty="0" smtClean="0"/>
              <a:t>PENB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95" y="1124744"/>
            <a:ext cx="3499670" cy="492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913409"/>
            <a:ext cx="4798135" cy="3224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odnadpis 2"/>
          <p:cNvSpPr txBox="1">
            <a:spLocks/>
          </p:cNvSpPr>
          <p:nvPr/>
        </p:nvSpPr>
        <p:spPr>
          <a:xfrm>
            <a:off x="550995" y="5998413"/>
            <a:ext cx="1575792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Zdroj: vlastní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15" name="Podnadpis 2"/>
          <p:cNvSpPr txBox="1">
            <a:spLocks/>
          </p:cNvSpPr>
          <p:nvPr/>
        </p:nvSpPr>
        <p:spPr>
          <a:xfrm>
            <a:off x="4211960" y="5164448"/>
            <a:ext cx="1575792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Zdroj: vlastní</a:t>
            </a: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45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0995" y="0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cs-CZ" b="1" dirty="0" smtClean="0"/>
              <a:t>Shrnutí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95" y="6279413"/>
            <a:ext cx="454934" cy="454934"/>
          </a:xfrm>
          <a:prstGeom prst="rect">
            <a:avLst/>
          </a:prstGeom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1187624" y="6366380"/>
            <a:ext cx="7416824" cy="2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VYSOKÁ ŠKOLA TECHNICKÁ A EKONOMICKÁ V ČESKÝCH BUDĚJOVICÍCH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406979" y="1268760"/>
            <a:ext cx="8197469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Navržení konceptu rodinného domu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Návrh jednotlivých skladeb konstrukcí       (ČSN 73 0540-1-4)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PD ve stupni pro stavební povolení (vyhláška č. 405/2017 Sb.)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Energetický štítek obálky budovy a PENB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3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566</Words>
  <Application>Microsoft Office PowerPoint</Application>
  <PresentationFormat>Předvádění na obrazovce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Novostavba objektu s nízkou spotřebo energie</vt:lpstr>
      <vt:lpstr>Obsah:</vt:lpstr>
      <vt:lpstr>Cíl práce</vt:lpstr>
      <vt:lpstr>Představení objektu – umístění </vt:lpstr>
      <vt:lpstr>Představení objektu - koncept</vt:lpstr>
      <vt:lpstr>Představení objektu - dispozice</vt:lpstr>
      <vt:lpstr>Představení objektu –  tepelně-technická charakteristika </vt:lpstr>
      <vt:lpstr>Představení objektu – PENB</vt:lpstr>
      <vt:lpstr>Shrnutí</vt:lpstr>
      <vt:lpstr>DĚKUJI ZA POZORNOST</vt:lpstr>
      <vt:lpstr>Otázka č.1 – Jak se kótují otvory v nenosných stěnách (příčkách) ?</vt:lpstr>
      <vt:lpstr>Otázka č.2 – Jaký je rozdíl mezi energetických štítkem obálky budovy a průkazem energetické náročnosti budovy ?</vt:lpstr>
      <vt:lpstr>Prezentace aplikace PowerPoint</vt:lpstr>
      <vt:lpstr>Otázka č.3 – Jaká je současná situace v oblasti dotací či finančních příspěvků na výstavbu energeticky úsporných budov ? Bylo by možné využít některou z forem dotací na navrhovaný objekt ?</vt:lpstr>
      <vt:lpstr>Prezentace aplikace PowerPoint</vt:lpstr>
      <vt:lpstr>Otázka č.4 – Rozvod vzduchotechniky je poměrně složitý, zvládla by provoz (tlakové ztráty sítě) běžně sériově vyráběná vzduchotechnická jednotka ?</vt:lpstr>
      <vt:lpstr>Otázka č.4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Novostavba objektu s nízkou spotřebo energie</dc:title>
  <dc:creator>Asus K75VJ</dc:creator>
  <cp:lastModifiedBy>Asus K75VJ</cp:lastModifiedBy>
  <cp:revision>17</cp:revision>
  <dcterms:created xsi:type="dcterms:W3CDTF">2018-06-22T15:50:05Z</dcterms:created>
  <dcterms:modified xsi:type="dcterms:W3CDTF">2018-06-25T15:10:02Z</dcterms:modified>
</cp:coreProperties>
</file>