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6" r:id="rId2"/>
    <p:sldId id="257" r:id="rId3"/>
    <p:sldId id="258" r:id="rId4"/>
    <p:sldId id="263" r:id="rId5"/>
    <p:sldId id="264" r:id="rId6"/>
    <p:sldId id="259" r:id="rId7"/>
    <p:sldId id="260" r:id="rId8"/>
    <p:sldId id="261" r:id="rId9"/>
    <p:sldId id="262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20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6/17/2024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6/17/2024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6/17/2024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6/17/2024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6/17/2024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6/17/2024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6/17/2024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6/17/2024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6/17/2024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6/17/2024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6/17/2024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6/17/2024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66455D7-9551-7770-32D1-6485F30F63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75205" y="1991637"/>
            <a:ext cx="9893808" cy="3099816"/>
          </a:xfrm>
        </p:spPr>
        <p:txBody>
          <a:bodyPr>
            <a:noAutofit/>
          </a:bodyPr>
          <a:lstStyle/>
          <a:p>
            <a:r>
              <a:rPr lang="cs-CZ" sz="4000" dirty="0">
                <a:latin typeface="Arial" panose="020B0604020202020204" pitchFamily="34" charset="0"/>
                <a:cs typeface="Arial" panose="020B0604020202020204" pitchFamily="34" charset="0"/>
              </a:rPr>
              <a:t>Analýza legislativy v oblasti technické způsobilosti sportovních plavidel v České republice.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EC42C468-AAAA-853A-0752-00283F76AD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95194" y="5264358"/>
            <a:ext cx="6801612" cy="1239894"/>
          </a:xfrm>
        </p:spPr>
        <p:txBody>
          <a:bodyPr/>
          <a:lstStyle/>
          <a:p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Obhajoba bakalářské práce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Michaela Pavlišová</a:t>
            </a:r>
          </a:p>
          <a:p>
            <a:endParaRPr 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AE68CFDC-6226-5E87-1B69-2DCF906A16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69013" y="267854"/>
            <a:ext cx="929987" cy="929987"/>
          </a:xfrm>
          <a:prstGeom prst="rect">
            <a:avLst/>
          </a:prstGeom>
        </p:spPr>
      </p:pic>
      <p:sp>
        <p:nvSpPr>
          <p:cNvPr id="6" name="TextovéPole 5">
            <a:extLst>
              <a:ext uri="{FF2B5EF4-FFF2-40B4-BE49-F238E27FC236}">
                <a16:creationId xmlns:a16="http://schemas.microsoft.com/office/drawing/2014/main" id="{6EC07EB8-19F1-E4C4-BB6C-2725AFD82191}"/>
              </a:ext>
            </a:extLst>
          </p:cNvPr>
          <p:cNvSpPr txBox="1"/>
          <p:nvPr/>
        </p:nvSpPr>
        <p:spPr>
          <a:xfrm>
            <a:off x="748145" y="532792"/>
            <a:ext cx="99937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Vysoká škola technická a ekonomická v Českých Budějovicích					2024</a:t>
            </a:r>
          </a:p>
        </p:txBody>
      </p:sp>
    </p:spTree>
    <p:extLst>
      <p:ext uri="{BB962C8B-B14F-4D97-AF65-F5344CB8AC3E}">
        <p14:creationId xmlns:p14="http://schemas.microsoft.com/office/powerpoint/2010/main" val="37250308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13A7C4-2649-990A-151D-8F153CEAE7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2728" y="438912"/>
            <a:ext cx="10040112" cy="1714500"/>
          </a:xfrm>
        </p:spPr>
        <p:txBody>
          <a:bodyPr>
            <a:noAutofit/>
          </a:bodyPr>
          <a:lstStyle/>
          <a:p>
            <a:r>
              <a:rPr lang="cs-CZ" sz="4000" dirty="0">
                <a:latin typeface="Arial" panose="020B0604020202020204" pitchFamily="34" charset="0"/>
                <a:cs typeface="Arial" panose="020B0604020202020204" pitchFamily="34" charset="0"/>
              </a:rPr>
              <a:t>Motivace a důvody k řešení daného problému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DFAA6FC-9D32-CD67-00DC-F1D21EBD39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Osobní zkušenost s tématem</a:t>
            </a:r>
          </a:p>
          <a:p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Prostor pro vývoj a změnu</a:t>
            </a:r>
          </a:p>
          <a:p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Rozvoj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236493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2FDFCA8-7BD1-8BD8-F24F-ECE7C37943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1912" y="731520"/>
            <a:ext cx="9026650" cy="1421892"/>
          </a:xfrm>
        </p:spPr>
        <p:txBody>
          <a:bodyPr>
            <a:noAutofit/>
          </a:bodyPr>
          <a:lstStyle/>
          <a:p>
            <a:r>
              <a:rPr lang="cs-CZ" sz="4000" dirty="0">
                <a:latin typeface="Arial" panose="020B0604020202020204" pitchFamily="34" charset="0"/>
                <a:cs typeface="Arial" panose="020B0604020202020204" pitchFamily="34" charset="0"/>
              </a:rPr>
              <a:t>Cíl práce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F46CB27-D9F6-17A6-A723-813D93C32A1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205228" y="2638044"/>
            <a:ext cx="7781544" cy="3101982"/>
          </a:xfrm>
        </p:spPr>
        <p:txBody>
          <a:bodyPr>
            <a:normAutofit/>
          </a:bodyPr>
          <a:lstStyle/>
          <a:p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Analýza současné legislativy </a:t>
            </a:r>
          </a:p>
          <a:p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Porovnání praxe s teorií</a:t>
            </a:r>
          </a:p>
          <a:p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Návrh řešení přínosného pro všechny zúčastněné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781564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6595AC9-D16C-C987-EEB8-1A690FA89F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>
                <a:latin typeface="Arial" panose="020B0604020202020204" pitchFamily="34" charset="0"/>
                <a:cs typeface="Arial" panose="020B0604020202020204" pitchFamily="34" charset="0"/>
              </a:rPr>
              <a:t>výzkumné otázky</a:t>
            </a:r>
            <a:endParaRPr lang="cs-CZ" sz="40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8F84C77-ED88-B29C-374A-64163E0BF2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638044"/>
            <a:ext cx="7729728" cy="3421011"/>
          </a:xfrm>
        </p:spPr>
        <p:txBody>
          <a:bodyPr/>
          <a:lstStyle/>
          <a:p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Jaká plavidla existují z hlediska legislativy?</a:t>
            </a:r>
          </a:p>
          <a:p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Je toto dělení dostatečné?</a:t>
            </a:r>
          </a:p>
          <a:p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Jaké podmínky musí tedy plavidla splňovat, aby byla uznána jako technicky způsobilá?</a:t>
            </a:r>
          </a:p>
          <a:p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Jsou všechny tyto podmínky relevantní?</a:t>
            </a:r>
          </a:p>
          <a:p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Jak a kde kontrola probíhá?</a:t>
            </a:r>
          </a:p>
          <a:p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Kvalita nebo kvantita?</a:t>
            </a:r>
          </a:p>
          <a:p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https://plavebniurad.cz/dok-pl/technicke-prohlidky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24320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>
            <a:extLst>
              <a:ext uri="{FF2B5EF4-FFF2-40B4-BE49-F238E27FC236}">
                <a16:creationId xmlns:a16="http://schemas.microsoft.com/office/drawing/2014/main" id="{C688015C-A188-2A79-F19E-EFC798F5B0B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13774" y="0"/>
            <a:ext cx="856445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19891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88FDB08-3DFD-7C43-2677-DB5148C71D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3664" y="964692"/>
            <a:ext cx="8394192" cy="1188720"/>
          </a:xfrm>
        </p:spPr>
        <p:txBody>
          <a:bodyPr>
            <a:normAutofit/>
          </a:bodyPr>
          <a:lstStyle/>
          <a:p>
            <a:r>
              <a:rPr lang="cs-CZ" sz="4000" dirty="0">
                <a:latin typeface="Arial" panose="020B0604020202020204" pitchFamily="34" charset="0"/>
                <a:cs typeface="Arial" panose="020B0604020202020204" pitchFamily="34" charset="0"/>
              </a:rPr>
              <a:t>Použité metody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4A4C83E-A164-0F9C-EDA8-87102BA9C0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6367" y="2606040"/>
            <a:ext cx="10067731" cy="3730752"/>
          </a:xfrm>
        </p:spPr>
        <p:txBody>
          <a:bodyPr>
            <a:noAutofit/>
          </a:bodyPr>
          <a:lstStyle/>
          <a:p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Teoretická část</a:t>
            </a:r>
          </a:p>
          <a:p>
            <a:pPr lvl="1"/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Sběr vstupních dat:</a:t>
            </a:r>
          </a:p>
          <a:p>
            <a:pPr lvl="2"/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Zákon č. 114/1995 Sb., Nařízení vlády č. 96/2016 Sb.,  Vyhláška č. 334/2015 Sb., Vyhláška č. 223/1995 Sb., Vyhláška č. 67/2015 Sb.</a:t>
            </a:r>
          </a:p>
          <a:p>
            <a:pPr lvl="2"/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Státní plavební správa</a:t>
            </a:r>
          </a:p>
          <a:p>
            <a:pPr lvl="1"/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Analýza dat</a:t>
            </a:r>
          </a:p>
          <a:p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Aplikační část</a:t>
            </a:r>
          </a:p>
          <a:p>
            <a:pPr lvl="1"/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Analýza dat vycházejících z praxe</a:t>
            </a:r>
          </a:p>
          <a:p>
            <a:pPr lvl="1"/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Dotazníkový průzkum ze zahraničí</a:t>
            </a:r>
          </a:p>
        </p:txBody>
      </p:sp>
    </p:spTree>
    <p:extLst>
      <p:ext uri="{BB962C8B-B14F-4D97-AF65-F5344CB8AC3E}">
        <p14:creationId xmlns:p14="http://schemas.microsoft.com/office/powerpoint/2010/main" val="36850120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7F103F9-F539-7350-95E4-3439C5A36B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28800" y="964692"/>
            <a:ext cx="8540496" cy="1188720"/>
          </a:xfrm>
        </p:spPr>
        <p:txBody>
          <a:bodyPr>
            <a:normAutofit/>
          </a:bodyPr>
          <a:lstStyle/>
          <a:p>
            <a:r>
              <a:rPr lang="cs-CZ" sz="4000" dirty="0">
                <a:latin typeface="Arial" panose="020B0604020202020204" pitchFamily="34" charset="0"/>
                <a:cs typeface="Arial" panose="020B0604020202020204" pitchFamily="34" charset="0"/>
              </a:rPr>
              <a:t>Shrnutí a závěr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02070F1-96E4-7345-16C7-66BAA6EC33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28800" y="2638044"/>
            <a:ext cx="8540496" cy="3101983"/>
          </a:xfrm>
        </p:spPr>
        <p:txBody>
          <a:bodyPr/>
          <a:lstStyle/>
          <a:p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Výsledky:</a:t>
            </a:r>
          </a:p>
          <a:p>
            <a:pPr lvl="1"/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Nízká informovanost na dané téma</a:t>
            </a:r>
          </a:p>
          <a:p>
            <a:pPr lvl="1"/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Rozdílný přístup k tématu v zahraničí</a:t>
            </a:r>
          </a:p>
          <a:p>
            <a:pPr lvl="1"/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Nesrovnalosti praxe a teorie</a:t>
            </a:r>
          </a:p>
          <a:p>
            <a:pPr lvl="1"/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Návrh dalších přístupů k problematice</a:t>
            </a:r>
          </a:p>
          <a:p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Byla vytvořena stručná analýza legislativy vztahující se ke konkrétní skupině plavidel.                        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889944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4EED7B3-CC02-7EB5-22DA-ED38082D4D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7592" y="964692"/>
            <a:ext cx="9701784" cy="1188720"/>
          </a:xfrm>
        </p:spPr>
        <p:txBody>
          <a:bodyPr>
            <a:normAutofit/>
          </a:bodyPr>
          <a:lstStyle/>
          <a:p>
            <a:r>
              <a:rPr lang="cs-CZ" sz="4000" dirty="0">
                <a:latin typeface="Arial" panose="020B0604020202020204" pitchFamily="34" charset="0"/>
                <a:cs typeface="Arial" panose="020B0604020202020204" pitchFamily="34" charset="0"/>
              </a:rPr>
              <a:t>Otázky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172B151-A0AC-1FB4-A24C-C4C6A5B743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576" y="2638044"/>
            <a:ext cx="9829800" cy="3845052"/>
          </a:xfrm>
        </p:spPr>
        <p:txBody>
          <a:bodyPr>
            <a:noAutofit/>
          </a:bodyPr>
          <a:lstStyle/>
          <a:p>
            <a:pPr marL="457200" indent="-457200" algn="just">
              <a:buFont typeface="+mj-lt"/>
              <a:buAutoNum type="arabicPeriod"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Jaké by v případě přijetí návrhu řešení měli být pravomoci, povinnosti a jaká by byla zodpovědnost Českého svazu jachtingu (např. kvalifikace technických komisařů) pokud má dle návrhu být jediným kontrolním orgánem technického stavu vybrané kategorie plachetnic?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Jak by v případě přijetí předložené právní úpravy fungovalo pojištění plavidel? Zjišťovala autorka pohled některé z pojišťoven, nabízející pojištění plavidel, které je pro účast v závodech striktně vyžadováno?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Co přesně by mělo být předmětem technických prohlídek prováděných Českým svazem jachtingu?</a:t>
            </a:r>
          </a:p>
        </p:txBody>
      </p:sp>
    </p:spTree>
    <p:extLst>
      <p:ext uri="{BB962C8B-B14F-4D97-AF65-F5344CB8AC3E}">
        <p14:creationId xmlns:p14="http://schemas.microsoft.com/office/powerpoint/2010/main" val="12304764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id="{B7700B3F-1C0E-6D4A-FE4E-82D7B375C32D}"/>
              </a:ext>
            </a:extLst>
          </p:cNvPr>
          <p:cNvSpPr txBox="1"/>
          <p:nvPr/>
        </p:nvSpPr>
        <p:spPr>
          <a:xfrm>
            <a:off x="3142488" y="2435876"/>
            <a:ext cx="59070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4000" dirty="0">
                <a:latin typeface="Arial Black" panose="020B0A04020102020204" pitchFamily="34" charset="0"/>
              </a:rPr>
              <a:t>Děkuji za pozornost.</a:t>
            </a:r>
          </a:p>
        </p:txBody>
      </p:sp>
    </p:spTree>
    <p:extLst>
      <p:ext uri="{BB962C8B-B14F-4D97-AF65-F5344CB8AC3E}">
        <p14:creationId xmlns:p14="http://schemas.microsoft.com/office/powerpoint/2010/main" val="1820510607"/>
      </p:ext>
    </p:extLst>
  </p:cSld>
  <p:clrMapOvr>
    <a:masterClrMapping/>
  </p:clrMapOvr>
</p:sld>
</file>

<file path=ppt/theme/theme1.xml><?xml version="1.0" encoding="utf-8"?>
<a:theme xmlns:a="http://schemas.openxmlformats.org/drawingml/2006/main" name="Balík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TM10001115[[fn=Balík]]</Template>
  <TotalTime>140</TotalTime>
  <Words>300</Words>
  <Application>Microsoft Office PowerPoint</Application>
  <PresentationFormat>Širokoúhlá obrazovka</PresentationFormat>
  <Paragraphs>41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3" baseType="lpstr">
      <vt:lpstr>Arial</vt:lpstr>
      <vt:lpstr>Arial Black</vt:lpstr>
      <vt:lpstr>Gill Sans MT</vt:lpstr>
      <vt:lpstr>Balík</vt:lpstr>
      <vt:lpstr>Analýza legislativy v oblasti technické způsobilosti sportovních plavidel v České republice.</vt:lpstr>
      <vt:lpstr>Motivace a důvody k řešení daného problému</vt:lpstr>
      <vt:lpstr>Cíl práce</vt:lpstr>
      <vt:lpstr>výzkumné otázky</vt:lpstr>
      <vt:lpstr>Prezentace aplikace PowerPoint</vt:lpstr>
      <vt:lpstr>Použité metody</vt:lpstr>
      <vt:lpstr>Shrnutí a závěr</vt:lpstr>
      <vt:lpstr>Otázky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Marek Pavliš</dc:creator>
  <cp:lastModifiedBy>Marek Pavliš</cp:lastModifiedBy>
  <cp:revision>3</cp:revision>
  <dcterms:created xsi:type="dcterms:W3CDTF">2024-06-17T08:53:52Z</dcterms:created>
  <dcterms:modified xsi:type="dcterms:W3CDTF">2024-06-17T19:08:03Z</dcterms:modified>
</cp:coreProperties>
</file>