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7" r:id="rId2"/>
    <p:sldId id="258" r:id="rId3"/>
    <p:sldId id="278" r:id="rId4"/>
    <p:sldId id="270" r:id="rId5"/>
    <p:sldId id="260" r:id="rId6"/>
    <p:sldId id="266" r:id="rId7"/>
    <p:sldId id="273" r:id="rId8"/>
    <p:sldId id="274" r:id="rId9"/>
    <p:sldId id="269" r:id="rId10"/>
    <p:sldId id="272" r:id="rId11"/>
    <p:sldId id="271" r:id="rId12"/>
    <p:sldId id="275" r:id="rId13"/>
    <p:sldId id="276" r:id="rId14"/>
    <p:sldId id="277" r:id="rId15"/>
    <p:sldId id="279" r:id="rId16"/>
  </p:sldIdLst>
  <p:sldSz cx="12192000" cy="6858000"/>
  <p:notesSz cx="6858000" cy="9144000"/>
  <p:defaultTextStyle>
    <a:defPPr>
      <a:defRPr lang="cs-CZ"/>
    </a:defPPr>
    <a:lvl1pPr marL="0" algn="l" defTabSz="12179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990" algn="l" defTabSz="12179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981" algn="l" defTabSz="12179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6971" algn="l" defTabSz="12179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5962" algn="l" defTabSz="12179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4952" algn="l" defTabSz="12179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3942" algn="l" defTabSz="12179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2933" algn="l" defTabSz="12179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1923" algn="l" defTabSz="12179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dirty="0"/>
              <a:t>Jakost vypálených</a:t>
            </a:r>
            <a:r>
              <a:rPr lang="cs-CZ" sz="2000" baseline="0" dirty="0"/>
              <a:t> vzorků</a:t>
            </a:r>
            <a:endParaRPr lang="cs-CZ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List1!$D$3</c:f>
              <c:strCache>
                <c:ptCount val="1"/>
                <c:pt idx="0">
                  <c:v>Ra [µm]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List1!$C$4:$C$43</c:f>
              <c:strCache>
                <c:ptCount val="40"/>
                <c:pt idx="0">
                  <c:v>1A</c:v>
                </c:pt>
                <c:pt idx="1">
                  <c:v>1 B</c:v>
                </c:pt>
                <c:pt idx="2">
                  <c:v>1 C</c:v>
                </c:pt>
                <c:pt idx="3">
                  <c:v>1D</c:v>
                </c:pt>
                <c:pt idx="4">
                  <c:v>2A</c:v>
                </c:pt>
                <c:pt idx="5">
                  <c:v>2 B</c:v>
                </c:pt>
                <c:pt idx="6">
                  <c:v>2 C</c:v>
                </c:pt>
                <c:pt idx="7">
                  <c:v>2D</c:v>
                </c:pt>
                <c:pt idx="8">
                  <c:v>3A</c:v>
                </c:pt>
                <c:pt idx="9">
                  <c:v>3 B</c:v>
                </c:pt>
                <c:pt idx="10">
                  <c:v>3 C</c:v>
                </c:pt>
                <c:pt idx="11">
                  <c:v>3D</c:v>
                </c:pt>
                <c:pt idx="12">
                  <c:v>4A</c:v>
                </c:pt>
                <c:pt idx="13">
                  <c:v>4 B</c:v>
                </c:pt>
                <c:pt idx="14">
                  <c:v>4 C</c:v>
                </c:pt>
                <c:pt idx="15">
                  <c:v>4D</c:v>
                </c:pt>
                <c:pt idx="16">
                  <c:v>5A</c:v>
                </c:pt>
                <c:pt idx="17">
                  <c:v>5 B</c:v>
                </c:pt>
                <c:pt idx="18">
                  <c:v>5 C</c:v>
                </c:pt>
                <c:pt idx="19">
                  <c:v>5D</c:v>
                </c:pt>
                <c:pt idx="20">
                  <c:v>6A</c:v>
                </c:pt>
                <c:pt idx="21">
                  <c:v>6 B</c:v>
                </c:pt>
                <c:pt idx="22">
                  <c:v>6 C</c:v>
                </c:pt>
                <c:pt idx="23">
                  <c:v>7A</c:v>
                </c:pt>
                <c:pt idx="24">
                  <c:v>7 B</c:v>
                </c:pt>
                <c:pt idx="25">
                  <c:v>7 C</c:v>
                </c:pt>
                <c:pt idx="26">
                  <c:v>7D</c:v>
                </c:pt>
                <c:pt idx="27">
                  <c:v>8A</c:v>
                </c:pt>
                <c:pt idx="28">
                  <c:v>8 B</c:v>
                </c:pt>
                <c:pt idx="29">
                  <c:v>8 C</c:v>
                </c:pt>
                <c:pt idx="30">
                  <c:v>8D</c:v>
                </c:pt>
                <c:pt idx="31">
                  <c:v>9 B</c:v>
                </c:pt>
                <c:pt idx="32">
                  <c:v>9 C</c:v>
                </c:pt>
                <c:pt idx="33">
                  <c:v>9D</c:v>
                </c:pt>
                <c:pt idx="34">
                  <c:v>10A</c:v>
                </c:pt>
                <c:pt idx="35">
                  <c:v>10 C</c:v>
                </c:pt>
                <c:pt idx="36">
                  <c:v>10D</c:v>
                </c:pt>
                <c:pt idx="37">
                  <c:v>11D</c:v>
                </c:pt>
                <c:pt idx="38">
                  <c:v>12 C</c:v>
                </c:pt>
                <c:pt idx="39">
                  <c:v>12D</c:v>
                </c:pt>
              </c:strCache>
            </c:strRef>
          </c:cat>
          <c:val>
            <c:numRef>
              <c:f>List1!$D$4:$D$43</c:f>
              <c:numCache>
                <c:formatCode>General</c:formatCode>
                <c:ptCount val="40"/>
                <c:pt idx="0">
                  <c:v>1.7470000000000001</c:v>
                </c:pt>
                <c:pt idx="1">
                  <c:v>1.4510000000000001</c:v>
                </c:pt>
                <c:pt idx="2">
                  <c:v>1.3939999999999999</c:v>
                </c:pt>
                <c:pt idx="3">
                  <c:v>1.1060000000000001</c:v>
                </c:pt>
                <c:pt idx="4">
                  <c:v>1.2629999999999999</c:v>
                </c:pt>
                <c:pt idx="5">
                  <c:v>1.204</c:v>
                </c:pt>
                <c:pt idx="6">
                  <c:v>1.05</c:v>
                </c:pt>
                <c:pt idx="7">
                  <c:v>1.569</c:v>
                </c:pt>
                <c:pt idx="8">
                  <c:v>1.1599999999999999</c:v>
                </c:pt>
                <c:pt idx="9">
                  <c:v>1.3720000000000001</c:v>
                </c:pt>
                <c:pt idx="10">
                  <c:v>1.1719999999999999</c:v>
                </c:pt>
                <c:pt idx="11">
                  <c:v>1.536</c:v>
                </c:pt>
                <c:pt idx="12">
                  <c:v>1.1419999999999999</c:v>
                </c:pt>
                <c:pt idx="13">
                  <c:v>1.5329999999999999</c:v>
                </c:pt>
                <c:pt idx="14">
                  <c:v>1.4830000000000001</c:v>
                </c:pt>
                <c:pt idx="15">
                  <c:v>1.458</c:v>
                </c:pt>
                <c:pt idx="16">
                  <c:v>1.881</c:v>
                </c:pt>
                <c:pt idx="17">
                  <c:v>1.69</c:v>
                </c:pt>
                <c:pt idx="18">
                  <c:v>2.149</c:v>
                </c:pt>
                <c:pt idx="19">
                  <c:v>1.331</c:v>
                </c:pt>
                <c:pt idx="20">
                  <c:v>1.1639999999999999</c:v>
                </c:pt>
                <c:pt idx="21">
                  <c:v>3.718</c:v>
                </c:pt>
                <c:pt idx="22">
                  <c:v>3.98</c:v>
                </c:pt>
                <c:pt idx="23">
                  <c:v>2.0310000000000001</c:v>
                </c:pt>
                <c:pt idx="24">
                  <c:v>1.7589999999999999</c:v>
                </c:pt>
                <c:pt idx="25">
                  <c:v>1.9470000000000001</c:v>
                </c:pt>
                <c:pt idx="26">
                  <c:v>1.3380000000000001</c:v>
                </c:pt>
                <c:pt idx="27">
                  <c:v>2.8969999999999998</c:v>
                </c:pt>
                <c:pt idx="28">
                  <c:v>2.0070000000000001</c:v>
                </c:pt>
                <c:pt idx="29">
                  <c:v>2.5609999999999999</c:v>
                </c:pt>
                <c:pt idx="30">
                  <c:v>2.3220000000000001</c:v>
                </c:pt>
                <c:pt idx="31">
                  <c:v>7.1189999999999998</c:v>
                </c:pt>
                <c:pt idx="32">
                  <c:v>4.5279999999999996</c:v>
                </c:pt>
                <c:pt idx="33">
                  <c:v>4.2759999999999998</c:v>
                </c:pt>
                <c:pt idx="34">
                  <c:v>5.97</c:v>
                </c:pt>
                <c:pt idx="35">
                  <c:v>6.5309999999999997</c:v>
                </c:pt>
                <c:pt idx="36">
                  <c:v>5.3789999999999996</c:v>
                </c:pt>
                <c:pt idx="37">
                  <c:v>5.048</c:v>
                </c:pt>
                <c:pt idx="38">
                  <c:v>5.5579999999999998</c:v>
                </c:pt>
                <c:pt idx="39">
                  <c:v>6.4109999999999996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2B-4B1A-8006-8EF89DE927ED}"/>
            </c:ext>
          </c:extLst>
        </c:ser>
        <c:ser>
          <c:idx val="1"/>
          <c:order val="1"/>
          <c:tx>
            <c:strRef>
              <c:f>List1!$E$3</c:f>
              <c:strCache>
                <c:ptCount val="1"/>
                <c:pt idx="0">
                  <c:v>Rq [µm]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List1!$C$4:$C$43</c:f>
              <c:strCache>
                <c:ptCount val="40"/>
                <c:pt idx="0">
                  <c:v>1A</c:v>
                </c:pt>
                <c:pt idx="1">
                  <c:v>1 B</c:v>
                </c:pt>
                <c:pt idx="2">
                  <c:v>1 C</c:v>
                </c:pt>
                <c:pt idx="3">
                  <c:v>1D</c:v>
                </c:pt>
                <c:pt idx="4">
                  <c:v>2A</c:v>
                </c:pt>
                <c:pt idx="5">
                  <c:v>2 B</c:v>
                </c:pt>
                <c:pt idx="6">
                  <c:v>2 C</c:v>
                </c:pt>
                <c:pt idx="7">
                  <c:v>2D</c:v>
                </c:pt>
                <c:pt idx="8">
                  <c:v>3A</c:v>
                </c:pt>
                <c:pt idx="9">
                  <c:v>3 B</c:v>
                </c:pt>
                <c:pt idx="10">
                  <c:v>3 C</c:v>
                </c:pt>
                <c:pt idx="11">
                  <c:v>3D</c:v>
                </c:pt>
                <c:pt idx="12">
                  <c:v>4A</c:v>
                </c:pt>
                <c:pt idx="13">
                  <c:v>4 B</c:v>
                </c:pt>
                <c:pt idx="14">
                  <c:v>4 C</c:v>
                </c:pt>
                <c:pt idx="15">
                  <c:v>4D</c:v>
                </c:pt>
                <c:pt idx="16">
                  <c:v>5A</c:v>
                </c:pt>
                <c:pt idx="17">
                  <c:v>5 B</c:v>
                </c:pt>
                <c:pt idx="18">
                  <c:v>5 C</c:v>
                </c:pt>
                <c:pt idx="19">
                  <c:v>5D</c:v>
                </c:pt>
                <c:pt idx="20">
                  <c:v>6A</c:v>
                </c:pt>
                <c:pt idx="21">
                  <c:v>6 B</c:v>
                </c:pt>
                <c:pt idx="22">
                  <c:v>6 C</c:v>
                </c:pt>
                <c:pt idx="23">
                  <c:v>7A</c:v>
                </c:pt>
                <c:pt idx="24">
                  <c:v>7 B</c:v>
                </c:pt>
                <c:pt idx="25">
                  <c:v>7 C</c:v>
                </c:pt>
                <c:pt idx="26">
                  <c:v>7D</c:v>
                </c:pt>
                <c:pt idx="27">
                  <c:v>8A</c:v>
                </c:pt>
                <c:pt idx="28">
                  <c:v>8 B</c:v>
                </c:pt>
                <c:pt idx="29">
                  <c:v>8 C</c:v>
                </c:pt>
                <c:pt idx="30">
                  <c:v>8D</c:v>
                </c:pt>
                <c:pt idx="31">
                  <c:v>9 B</c:v>
                </c:pt>
                <c:pt idx="32">
                  <c:v>9 C</c:v>
                </c:pt>
                <c:pt idx="33">
                  <c:v>9D</c:v>
                </c:pt>
                <c:pt idx="34">
                  <c:v>10A</c:v>
                </c:pt>
                <c:pt idx="35">
                  <c:v>10 C</c:v>
                </c:pt>
                <c:pt idx="36">
                  <c:v>10D</c:v>
                </c:pt>
                <c:pt idx="37">
                  <c:v>11D</c:v>
                </c:pt>
                <c:pt idx="38">
                  <c:v>12 C</c:v>
                </c:pt>
                <c:pt idx="39">
                  <c:v>12D</c:v>
                </c:pt>
              </c:strCache>
            </c:strRef>
          </c:cat>
          <c:val>
            <c:numRef>
              <c:f>List1!$E$4:$E$43</c:f>
              <c:numCache>
                <c:formatCode>General</c:formatCode>
                <c:ptCount val="40"/>
                <c:pt idx="0">
                  <c:v>2.2669999999999999</c:v>
                </c:pt>
                <c:pt idx="1">
                  <c:v>1.784</c:v>
                </c:pt>
                <c:pt idx="2">
                  <c:v>1.71</c:v>
                </c:pt>
                <c:pt idx="3">
                  <c:v>1.379</c:v>
                </c:pt>
                <c:pt idx="4">
                  <c:v>1.5580000000000001</c:v>
                </c:pt>
                <c:pt idx="5">
                  <c:v>1.506</c:v>
                </c:pt>
                <c:pt idx="6">
                  <c:v>2.15</c:v>
                </c:pt>
                <c:pt idx="7">
                  <c:v>1.92</c:v>
                </c:pt>
                <c:pt idx="8">
                  <c:v>1.464</c:v>
                </c:pt>
                <c:pt idx="9">
                  <c:v>1.673</c:v>
                </c:pt>
                <c:pt idx="10">
                  <c:v>1.468</c:v>
                </c:pt>
                <c:pt idx="11">
                  <c:v>1.887</c:v>
                </c:pt>
                <c:pt idx="12">
                  <c:v>1.4430000000000001</c:v>
                </c:pt>
                <c:pt idx="13">
                  <c:v>1.8839999999999999</c:v>
                </c:pt>
                <c:pt idx="14">
                  <c:v>1.8440000000000001</c:v>
                </c:pt>
                <c:pt idx="15">
                  <c:v>1.7789999999999999</c:v>
                </c:pt>
                <c:pt idx="16">
                  <c:v>2.2410000000000001</c:v>
                </c:pt>
                <c:pt idx="17">
                  <c:v>2.109</c:v>
                </c:pt>
                <c:pt idx="18">
                  <c:v>2.58</c:v>
                </c:pt>
                <c:pt idx="19">
                  <c:v>1.6639999999999999</c:v>
                </c:pt>
                <c:pt idx="20">
                  <c:v>1.431</c:v>
                </c:pt>
                <c:pt idx="21">
                  <c:v>4.4720000000000004</c:v>
                </c:pt>
                <c:pt idx="22">
                  <c:v>4.7409999999999997</c:v>
                </c:pt>
                <c:pt idx="23">
                  <c:v>2.5299999999999998</c:v>
                </c:pt>
                <c:pt idx="24">
                  <c:v>2.3149999999999999</c:v>
                </c:pt>
                <c:pt idx="25">
                  <c:v>2.4279999999999999</c:v>
                </c:pt>
                <c:pt idx="26">
                  <c:v>1.625</c:v>
                </c:pt>
                <c:pt idx="27">
                  <c:v>3.4790000000000001</c:v>
                </c:pt>
                <c:pt idx="28">
                  <c:v>2.4510000000000001</c:v>
                </c:pt>
                <c:pt idx="29">
                  <c:v>3.097</c:v>
                </c:pt>
                <c:pt idx="30">
                  <c:v>2.7890000000000001</c:v>
                </c:pt>
                <c:pt idx="31">
                  <c:v>9.5540000000000003</c:v>
                </c:pt>
                <c:pt idx="32">
                  <c:v>5.7089999999999996</c:v>
                </c:pt>
                <c:pt idx="33">
                  <c:v>5.52</c:v>
                </c:pt>
                <c:pt idx="34">
                  <c:v>7.4729999999999999</c:v>
                </c:pt>
                <c:pt idx="35">
                  <c:v>8.0559999999999992</c:v>
                </c:pt>
                <c:pt idx="36">
                  <c:v>6.79</c:v>
                </c:pt>
                <c:pt idx="37">
                  <c:v>6.4269999999999996</c:v>
                </c:pt>
                <c:pt idx="38">
                  <c:v>6.8029999999999999</c:v>
                </c:pt>
                <c:pt idx="39">
                  <c:v>7.9550000000000001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2B-4B1A-8006-8EF89DE927ED}"/>
            </c:ext>
          </c:extLst>
        </c:ser>
        <c:ser>
          <c:idx val="2"/>
          <c:order val="2"/>
          <c:tx>
            <c:strRef>
              <c:f>List1!$F$3</c:f>
              <c:strCache>
                <c:ptCount val="1"/>
                <c:pt idx="0">
                  <c:v>Rz [µm]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List1!$C$4:$C$43</c:f>
              <c:strCache>
                <c:ptCount val="40"/>
                <c:pt idx="0">
                  <c:v>1A</c:v>
                </c:pt>
                <c:pt idx="1">
                  <c:v>1 B</c:v>
                </c:pt>
                <c:pt idx="2">
                  <c:v>1 C</c:v>
                </c:pt>
                <c:pt idx="3">
                  <c:v>1D</c:v>
                </c:pt>
                <c:pt idx="4">
                  <c:v>2A</c:v>
                </c:pt>
                <c:pt idx="5">
                  <c:v>2 B</c:v>
                </c:pt>
                <c:pt idx="6">
                  <c:v>2 C</c:v>
                </c:pt>
                <c:pt idx="7">
                  <c:v>2D</c:v>
                </c:pt>
                <c:pt idx="8">
                  <c:v>3A</c:v>
                </c:pt>
                <c:pt idx="9">
                  <c:v>3 B</c:v>
                </c:pt>
                <c:pt idx="10">
                  <c:v>3 C</c:v>
                </c:pt>
                <c:pt idx="11">
                  <c:v>3D</c:v>
                </c:pt>
                <c:pt idx="12">
                  <c:v>4A</c:v>
                </c:pt>
                <c:pt idx="13">
                  <c:v>4 B</c:v>
                </c:pt>
                <c:pt idx="14">
                  <c:v>4 C</c:v>
                </c:pt>
                <c:pt idx="15">
                  <c:v>4D</c:v>
                </c:pt>
                <c:pt idx="16">
                  <c:v>5A</c:v>
                </c:pt>
                <c:pt idx="17">
                  <c:v>5 B</c:v>
                </c:pt>
                <c:pt idx="18">
                  <c:v>5 C</c:v>
                </c:pt>
                <c:pt idx="19">
                  <c:v>5D</c:v>
                </c:pt>
                <c:pt idx="20">
                  <c:v>6A</c:v>
                </c:pt>
                <c:pt idx="21">
                  <c:v>6 B</c:v>
                </c:pt>
                <c:pt idx="22">
                  <c:v>6 C</c:v>
                </c:pt>
                <c:pt idx="23">
                  <c:v>7A</c:v>
                </c:pt>
                <c:pt idx="24">
                  <c:v>7 B</c:v>
                </c:pt>
                <c:pt idx="25">
                  <c:v>7 C</c:v>
                </c:pt>
                <c:pt idx="26">
                  <c:v>7D</c:v>
                </c:pt>
                <c:pt idx="27">
                  <c:v>8A</c:v>
                </c:pt>
                <c:pt idx="28">
                  <c:v>8 B</c:v>
                </c:pt>
                <c:pt idx="29">
                  <c:v>8 C</c:v>
                </c:pt>
                <c:pt idx="30">
                  <c:v>8D</c:v>
                </c:pt>
                <c:pt idx="31">
                  <c:v>9 B</c:v>
                </c:pt>
                <c:pt idx="32">
                  <c:v>9 C</c:v>
                </c:pt>
                <c:pt idx="33">
                  <c:v>9D</c:v>
                </c:pt>
                <c:pt idx="34">
                  <c:v>10A</c:v>
                </c:pt>
                <c:pt idx="35">
                  <c:v>10 C</c:v>
                </c:pt>
                <c:pt idx="36">
                  <c:v>10D</c:v>
                </c:pt>
                <c:pt idx="37">
                  <c:v>11D</c:v>
                </c:pt>
                <c:pt idx="38">
                  <c:v>12 C</c:v>
                </c:pt>
                <c:pt idx="39">
                  <c:v>12D</c:v>
                </c:pt>
              </c:strCache>
            </c:strRef>
          </c:cat>
          <c:val>
            <c:numRef>
              <c:f>List1!$F$4:$F$43</c:f>
              <c:numCache>
                <c:formatCode>General</c:formatCode>
                <c:ptCount val="40"/>
                <c:pt idx="0">
                  <c:v>12.044</c:v>
                </c:pt>
                <c:pt idx="1">
                  <c:v>8.9369999999999994</c:v>
                </c:pt>
                <c:pt idx="2">
                  <c:v>8.2680000000000007</c:v>
                </c:pt>
                <c:pt idx="3">
                  <c:v>6.6909999999999998</c:v>
                </c:pt>
                <c:pt idx="4">
                  <c:v>7.8010000000000002</c:v>
                </c:pt>
                <c:pt idx="5">
                  <c:v>8.8290000000000006</c:v>
                </c:pt>
                <c:pt idx="6">
                  <c:v>11.047000000000001</c:v>
                </c:pt>
                <c:pt idx="7">
                  <c:v>9.0470000000000006</c:v>
                </c:pt>
                <c:pt idx="8">
                  <c:v>7.4370000000000003</c:v>
                </c:pt>
                <c:pt idx="9">
                  <c:v>7.5510000000000002</c:v>
                </c:pt>
                <c:pt idx="10">
                  <c:v>7.3710000000000004</c:v>
                </c:pt>
                <c:pt idx="11">
                  <c:v>8.4830000000000005</c:v>
                </c:pt>
                <c:pt idx="12">
                  <c:v>8.1760000000000002</c:v>
                </c:pt>
                <c:pt idx="13">
                  <c:v>8.8439999999999994</c:v>
                </c:pt>
                <c:pt idx="14">
                  <c:v>9.3520000000000003</c:v>
                </c:pt>
                <c:pt idx="15">
                  <c:v>8.7089999999999996</c:v>
                </c:pt>
                <c:pt idx="16">
                  <c:v>10.242000000000001</c:v>
                </c:pt>
                <c:pt idx="17">
                  <c:v>10.754</c:v>
                </c:pt>
                <c:pt idx="18">
                  <c:v>10.16</c:v>
                </c:pt>
                <c:pt idx="19">
                  <c:v>8.2609999999999992</c:v>
                </c:pt>
                <c:pt idx="20">
                  <c:v>6.4729999999999999</c:v>
                </c:pt>
                <c:pt idx="21">
                  <c:v>17.617000000000001</c:v>
                </c:pt>
                <c:pt idx="22">
                  <c:v>18.282</c:v>
                </c:pt>
                <c:pt idx="23">
                  <c:v>11.464</c:v>
                </c:pt>
                <c:pt idx="24">
                  <c:v>10.808</c:v>
                </c:pt>
                <c:pt idx="25">
                  <c:v>10.693</c:v>
                </c:pt>
                <c:pt idx="26">
                  <c:v>7.9260000000000002</c:v>
                </c:pt>
                <c:pt idx="27">
                  <c:v>13.467000000000001</c:v>
                </c:pt>
                <c:pt idx="28">
                  <c:v>9.4789999999999992</c:v>
                </c:pt>
                <c:pt idx="29">
                  <c:v>13.577999999999999</c:v>
                </c:pt>
                <c:pt idx="30">
                  <c:v>11.413</c:v>
                </c:pt>
                <c:pt idx="31">
                  <c:v>44.002000000000002</c:v>
                </c:pt>
                <c:pt idx="32">
                  <c:v>27.286999999999999</c:v>
                </c:pt>
                <c:pt idx="33">
                  <c:v>25.512</c:v>
                </c:pt>
                <c:pt idx="34">
                  <c:v>35.26</c:v>
                </c:pt>
                <c:pt idx="35">
                  <c:v>38.576000000000001</c:v>
                </c:pt>
                <c:pt idx="36">
                  <c:v>32.531999999999996</c:v>
                </c:pt>
                <c:pt idx="37">
                  <c:v>32.317</c:v>
                </c:pt>
                <c:pt idx="38">
                  <c:v>31.312999999999999</c:v>
                </c:pt>
                <c:pt idx="39">
                  <c:v>37.898000000000003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2B-4B1A-8006-8EF89DE92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7652816"/>
        <c:axId val="747652336"/>
      </c:lineChart>
      <c:catAx>
        <c:axId val="74765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7652336"/>
        <c:crosses val="autoZero"/>
        <c:auto val="1"/>
        <c:lblAlgn val="ctr"/>
        <c:lblOffset val="100"/>
        <c:noMultiLvlLbl val="0"/>
      </c:catAx>
      <c:valAx>
        <c:axId val="74765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765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770" tIns="60885" rIns="121770" bIns="60885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914402" y="1752603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6399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914402" y="3611607"/>
            <a:ext cx="10363200" cy="1199704"/>
          </a:xfrm>
        </p:spPr>
        <p:txBody>
          <a:bodyPr lIns="60899" rIns="60899"/>
          <a:lstStyle>
            <a:lvl1pPr marL="0" marR="85242" indent="0" algn="r">
              <a:buNone/>
              <a:defRPr>
                <a:solidFill>
                  <a:schemeClr val="tx2"/>
                </a:solidFill>
              </a:defRPr>
            </a:lvl1pPr>
            <a:lvl2pPr marL="608868" indent="0" algn="ctr">
              <a:buNone/>
            </a:lvl2pPr>
            <a:lvl3pPr marL="1217737" indent="0" algn="ctr">
              <a:buNone/>
            </a:lvl3pPr>
            <a:lvl4pPr marL="1826606" indent="0" algn="ctr">
              <a:buNone/>
            </a:lvl4pPr>
            <a:lvl5pPr marL="2435475" indent="0" algn="ctr">
              <a:buNone/>
            </a:lvl5pPr>
            <a:lvl6pPr marL="3044343" indent="0" algn="ctr">
              <a:buNone/>
            </a:lvl6pPr>
            <a:lvl7pPr marL="3653211" indent="0" algn="ctr">
              <a:buNone/>
            </a:lvl7pPr>
            <a:lvl8pPr marL="4262080" indent="0" algn="ctr">
              <a:buNone/>
            </a:lvl8pPr>
            <a:lvl9pPr marL="4870949" indent="0" algn="ctr">
              <a:buNone/>
            </a:lvl9pPr>
            <a:extLst/>
          </a:lstStyle>
          <a:p>
            <a:r>
              <a:rPr kumimoji="0" lang="cs-CZ"/>
              <a:t>Kliknutím můžete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5020" y="4953001"/>
            <a:ext cx="12197020" cy="1912087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A17525-C19B-4A2F-8BD4-F3B54D18AED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DEAF71-6EA7-4986-BE85-45FF7FB4C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6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1481331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Po kliknutí můžete upravovat styly textu v předloze.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7525-C19B-4A2F-8BD4-F3B54D18AED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F71-6EA7-4986-BE85-45FF7FB4C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13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Po kliknutí můžete upravovat styly textu v předloze.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7525-C19B-4A2F-8BD4-F3B54D18AED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F71-6EA7-4986-BE85-45FF7FB4C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89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Po kliknutí můžete upravovat styly textu v předloze.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7525-C19B-4A2F-8BD4-F3B54D18AED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F71-6EA7-4986-BE85-45FF7FB4CA2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380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170" y="1059713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6399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30285" y="2931713"/>
            <a:ext cx="6096001" cy="1454888"/>
          </a:xfrm>
        </p:spPr>
        <p:txBody>
          <a:bodyPr lIns="121798" rIns="121798" anchor="t"/>
          <a:lstStyle>
            <a:lvl1pPr marL="0" indent="0" algn="l">
              <a:buNone/>
              <a:defRPr sz="3099">
                <a:solidFill>
                  <a:schemeClr val="tx1"/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7525-C19B-4A2F-8BD4-F3B54D18AED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F71-6EA7-4986-BE85-45FF7FB4CA2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4848907" y="3005473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70" tIns="60885" rIns="121770" bIns="60885"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Dvojitá šipka 7"/>
          <p:cNvSpPr/>
          <p:nvPr/>
        </p:nvSpPr>
        <p:spPr>
          <a:xfrm>
            <a:off x="4600352" y="3005473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70" tIns="60885" rIns="121770" bIns="60885"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680534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2" y="1481329"/>
            <a:ext cx="5384800" cy="4525963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cs-CZ"/>
              <a:t>Po kliknutí můžete upravovat styly textu v předloze.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1" y="1481329"/>
            <a:ext cx="5384800" cy="4525963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cs-CZ"/>
              <a:t>Po kliknutí můžete upravovat styly textu v předloze.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7525-C19B-4A2F-8BD4-F3B54D18AED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F71-6EA7-4986-BE85-45FF7FB4CA2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9725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1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43596" anchor="ctr"/>
          <a:lstStyle>
            <a:lvl1pPr marL="0" indent="0">
              <a:buNone/>
              <a:defRPr sz="3199" b="0">
                <a:solidFill>
                  <a:schemeClr val="bg1"/>
                </a:solidFill>
              </a:defRPr>
            </a:lvl1pPr>
            <a:lvl2pPr>
              <a:buNone/>
              <a:defRPr sz="2699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cs-CZ"/>
              <a:t>Po kliknutí můžete upravovat styly textu v předloze.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193370" y="5410200"/>
            <a:ext cx="5389033" cy="762001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43596" anchor="ctr"/>
          <a:lstStyle>
            <a:lvl1pPr marL="0" indent="0">
              <a:buNone/>
              <a:defRPr sz="3199" b="0">
                <a:solidFill>
                  <a:schemeClr val="bg1"/>
                </a:solidFill>
              </a:defRPr>
            </a:lvl1pPr>
            <a:lvl2pPr>
              <a:buNone/>
              <a:defRPr sz="2699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cs-CZ"/>
              <a:t>Po kliknutí můžete upravovat styly textu v předloze.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cs-CZ"/>
              <a:t>Po kliknutí můžete upravovat styly textu v předloze.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cs-CZ"/>
              <a:t>Po kliknutí můžete upravovat styly textu v předloze.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7525-C19B-4A2F-8BD4-F3B54D18AED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F71-6EA7-4986-BE85-45FF7FB4C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612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7525-C19B-4A2F-8BD4-F3B54D18AED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F71-6EA7-4986-BE85-45FF7FB4CA21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4164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7525-C19B-4A2F-8BD4-F3B54D18AED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F71-6EA7-4986-BE85-45FF7FB4C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92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4876801"/>
            <a:ext cx="9975702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3299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2100"/>
            </a:lvl1pPr>
            <a:lvl2pPr>
              <a:buNone/>
              <a:defRPr sz="16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  <a:extLst/>
          </a:lstStyle>
          <a:p>
            <a:pPr lvl="0" eaLnBrk="1" latinLnBrk="0" hangingPunct="1"/>
            <a:r>
              <a:rPr kumimoji="0"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219200" y="274321"/>
            <a:ext cx="9973056" cy="4572000"/>
          </a:xfrm>
        </p:spPr>
        <p:txBody>
          <a:bodyPr/>
          <a:lstStyle>
            <a:lvl1pPr>
              <a:defRPr sz="4299"/>
            </a:lvl1pPr>
            <a:lvl2pPr>
              <a:defRPr sz="36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extLst/>
          </a:lstStyle>
          <a:p>
            <a:pPr lvl="0" eaLnBrk="1" latinLnBrk="0" hangingPunct="1"/>
            <a:r>
              <a:rPr lang="cs-CZ"/>
              <a:t>Po kliknutí můžete upravovat styly textu v předloze.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969377" y="6407945"/>
            <a:ext cx="2560320" cy="365760"/>
          </a:xfrm>
        </p:spPr>
        <p:txBody>
          <a:bodyPr/>
          <a:lstStyle/>
          <a:p>
            <a:fld id="{9FA17525-C19B-4A2F-8BD4-F3B54D18AED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F71-6EA7-4986-BE85-45FF7FB4C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897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1645" y="5443404"/>
            <a:ext cx="9550400" cy="648232"/>
          </a:xfrm>
          <a:noFill/>
        </p:spPr>
        <p:txBody>
          <a:bodyPr lIns="121798" tIns="0" rIns="121798" anchor="t"/>
          <a:lstStyle>
            <a:lvl1pPr marL="0" marR="24355" indent="0" algn="r">
              <a:buNone/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kumimoji="0" lang="cs-CZ"/>
              <a:t>Po kliknutí můžete upravovat styly textu v předloze.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4801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4299"/>
            </a:lvl1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A17525-C19B-4A2F-8BD4-F3B54D18AED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840100" y="6407944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DEAF71-6EA7-4986-BE85-45FF7FB4CA2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1" y="4865123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999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65699" y="5944936"/>
            <a:ext cx="6587498" cy="92107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770" tIns="60885" rIns="121770" bIns="60885" anchor="t" compatLnSpc="1"/>
          <a:lstStyle/>
          <a:p>
            <a:endParaRPr kumimoji="0" lang="en-US" sz="1800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47625" y="5939011"/>
            <a:ext cx="4920602" cy="9334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770" tIns="60885" rIns="121770" bIns="60885" anchor="t" compatLnSpc="1"/>
          <a:lstStyle/>
          <a:p>
            <a:endParaRPr kumimoji="0" lang="en-US" sz="1800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8056" y="5791254"/>
            <a:ext cx="4536418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770" tIns="60885" rIns="121770" bIns="60885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11552150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70" tIns="60885" rIns="121770" bIns="60885"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Dvojitá šipka 12"/>
          <p:cNvSpPr/>
          <p:nvPr/>
        </p:nvSpPr>
        <p:spPr>
          <a:xfrm>
            <a:off x="11303594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70" tIns="60885" rIns="121770" bIns="60885"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807902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665699" y="5944936"/>
            <a:ext cx="6587498" cy="92107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770" tIns="60885" rIns="121770" bIns="60885" anchor="t" compatLnSpc="1"/>
          <a:lstStyle/>
          <a:p>
            <a:endParaRPr kumimoji="0" lang="en-US" sz="1800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647625" y="5939011"/>
            <a:ext cx="4920602" cy="9334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770" tIns="60885" rIns="121770" bIns="60885" anchor="t" compatLnSpc="1"/>
          <a:lstStyle/>
          <a:p>
            <a:endParaRPr kumimoji="0" lang="en-US" sz="1800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8056" y="5791254"/>
            <a:ext cx="4536418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770" tIns="60885" rIns="121770" bIns="60885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121798" tIns="60899" rIns="121798" bIns="6089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609601" y="1481329"/>
            <a:ext cx="10972800" cy="4525963"/>
          </a:xfrm>
          <a:prstGeom prst="rect">
            <a:avLst/>
          </a:prstGeom>
        </p:spPr>
        <p:txBody>
          <a:bodyPr vert="horz" lIns="121798" tIns="60899" rIns="121798" bIns="60899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8969377" y="6407945"/>
            <a:ext cx="2560320" cy="365760"/>
          </a:xfrm>
          <a:prstGeom prst="rect">
            <a:avLst/>
          </a:prstGeom>
        </p:spPr>
        <p:txBody>
          <a:bodyPr vert="horz" lIns="121798" tIns="60899" rIns="121798" bIns="60899" anchor="b"/>
          <a:lstStyle>
            <a:lvl1pPr algn="l" eaLnBrk="1" latinLnBrk="0" hangingPunct="1">
              <a:defRPr kumimoji="0" sz="1300">
                <a:solidFill>
                  <a:schemeClr val="tx1"/>
                </a:solidFill>
              </a:defRPr>
            </a:lvl1pPr>
            <a:extLst/>
          </a:lstStyle>
          <a:p>
            <a:fld id="{9FA17525-C19B-4A2F-8BD4-F3B54D18AED7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5840100" y="6407944"/>
            <a:ext cx="3134241" cy="365125"/>
          </a:xfrm>
          <a:prstGeom prst="rect">
            <a:avLst/>
          </a:prstGeom>
        </p:spPr>
        <p:txBody>
          <a:bodyPr vert="horz" lIns="121798" tIns="60899" rIns="121798" bIns="60899" anchor="b"/>
          <a:lstStyle>
            <a:lvl1pPr algn="r" eaLnBrk="1" latinLnBrk="0" hangingPunct="1">
              <a:defRPr kumimoji="0" sz="13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11529698" y="6407944"/>
            <a:ext cx="487680" cy="365125"/>
          </a:xfrm>
          <a:prstGeom prst="rect">
            <a:avLst/>
          </a:prstGeom>
        </p:spPr>
        <p:txBody>
          <a:bodyPr vert="horz" lIns="121798" tIns="60899" rIns="121798" bIns="60899" anchor="b"/>
          <a:lstStyle>
            <a:lvl1pPr algn="r" eaLnBrk="1" latinLnBrk="0" hangingPunct="1">
              <a:defRPr kumimoji="0" sz="1300" b="0">
                <a:solidFill>
                  <a:schemeClr val="tx1"/>
                </a:solidFill>
              </a:defRPr>
            </a:lvl1pPr>
            <a:extLst/>
          </a:lstStyle>
          <a:p>
            <a:fld id="{65DEAF71-6EA7-4986-BE85-45FF7FB4C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81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rtl="0" eaLnBrk="1" latinLnBrk="0" hangingPunct="1">
        <a:spcBef>
          <a:spcPct val="0"/>
        </a:spcBef>
        <a:buNone/>
        <a:defRPr kumimoji="0" sz="5499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87095" indent="-340967" algn="l" rtl="0" eaLnBrk="1" latinLnBrk="0" hangingPunct="1">
        <a:spcBef>
          <a:spcPts val="533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828061" indent="-304434" algn="l" rtl="0" eaLnBrk="1" latinLnBrk="0" hangingPunct="1">
        <a:spcBef>
          <a:spcPts val="432"/>
        </a:spcBef>
        <a:buClr>
          <a:schemeClr val="accent1"/>
        </a:buClr>
        <a:buFont typeface="Verdana"/>
        <a:buChar char="◦"/>
        <a:defRPr kumimoji="0" sz="3099" kern="1200">
          <a:solidFill>
            <a:schemeClr val="tx1"/>
          </a:solidFill>
          <a:latin typeface="+mn-lt"/>
          <a:ea typeface="+mn-ea"/>
          <a:cs typeface="+mn-cs"/>
        </a:defRPr>
      </a:lvl2pPr>
      <a:lvl3pPr marL="1144673" indent="-304434" algn="l" rtl="0" eaLnBrk="1" latinLnBrk="0" hangingPunct="1">
        <a:spcBef>
          <a:spcPts val="466"/>
        </a:spcBef>
        <a:buClr>
          <a:schemeClr val="accent2"/>
        </a:buClr>
        <a:buSzPct val="100000"/>
        <a:buFont typeface="Wingdings 2"/>
        <a:buChar char=""/>
        <a:defRPr kumimoji="0" sz="2799" kern="1200">
          <a:solidFill>
            <a:schemeClr val="tx1"/>
          </a:solidFill>
          <a:latin typeface="+mn-lt"/>
          <a:ea typeface="+mn-ea"/>
          <a:cs typeface="+mn-cs"/>
        </a:defRPr>
      </a:lvl3pPr>
      <a:lvl4pPr marL="1522172" indent="-304434" algn="l" rtl="0" eaLnBrk="1" latinLnBrk="0" hangingPunct="1">
        <a:spcBef>
          <a:spcPts val="466"/>
        </a:spcBef>
        <a:buClr>
          <a:schemeClr val="accent2"/>
        </a:buClr>
        <a:buFont typeface="Wingdings 2"/>
        <a:buChar char="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6" indent="-304434" algn="l" rtl="0" eaLnBrk="1" latinLnBrk="0" hangingPunct="1">
        <a:spcBef>
          <a:spcPts val="466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131040" indent="-304434" algn="l" rtl="0" eaLnBrk="1" latinLnBrk="0" hangingPunct="1">
        <a:spcBef>
          <a:spcPts val="466"/>
        </a:spcBef>
        <a:buClr>
          <a:schemeClr val="accent3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435475" indent="-304434" algn="l" rtl="0" eaLnBrk="1" latinLnBrk="0" hangingPunct="1">
        <a:spcBef>
          <a:spcPts val="466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739909" indent="-304434" algn="l" rtl="0" eaLnBrk="1" latinLnBrk="0" hangingPunct="1">
        <a:spcBef>
          <a:spcPts val="466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044343" indent="-304434" algn="l" rtl="0" eaLnBrk="1" latinLnBrk="0" hangingPunct="1">
        <a:spcBef>
          <a:spcPts val="466"/>
        </a:spcBef>
        <a:buClr>
          <a:schemeClr val="accent3"/>
        </a:buClr>
        <a:buFont typeface="Wingdings 2"/>
        <a:buChar char="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88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77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66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54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43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32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2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0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6273" y="2634823"/>
            <a:ext cx="10359453" cy="1829761"/>
          </a:xfrm>
        </p:spPr>
        <p:txBody>
          <a:bodyPr>
            <a:noAutofit/>
          </a:bodyPr>
          <a:lstStyle/>
          <a:p>
            <a:pPr algn="ctr"/>
            <a:br>
              <a:rPr lang="cs-CZ" sz="3599" dirty="0"/>
            </a:br>
            <a:br>
              <a:rPr lang="cs-CZ" sz="3599" dirty="0"/>
            </a:br>
            <a:r>
              <a:rPr lang="cs-CZ" sz="1800" dirty="0"/>
              <a:t>Bakalářská práce</a:t>
            </a:r>
            <a:br>
              <a:rPr lang="cs-CZ" sz="1800" dirty="0"/>
            </a:br>
            <a:br>
              <a:rPr lang="cs-CZ" sz="3599" dirty="0"/>
            </a:br>
            <a:r>
              <a:rPr lang="cs-CZ" sz="1800" dirty="0">
                <a:cs typeface="Arial" panose="020B0604020202020204" pitchFamily="34" charset="0"/>
              </a:rPr>
              <a:t>Vysoká škola technická a ekonomická v Českých Budějovicích</a:t>
            </a:r>
            <a:br>
              <a:rPr lang="cs-CZ" sz="1800" dirty="0">
                <a:cs typeface="Arial" panose="020B0604020202020204" pitchFamily="34" charset="0"/>
              </a:rPr>
            </a:br>
            <a:r>
              <a:rPr lang="cs-CZ" sz="1800" dirty="0">
                <a:cs typeface="Arial" panose="020B0604020202020204" pitchFamily="34" charset="0"/>
              </a:rPr>
              <a:t> </a:t>
            </a:r>
            <a:br>
              <a:rPr lang="cs-CZ" sz="1800" dirty="0">
                <a:cs typeface="Arial" panose="020B0604020202020204" pitchFamily="34" charset="0"/>
              </a:rPr>
            </a:br>
            <a:r>
              <a:rPr lang="cs-CZ" sz="1800" dirty="0">
                <a:cs typeface="Arial" panose="020B0604020202020204" pitchFamily="34" charset="0"/>
              </a:rPr>
              <a:t>Ústav technicko-technologický</a:t>
            </a:r>
            <a:br>
              <a:rPr lang="cs-CZ" sz="3599" dirty="0"/>
            </a:br>
            <a:br>
              <a:rPr lang="cs-CZ" sz="3599" dirty="0"/>
            </a:br>
            <a:br>
              <a:rPr lang="cs-CZ" sz="4000" dirty="0"/>
            </a:br>
            <a:r>
              <a:rPr lang="cs-CZ" sz="4000" dirty="0">
                <a:solidFill>
                  <a:schemeClr val="tx1"/>
                </a:solidFill>
                <a:effectLst/>
              </a:rPr>
              <a:t>Měření jakosti materiálů obráběných na CO2 laseru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1208" y="5388441"/>
            <a:ext cx="11037234" cy="1752599"/>
          </a:xfrm>
        </p:spPr>
        <p:txBody>
          <a:bodyPr>
            <a:normAutofit/>
          </a:bodyPr>
          <a:lstStyle/>
          <a:p>
            <a:pPr algn="l"/>
            <a:r>
              <a:rPr lang="cs-CZ" sz="1800" dirty="0">
                <a:solidFill>
                  <a:schemeClr val="bg1"/>
                </a:solidFill>
              </a:rPr>
              <a:t>Autor práce: Jakub Vrábek</a:t>
            </a:r>
          </a:p>
          <a:p>
            <a:pPr algn="l"/>
            <a:r>
              <a:rPr lang="cs-CZ" sz="1800" dirty="0">
                <a:solidFill>
                  <a:schemeClr val="bg1"/>
                </a:solidFill>
              </a:rPr>
              <a:t>Vedoucí práce: Ing. Martin Podařil, PhD., Ph.D.</a:t>
            </a:r>
          </a:p>
          <a:p>
            <a:pPr algn="l"/>
            <a:r>
              <a:rPr lang="cs-CZ" sz="1800" dirty="0">
                <a:solidFill>
                  <a:schemeClr val="bg1"/>
                </a:solidFill>
              </a:rPr>
              <a:t>Oponent práce: Ing. Milan Talíř, MBA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1381" y="0"/>
            <a:ext cx="1850003" cy="18706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3">
            <a:extLst>
              <a:ext uri="{FF2B5EF4-FFF2-40B4-BE49-F238E27FC236}">
                <a16:creationId xmlns:a16="http://schemas.microsoft.com/office/drawing/2014/main" id="{261635BD-0FAD-0B8E-8140-4319641923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01886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E5957870-3C18-CE4B-E31E-15E6FAD2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>
                <a:solidFill>
                  <a:schemeClr val="tx1"/>
                </a:solidFill>
                <a:effectLst/>
              </a:rPr>
              <a:t>Reagování materiálů na změny řezných parametrů</a:t>
            </a:r>
          </a:p>
        </p:txBody>
      </p:sp>
    </p:spTree>
    <p:extLst>
      <p:ext uri="{BB962C8B-B14F-4D97-AF65-F5344CB8AC3E}">
        <p14:creationId xmlns:p14="http://schemas.microsoft.com/office/powerpoint/2010/main" val="816606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BAE56C-0115-4B97-905A-20CF45121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cs-CZ" sz="2000" dirty="0"/>
              <a:t>Průměry naměřených hodnot </a:t>
            </a:r>
            <a:r>
              <a:rPr lang="cs-CZ" sz="2000" dirty="0" err="1"/>
              <a:t>Ra</a:t>
            </a:r>
            <a:r>
              <a:rPr lang="cs-CZ" sz="2000" dirty="0"/>
              <a:t>, </a:t>
            </a:r>
            <a:r>
              <a:rPr lang="cs-CZ" sz="2000" dirty="0" err="1"/>
              <a:t>Rq</a:t>
            </a:r>
            <a:r>
              <a:rPr lang="cs-CZ" sz="2000" dirty="0"/>
              <a:t> a </a:t>
            </a:r>
            <a:r>
              <a:rPr lang="cs-CZ" sz="2000" dirty="0" err="1"/>
              <a:t>Rz</a:t>
            </a:r>
            <a:r>
              <a:rPr lang="cs-CZ" sz="2000" dirty="0"/>
              <a:t> materiálů</a:t>
            </a:r>
          </a:p>
          <a:p>
            <a:pPr algn="ctr"/>
            <a:r>
              <a:rPr lang="cs-CZ" sz="2000" dirty="0"/>
              <a:t>Nejlepší drsnost  - AISI 304</a:t>
            </a:r>
          </a:p>
          <a:p>
            <a:pPr algn="ctr"/>
            <a:endParaRPr lang="cs-CZ" sz="20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4B1856-028D-6016-BB5A-C45218192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cs-CZ" sz="4000" dirty="0">
                <a:solidFill>
                  <a:schemeClr val="tx1"/>
                </a:solidFill>
                <a:effectLst/>
              </a:rPr>
              <a:t>Vyhodnocení výsledků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884D7A6-F331-6289-B2AB-BA341E2F1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797979"/>
              </p:ext>
            </p:extLst>
          </p:nvPr>
        </p:nvGraphicFramePr>
        <p:xfrm>
          <a:off x="1112738" y="2402388"/>
          <a:ext cx="9963475" cy="3082553"/>
        </p:xfrm>
        <a:graphic>
          <a:graphicData uri="http://schemas.openxmlformats.org/drawingml/2006/table">
            <a:tbl>
              <a:tblPr firstRow="1" firstCol="1" bandRow="1"/>
              <a:tblGrid>
                <a:gridCol w="2891704">
                  <a:extLst>
                    <a:ext uri="{9D8B030D-6E8A-4147-A177-3AD203B41FA5}">
                      <a16:colId xmlns:a16="http://schemas.microsoft.com/office/drawing/2014/main" val="147458359"/>
                    </a:ext>
                  </a:extLst>
                </a:gridCol>
                <a:gridCol w="2350932">
                  <a:extLst>
                    <a:ext uri="{9D8B030D-6E8A-4147-A177-3AD203B41FA5}">
                      <a16:colId xmlns:a16="http://schemas.microsoft.com/office/drawing/2014/main" val="2966836439"/>
                    </a:ext>
                  </a:extLst>
                </a:gridCol>
                <a:gridCol w="2388881">
                  <a:extLst>
                    <a:ext uri="{9D8B030D-6E8A-4147-A177-3AD203B41FA5}">
                      <a16:colId xmlns:a16="http://schemas.microsoft.com/office/drawing/2014/main" val="4251385741"/>
                    </a:ext>
                  </a:extLst>
                </a:gridCol>
                <a:gridCol w="2331958">
                  <a:extLst>
                    <a:ext uri="{9D8B030D-6E8A-4147-A177-3AD203B41FA5}">
                      <a16:colId xmlns:a16="http://schemas.microsoft.com/office/drawing/2014/main" val="4202684162"/>
                    </a:ext>
                  </a:extLst>
                </a:gridCol>
              </a:tblGrid>
              <a:tr h="86299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1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Materiál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6280" marR="216280" marT="300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1" i="0" u="none" strike="noStrike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a:t>⌀ </a:t>
                      </a:r>
                      <a:r>
                        <a:rPr lang="cs-CZ" sz="2000" b="1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 [µm]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6280" marR="216280" marT="30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1" i="0" u="none" strike="noStrike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a:t>⌀ </a:t>
                      </a:r>
                      <a:r>
                        <a:rPr lang="cs-CZ" sz="2000" b="1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Rq</a:t>
                      </a:r>
                      <a:r>
                        <a:rPr lang="cs-CZ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1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[µm]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6280" marR="216280" marT="30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1" i="0" u="none" strike="noStrike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a:t>⌀ </a:t>
                      </a:r>
                      <a:r>
                        <a:rPr lang="cs-CZ" sz="2000" b="1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Rz</a:t>
                      </a:r>
                      <a:r>
                        <a:rPr lang="cs-CZ" sz="2000" b="1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[µm]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6280" marR="216280" marT="30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092669"/>
                  </a:ext>
                </a:extLst>
              </a:tr>
              <a:tr h="7398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AISI 304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6280" marR="216280" marT="300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1,3525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6280" marR="216280" marT="30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1,7323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6280" marR="216280" marT="30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8,6617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6280" marR="216280" marT="30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054634"/>
                  </a:ext>
                </a:extLst>
              </a:tr>
              <a:tr h="7398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S235 (11 375)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6280" marR="216280" marT="300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2,185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6280" marR="216280" marT="30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2,6635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6280" marR="216280" marT="30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11,3745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6280" marR="216280" marT="30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72414"/>
                  </a:ext>
                </a:extLst>
              </a:tr>
              <a:tr h="7398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AlMgSi3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6280" marR="216280" marT="300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5,6467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6280" marR="216280" marT="30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7,143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6280" marR="216280" marT="30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33,8552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6280" marR="216280" marT="300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4722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049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8B28984-117C-0BDB-753D-E23C1E9C1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218497"/>
              </p:ext>
            </p:extLst>
          </p:nvPr>
        </p:nvGraphicFramePr>
        <p:xfrm>
          <a:off x="838200" y="2205905"/>
          <a:ext cx="10515601" cy="3590781"/>
        </p:xfrm>
        <a:graphic>
          <a:graphicData uri="http://schemas.openxmlformats.org/drawingml/2006/table">
            <a:tbl>
              <a:tblPr firstRow="1" firstCol="1" bandRow="1"/>
              <a:tblGrid>
                <a:gridCol w="1650757">
                  <a:extLst>
                    <a:ext uri="{9D8B030D-6E8A-4147-A177-3AD203B41FA5}">
                      <a16:colId xmlns:a16="http://schemas.microsoft.com/office/drawing/2014/main" val="181786096"/>
                    </a:ext>
                  </a:extLst>
                </a:gridCol>
                <a:gridCol w="2954950">
                  <a:extLst>
                    <a:ext uri="{9D8B030D-6E8A-4147-A177-3AD203B41FA5}">
                      <a16:colId xmlns:a16="http://schemas.microsoft.com/office/drawing/2014/main" val="1761841994"/>
                    </a:ext>
                  </a:extLst>
                </a:gridCol>
                <a:gridCol w="2954947">
                  <a:extLst>
                    <a:ext uri="{9D8B030D-6E8A-4147-A177-3AD203B41FA5}">
                      <a16:colId xmlns:a16="http://schemas.microsoft.com/office/drawing/2014/main" val="2191516363"/>
                    </a:ext>
                  </a:extLst>
                </a:gridCol>
                <a:gridCol w="2954947">
                  <a:extLst>
                    <a:ext uri="{9D8B030D-6E8A-4147-A177-3AD203B41FA5}">
                      <a16:colId xmlns:a16="http://schemas.microsoft.com/office/drawing/2014/main" val="3709651063"/>
                    </a:ext>
                  </a:extLst>
                </a:gridCol>
              </a:tblGrid>
              <a:tr h="168900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1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Materiál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262" marR="158262" marT="219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1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Průměrná Ra [µm] po změně hodnoty fokusu o 2 mm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262" marR="158262" marT="219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1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Průměrná </a:t>
                      </a:r>
                      <a:r>
                        <a:rPr lang="cs-CZ" sz="2000" b="1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cs-CZ" sz="2000" b="1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[µm] po změně výkonu laseru o 300 W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262" marR="158262" marT="219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1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Průměrná Ra [µm] po změně řezné rychlosti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262" marR="158262" marT="219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429175"/>
                  </a:ext>
                </a:extLst>
              </a:tr>
              <a:tr h="6339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AISI 304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262" marR="158262" marT="219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0,244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262" marR="158262" marT="219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0,259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262" marR="158262" marT="219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0,155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262" marR="158262" marT="219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987358"/>
                  </a:ext>
                </a:extLst>
              </a:tr>
              <a:tr h="6339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11 375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262" marR="158262" marT="219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1,408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262" marR="158262" marT="219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0,356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262" marR="158262" marT="219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0,561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262" marR="158262" marT="219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498989"/>
                  </a:ext>
                </a:extLst>
              </a:tr>
              <a:tr h="6339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AlMgSi3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262" marR="158262" marT="219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0,857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262" marR="158262" marT="219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Nelze vyhodnotit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262" marR="158262" marT="219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0,853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262" marR="158262" marT="219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335349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FEFB9F6A-C3BA-F1D7-6C0E-E89154AD4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Autofit/>
          </a:bodyPr>
          <a:lstStyle/>
          <a:p>
            <a:r>
              <a:rPr lang="cs-CZ" sz="4000" dirty="0">
                <a:solidFill>
                  <a:schemeClr val="tx1"/>
                </a:solidFill>
                <a:effectLst/>
              </a:rPr>
              <a:t>Průměrná změna </a:t>
            </a:r>
            <a:r>
              <a:rPr lang="cs-CZ" sz="4000" dirty="0" err="1">
                <a:solidFill>
                  <a:schemeClr val="tx1"/>
                </a:solidFill>
                <a:effectLst/>
              </a:rPr>
              <a:t>Ra</a:t>
            </a:r>
            <a:r>
              <a:rPr lang="cs-CZ" sz="4000" dirty="0">
                <a:solidFill>
                  <a:schemeClr val="tx1"/>
                </a:solidFill>
                <a:effectLst/>
              </a:rPr>
              <a:t> v závislosti na změně řezného parametru</a:t>
            </a:r>
          </a:p>
        </p:txBody>
      </p:sp>
    </p:spTree>
    <p:extLst>
      <p:ext uri="{BB962C8B-B14F-4D97-AF65-F5344CB8AC3E}">
        <p14:creationId xmlns:p14="http://schemas.microsoft.com/office/powerpoint/2010/main" val="1743706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BEFF5D-35EC-011A-0DD5-D81471BB9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600" dirty="0"/>
              <a:t>Vzorky vypáleny, následně změřena jakost povrchu, následně byly vzorky komparativně vyhodnoceny</a:t>
            </a:r>
          </a:p>
          <a:p>
            <a:pPr marL="0" indent="0">
              <a:buNone/>
            </a:pPr>
            <a:endParaRPr lang="cs-CZ" sz="2600" dirty="0"/>
          </a:p>
          <a:p>
            <a:r>
              <a:rPr lang="cs-CZ" sz="2600" dirty="0"/>
              <a:t>Nejlepší průměrná drsnost – AISI 304 – nejlepší hodnoty </a:t>
            </a:r>
            <a:r>
              <a:rPr lang="cs-CZ" sz="2600" dirty="0" err="1"/>
              <a:t>Ra</a:t>
            </a:r>
            <a:r>
              <a:rPr lang="cs-CZ" sz="2600" dirty="0"/>
              <a:t>, </a:t>
            </a:r>
            <a:r>
              <a:rPr lang="cs-CZ" sz="2600" dirty="0" err="1"/>
              <a:t>Rq</a:t>
            </a:r>
            <a:r>
              <a:rPr lang="cs-CZ" sz="2600" dirty="0"/>
              <a:t> i </a:t>
            </a:r>
            <a:r>
              <a:rPr lang="cs-CZ" sz="2600" dirty="0" err="1"/>
              <a:t>Rz</a:t>
            </a:r>
            <a:endParaRPr lang="cs-CZ" sz="2600" dirty="0"/>
          </a:p>
          <a:p>
            <a:pPr marL="146128" indent="0">
              <a:buNone/>
            </a:pPr>
            <a:r>
              <a:rPr lang="cs-CZ" sz="2600" dirty="0"/>
              <a:t> </a:t>
            </a:r>
          </a:p>
          <a:p>
            <a:r>
              <a:rPr lang="cs-CZ" sz="2600" dirty="0"/>
              <a:t>Nejhorší průměrná drsnost – AlMgSi3 – nejvyšší hodnoty měření</a:t>
            </a:r>
          </a:p>
          <a:p>
            <a:pPr marL="0" indent="0">
              <a:buNone/>
            </a:pPr>
            <a:endParaRPr lang="cs-CZ" sz="2600" dirty="0"/>
          </a:p>
          <a:p>
            <a:r>
              <a:rPr lang="cs-CZ" sz="2600" dirty="0"/>
              <a:t>Reakce na změny řezných parametrů – nejlepší – materiál AISI 304</a:t>
            </a:r>
          </a:p>
          <a:p>
            <a:pPr marL="0" indent="0">
              <a:buNone/>
            </a:pPr>
            <a:endParaRPr lang="cs-CZ" sz="2600" dirty="0"/>
          </a:p>
          <a:p>
            <a:r>
              <a:rPr lang="cs-CZ" sz="2600" dirty="0"/>
              <a:t>Reakce na změny řezných parametrů– nejhorší - ocel S235</a:t>
            </a:r>
          </a:p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5C4761-0156-B781-353D-B562DCF9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effectLst/>
              </a:rPr>
              <a:t>Závěrečné shrnutí</a:t>
            </a:r>
          </a:p>
        </p:txBody>
      </p:sp>
    </p:spTree>
    <p:extLst>
      <p:ext uri="{BB962C8B-B14F-4D97-AF65-F5344CB8AC3E}">
        <p14:creationId xmlns:p14="http://schemas.microsoft.com/office/powerpoint/2010/main" val="1822265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156D3C4-7D28-0580-8E0B-97B3F8BA9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8129"/>
            <a:ext cx="10972800" cy="4525963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9600" dirty="0"/>
              <a:t>Mohl byste podrobněji popsat nastavení laseru a </a:t>
            </a:r>
            <a:r>
              <a:rPr lang="cs-CZ" sz="9600" dirty="0" err="1"/>
              <a:t>drsnoměru</a:t>
            </a:r>
            <a:r>
              <a:rPr lang="cs-CZ" sz="9600" dirty="0"/>
              <a:t> použitého pro měření jakosti povrchu? Jak byly přístroje kalibrovány před každým měřením?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9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9600" dirty="0"/>
              <a:t>Kolikrát byly jednotlivé vzorky měřeny pro zajištění opakovatelnosti výsledků? Byla provedena nějaká statistická analýza těchto opakovaných měření?</a:t>
            </a:r>
          </a:p>
          <a:p>
            <a:pPr marL="146128" indent="0">
              <a:buNone/>
            </a:pPr>
            <a:endParaRPr lang="cs-CZ" sz="9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9600" dirty="0"/>
              <a:t>Identifikoval jste nějaké potenciální zdroje chyb ve vašich měřeních nebo v experimentálním postupu? Jaké opatření byla přijata k minimalizaci těchto chyb?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9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9600" dirty="0"/>
              <a:t>Jaké další kroky nebo experimenty byste doporučil pro další výzkum v této oblasti? Existují nějaké konkrétní otázky, které byste chtěl v budoucnu prozkoumat?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50F70D3-1057-C792-2940-50167CBE2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effectLst/>
              </a:rPr>
              <a:t>Otázky oponenta</a:t>
            </a:r>
          </a:p>
        </p:txBody>
      </p:sp>
    </p:spTree>
    <p:extLst>
      <p:ext uri="{BB962C8B-B14F-4D97-AF65-F5344CB8AC3E}">
        <p14:creationId xmlns:p14="http://schemas.microsoft.com/office/powerpoint/2010/main" val="4038312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C412F03-396A-1AF6-8827-FEF4891AA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pPr algn="ctr"/>
            <a:r>
              <a:rPr lang="cs-CZ" dirty="0">
                <a:effectLst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69090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759C0B-E1F3-85AF-37CC-C89EB2712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800" dirty="0"/>
              <a:t>Cílem závěrečné práce je vytvoření komparativní studie vybraných typů materiálů, konkrétně nerezová ocel nemagnetická AISI 304, ocel 11 375 a slitina hliníku AlMgSi3, obráběných technologií CO2 laseru s cílem dosažení co nejlepší jakosti materiálu.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19D500-F517-94AE-5AE5-A1A1ECD81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effectLst/>
              </a:rPr>
              <a:t>Cíl práce</a:t>
            </a:r>
          </a:p>
        </p:txBody>
      </p:sp>
    </p:spTree>
    <p:extLst>
      <p:ext uri="{BB962C8B-B14F-4D97-AF65-F5344CB8AC3E}">
        <p14:creationId xmlns:p14="http://schemas.microsoft.com/office/powerpoint/2010/main" val="52234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6EEDEED-ED50-4B50-0155-E42A7CCDA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Princip </a:t>
            </a:r>
            <a:r>
              <a:rPr lang="cs-CZ" dirty="0" err="1"/>
              <a:t>exitace</a:t>
            </a:r>
            <a:endParaRPr lang="cs-CZ" dirty="0"/>
          </a:p>
          <a:p>
            <a:r>
              <a:rPr lang="cs-CZ" dirty="0"/>
              <a:t>Druhy</a:t>
            </a:r>
          </a:p>
          <a:p>
            <a:pPr lvl="1"/>
            <a:r>
              <a:rPr lang="cs-CZ" dirty="0"/>
              <a:t>Pevnolátkové, kapalinné, plynné, vláknové, polovodičové</a:t>
            </a:r>
          </a:p>
          <a:p>
            <a:r>
              <a:rPr lang="cs-CZ" dirty="0"/>
              <a:t>Využití</a:t>
            </a:r>
          </a:p>
          <a:p>
            <a:pPr lvl="1"/>
            <a:r>
              <a:rPr lang="cs-CZ" dirty="0"/>
              <a:t>Oblast telekomunikace, ve výzkumu a v medicíně, grafický a potravinářský průmysl, vojenský průmysl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7D21925-5CF5-BE79-E8F5-97320F98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effectLst/>
              </a:rPr>
              <a:t>Lasery</a:t>
            </a:r>
          </a:p>
        </p:txBody>
      </p:sp>
      <p:pic>
        <p:nvPicPr>
          <p:cNvPr id="4" name="Obrázek 3" descr="LIDAR solid-state laser manufactured by LeddarTech">
            <a:extLst>
              <a:ext uri="{FF2B5EF4-FFF2-40B4-BE49-F238E27FC236}">
                <a16:creationId xmlns:a16="http://schemas.microsoft.com/office/drawing/2014/main" id="{46FDFF13-81F0-248D-961A-1E9C22628E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136" y="274639"/>
            <a:ext cx="3162300" cy="2046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Close-up view of a table-top dye laser">
            <a:extLst>
              <a:ext uri="{FF2B5EF4-FFF2-40B4-BE49-F238E27FC236}">
                <a16:creationId xmlns:a16="http://schemas.microsoft.com/office/drawing/2014/main" id="{8B37E20D-9A2C-7DC8-DC2F-A561B9B584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278" y="445369"/>
            <a:ext cx="2438603" cy="187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845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E2A337-593C-ACCE-7383-12B12D9B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13558"/>
            <a:ext cx="109728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Princip šíření elektromagnetických vln v plynné směsi oxidu uhličitého, dusíku a hélia, které slouží jako aktivní médium</a:t>
            </a:r>
          </a:p>
          <a:p>
            <a:r>
              <a:rPr lang="cs-CZ" sz="2400" dirty="0"/>
              <a:t>Řezné plyny</a:t>
            </a:r>
          </a:p>
          <a:p>
            <a:pPr lvl="1"/>
            <a:r>
              <a:rPr lang="cs-CZ" sz="2400" dirty="0"/>
              <a:t>kyslík</a:t>
            </a:r>
          </a:p>
          <a:p>
            <a:pPr lvl="1"/>
            <a:r>
              <a:rPr lang="cs-CZ" sz="2400" dirty="0"/>
              <a:t>Dusík</a:t>
            </a:r>
          </a:p>
          <a:p>
            <a:pPr lvl="1"/>
            <a:r>
              <a:rPr lang="cs-CZ" sz="2400" dirty="0"/>
              <a:t>Argon</a:t>
            </a:r>
          </a:p>
          <a:p>
            <a:r>
              <a:rPr lang="cs-CZ" sz="2400" dirty="0"/>
              <a:t>Materiály pálené na CO2 laseru</a:t>
            </a:r>
          </a:p>
          <a:p>
            <a:pPr lvl="1"/>
            <a:r>
              <a:rPr lang="cs-CZ" sz="2400" dirty="0"/>
              <a:t>Kovy, dřevo, papír, druhy plastů </a:t>
            </a:r>
          </a:p>
          <a:p>
            <a:pPr lvl="1"/>
            <a:r>
              <a:rPr lang="cs-CZ" sz="2400" dirty="0"/>
              <a:t>Materiály nejsou paprskem při řezání silově zatěžovány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74B50A-0DBB-D241-88A2-D1211C69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effectLst/>
              </a:rPr>
              <a:t>CO2 laser (</a:t>
            </a:r>
            <a:r>
              <a:rPr lang="cs-CZ" sz="4000" dirty="0" err="1">
                <a:solidFill>
                  <a:schemeClr val="tx1"/>
                </a:solidFill>
                <a:effectLst/>
              </a:rPr>
              <a:t>Trumpf</a:t>
            </a:r>
            <a:r>
              <a:rPr lang="cs-CZ" sz="4000" dirty="0">
                <a:solidFill>
                  <a:schemeClr val="tx1"/>
                </a:solidFill>
                <a:effectLst/>
              </a:rPr>
              <a:t> </a:t>
            </a:r>
            <a:r>
              <a:rPr lang="cs-CZ" sz="4000" dirty="0" err="1">
                <a:solidFill>
                  <a:schemeClr val="tx1"/>
                </a:solidFill>
                <a:effectLst/>
              </a:rPr>
              <a:t>Trumatic</a:t>
            </a:r>
            <a:r>
              <a:rPr lang="cs-CZ" sz="4000" dirty="0">
                <a:solidFill>
                  <a:schemeClr val="tx1"/>
                </a:solidFill>
                <a:effectLst/>
              </a:rPr>
              <a:t> L3030)</a:t>
            </a:r>
          </a:p>
        </p:txBody>
      </p:sp>
    </p:spTree>
    <p:extLst>
      <p:ext uri="{BB962C8B-B14F-4D97-AF65-F5344CB8AC3E}">
        <p14:creationId xmlns:p14="http://schemas.microsoft.com/office/powerpoint/2010/main" val="186257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A18F22-0D60-B9FD-CDA1-6513D54C0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682"/>
            <a:ext cx="10515600" cy="4351338"/>
          </a:xfrm>
        </p:spPr>
        <p:txBody>
          <a:bodyPr>
            <a:noAutofit/>
          </a:bodyPr>
          <a:lstStyle/>
          <a:p>
            <a:r>
              <a:rPr lang="cs-CZ" sz="2400" b="1" dirty="0"/>
              <a:t>Proces skládající se z:</a:t>
            </a:r>
          </a:p>
          <a:p>
            <a:pPr lvl="1"/>
            <a:r>
              <a:rPr lang="cs-CZ" sz="2400" dirty="0"/>
              <a:t>Určení geometrie</a:t>
            </a:r>
          </a:p>
          <a:p>
            <a:pPr lvl="1"/>
            <a:r>
              <a:rPr lang="cs-CZ" sz="2400" dirty="0"/>
              <a:t>Příprava NC programu v prostředí </a:t>
            </a:r>
            <a:r>
              <a:rPr lang="cs-CZ" sz="2400" dirty="0" err="1"/>
              <a:t>TruTops</a:t>
            </a:r>
            <a:r>
              <a:rPr lang="cs-CZ" sz="2400" dirty="0"/>
              <a:t> </a:t>
            </a:r>
            <a:r>
              <a:rPr lang="cs-CZ" sz="2400" dirty="0" err="1"/>
              <a:t>Boost</a:t>
            </a:r>
            <a:endParaRPr lang="cs-CZ" sz="2400" dirty="0"/>
          </a:p>
          <a:p>
            <a:pPr lvl="2"/>
            <a:r>
              <a:rPr lang="cs-CZ" sz="2400" dirty="0"/>
              <a:t>Vytvoření zakázky</a:t>
            </a:r>
          </a:p>
          <a:p>
            <a:pPr lvl="2"/>
            <a:r>
              <a:rPr lang="cs-CZ" sz="2400" dirty="0"/>
              <a:t>Úlohy</a:t>
            </a:r>
          </a:p>
          <a:p>
            <a:pPr lvl="2"/>
            <a:r>
              <a:rPr lang="cs-CZ" sz="2400" dirty="0"/>
              <a:t>Dílu</a:t>
            </a:r>
          </a:p>
          <a:p>
            <a:pPr lvl="2"/>
            <a:r>
              <a:rPr lang="cs-CZ" sz="2400" dirty="0"/>
              <a:t>Zvolení materiálu</a:t>
            </a:r>
          </a:p>
          <a:p>
            <a:pPr lvl="2"/>
            <a:r>
              <a:rPr lang="cs-CZ" sz="2400" dirty="0"/>
              <a:t>Pracoviště</a:t>
            </a:r>
          </a:p>
          <a:p>
            <a:pPr lvl="1"/>
            <a:r>
              <a:rPr lang="cs-CZ" sz="2400" dirty="0"/>
              <a:t>Spuštění a nastavení laseru</a:t>
            </a:r>
          </a:p>
          <a:p>
            <a:pPr lvl="1"/>
            <a:r>
              <a:rPr lang="cs-CZ" sz="2400" dirty="0"/>
              <a:t>Úprava technologické tabulky</a:t>
            </a:r>
          </a:p>
          <a:p>
            <a:r>
              <a:rPr lang="cs-CZ" sz="2400" b="1" dirty="0"/>
              <a:t>Finální pálení vzorků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599E52-2CBF-8462-A242-08AADEDBB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982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effectLst/>
              </a:rPr>
              <a:t>Vypalování vzorků na CO2 laseru</a:t>
            </a:r>
          </a:p>
        </p:txBody>
      </p:sp>
    </p:spTree>
    <p:extLst>
      <p:ext uri="{BB962C8B-B14F-4D97-AF65-F5344CB8AC3E}">
        <p14:creationId xmlns:p14="http://schemas.microsoft.com/office/powerpoint/2010/main" val="289064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5A006D-FF08-7C62-03FB-8752C367A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98271"/>
            <a:ext cx="5083628" cy="3927248"/>
          </a:xfrm>
        </p:spPr>
        <p:txBody>
          <a:bodyPr>
            <a:normAutofit fontScale="25000" lnSpcReduction="20000"/>
          </a:bodyPr>
          <a:lstStyle/>
          <a:p>
            <a:r>
              <a:rPr lang="cs-CZ" sz="8000" dirty="0">
                <a:latin typeface="Arial" panose="020B0604020202020204" pitchFamily="34" charset="0"/>
                <a:cs typeface="Arial" panose="020B0604020202020204" pitchFamily="34" charset="0"/>
              </a:rPr>
              <a:t>30x25 mm, tloušťka 5 mm</a:t>
            </a:r>
          </a:p>
          <a:p>
            <a:r>
              <a:rPr lang="cs-CZ" sz="8000" dirty="0">
                <a:latin typeface="Arial" panose="020B0604020202020204" pitchFamily="34" charset="0"/>
                <a:cs typeface="Arial" panose="020B0604020202020204" pitchFamily="34" charset="0"/>
              </a:rPr>
              <a:t>Značení číslicemi podle sérií</a:t>
            </a:r>
          </a:p>
          <a:p>
            <a:pPr lvl="1"/>
            <a:r>
              <a:rPr lang="cs-CZ" sz="8000" dirty="0">
                <a:latin typeface="Arial" panose="020B0604020202020204" pitchFamily="34" charset="0"/>
                <a:cs typeface="Arial" panose="020B0604020202020204" pitchFamily="34" charset="0"/>
              </a:rPr>
              <a:t>AISI (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8000" dirty="0">
                <a:latin typeface="Arial" panose="020B0604020202020204" pitchFamily="34" charset="0"/>
                <a:cs typeface="Arial" panose="020B0604020202020204" pitchFamily="34" charset="0"/>
              </a:rPr>
              <a:t>-4)</a:t>
            </a:r>
          </a:p>
          <a:p>
            <a:pPr lvl="1"/>
            <a:r>
              <a:rPr lang="cs-CZ" sz="8000" dirty="0">
                <a:latin typeface="Arial" panose="020B0604020202020204" pitchFamily="34" charset="0"/>
                <a:cs typeface="Arial" panose="020B0604020202020204" pitchFamily="34" charset="0"/>
              </a:rPr>
              <a:t>S235 (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8000" dirty="0">
                <a:latin typeface="Arial" panose="020B0604020202020204" pitchFamily="34" charset="0"/>
                <a:cs typeface="Arial" panose="020B0604020202020204" pitchFamily="34" charset="0"/>
              </a:rPr>
              <a:t>-8)</a:t>
            </a:r>
          </a:p>
          <a:p>
            <a:pPr lvl="1"/>
            <a:r>
              <a:rPr lang="cs-CZ" sz="8000" dirty="0">
                <a:latin typeface="Arial" panose="020B0604020202020204" pitchFamily="34" charset="0"/>
                <a:cs typeface="Arial" panose="020B0604020202020204" pitchFamily="34" charset="0"/>
              </a:rPr>
              <a:t>AlMgSi3 (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sz="8000" dirty="0">
                <a:latin typeface="Arial" panose="020B0604020202020204" pitchFamily="34" charset="0"/>
                <a:cs typeface="Arial" panose="020B0604020202020204" pitchFamily="34" charset="0"/>
              </a:rPr>
              <a:t>-12)</a:t>
            </a:r>
          </a:p>
          <a:p>
            <a:pPr marL="523627" lvl="1" indent="0">
              <a:buNone/>
            </a:pPr>
            <a:endParaRPr lang="cs-CZ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0" dirty="0">
                <a:latin typeface="Arial" panose="020B0604020202020204" pitchFamily="34" charset="0"/>
                <a:cs typeface="Arial" panose="020B0604020202020204" pitchFamily="34" charset="0"/>
              </a:rPr>
              <a:t>Značení písmeny (A, B, C, D) </a:t>
            </a:r>
          </a:p>
          <a:p>
            <a:pPr lvl="1"/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8000" dirty="0">
                <a:latin typeface="Arial" panose="020B0604020202020204" pitchFamily="34" charset="0"/>
                <a:cs typeface="Arial" panose="020B0604020202020204" pitchFamily="34" charset="0"/>
              </a:rPr>
              <a:t>, B, C, D – každý vzorek měl upraven řezný parametr</a:t>
            </a:r>
          </a:p>
          <a:p>
            <a:pPr marL="523627" lvl="1" indent="0">
              <a:buNone/>
            </a:pPr>
            <a:endParaRPr lang="cs-CZ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0" dirty="0">
                <a:latin typeface="Arial" panose="020B0604020202020204" pitchFamily="34" charset="0"/>
                <a:cs typeface="Arial" panose="020B0604020202020204" pitchFamily="34" charset="0"/>
              </a:rPr>
              <a:t>Upravovány hodnoty</a:t>
            </a:r>
          </a:p>
          <a:p>
            <a:pPr lvl="1"/>
            <a:r>
              <a:rPr lang="cs-CZ" sz="8000" dirty="0">
                <a:latin typeface="Arial" panose="020B0604020202020204" pitchFamily="34" charset="0"/>
                <a:cs typeface="Arial" panose="020B0604020202020204" pitchFamily="34" charset="0"/>
              </a:rPr>
              <a:t>Fokusu</a:t>
            </a:r>
          </a:p>
          <a:p>
            <a:pPr lvl="1"/>
            <a:r>
              <a:rPr lang="cs-CZ" sz="8000" dirty="0">
                <a:latin typeface="Arial" panose="020B0604020202020204" pitchFamily="34" charset="0"/>
                <a:cs typeface="Arial" panose="020B0604020202020204" pitchFamily="34" charset="0"/>
              </a:rPr>
              <a:t>Řezného výkonu</a:t>
            </a:r>
          </a:p>
          <a:p>
            <a:pPr lvl="1"/>
            <a:r>
              <a:rPr lang="cs-CZ" sz="8000" dirty="0">
                <a:latin typeface="Arial" panose="020B0604020202020204" pitchFamily="34" charset="0"/>
                <a:cs typeface="Arial" panose="020B0604020202020204" pitchFamily="34" charset="0"/>
              </a:rPr>
              <a:t>Řezné rychlosti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700F40-E545-718C-2ABE-032C653B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63636"/>
            <a:ext cx="5804786" cy="1446670"/>
          </a:xfrm>
        </p:spPr>
        <p:txBody>
          <a:bodyPr>
            <a:noAutofit/>
          </a:bodyPr>
          <a:lstStyle/>
          <a:p>
            <a:r>
              <a:rPr lang="cs-CZ" sz="4000" dirty="0">
                <a:solidFill>
                  <a:schemeClr val="tx1"/>
                </a:solidFill>
                <a:effectLst/>
              </a:rPr>
              <a:t>Geometrie a označení vzorků</a:t>
            </a:r>
          </a:p>
        </p:txBody>
      </p:sp>
      <p:pic>
        <p:nvPicPr>
          <p:cNvPr id="4" name="Obrázek 3" descr="Obsah obrázku rukopis, Obdélník, číslo, cedule&#10;&#10;Popis byl vytvořen automaticky">
            <a:extLst>
              <a:ext uri="{FF2B5EF4-FFF2-40B4-BE49-F238E27FC236}">
                <a16:creationId xmlns:a16="http://schemas.microsoft.com/office/drawing/2014/main" id="{F6E3DE4B-D95B-8E9C-02D5-2A72B29A0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987" y="986971"/>
            <a:ext cx="4455603" cy="522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55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Zástupný obsah 11">
            <a:extLst>
              <a:ext uri="{FF2B5EF4-FFF2-40B4-BE49-F238E27FC236}">
                <a16:creationId xmlns:a16="http://schemas.microsoft.com/office/drawing/2014/main" id="{C94FA9F0-6E83-F1F0-9357-AD39C37490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479900"/>
              </p:ext>
            </p:extLst>
          </p:nvPr>
        </p:nvGraphicFramePr>
        <p:xfrm>
          <a:off x="1101271" y="2467429"/>
          <a:ext cx="9989458" cy="2652516"/>
        </p:xfrm>
        <a:graphic>
          <a:graphicData uri="http://schemas.openxmlformats.org/drawingml/2006/table">
            <a:tbl>
              <a:tblPr firstRow="1" firstCol="1" bandRow="1"/>
              <a:tblGrid>
                <a:gridCol w="2388630">
                  <a:extLst>
                    <a:ext uri="{9D8B030D-6E8A-4147-A177-3AD203B41FA5}">
                      <a16:colId xmlns:a16="http://schemas.microsoft.com/office/drawing/2014/main" val="3586343087"/>
                    </a:ext>
                  </a:extLst>
                </a:gridCol>
                <a:gridCol w="2647241">
                  <a:extLst>
                    <a:ext uri="{9D8B030D-6E8A-4147-A177-3AD203B41FA5}">
                      <a16:colId xmlns:a16="http://schemas.microsoft.com/office/drawing/2014/main" val="3354514968"/>
                    </a:ext>
                  </a:extLst>
                </a:gridCol>
                <a:gridCol w="2369039">
                  <a:extLst>
                    <a:ext uri="{9D8B030D-6E8A-4147-A177-3AD203B41FA5}">
                      <a16:colId xmlns:a16="http://schemas.microsoft.com/office/drawing/2014/main" val="3585047918"/>
                    </a:ext>
                  </a:extLst>
                </a:gridCol>
                <a:gridCol w="2584548">
                  <a:extLst>
                    <a:ext uri="{9D8B030D-6E8A-4147-A177-3AD203B41FA5}">
                      <a16:colId xmlns:a16="http://schemas.microsoft.com/office/drawing/2014/main" val="2187081838"/>
                    </a:ext>
                  </a:extLst>
                </a:gridCol>
              </a:tblGrid>
              <a:tr h="10057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1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Materiál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8189" marR="178189" marT="2474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1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Fokus (</a:t>
                      </a:r>
                      <a:r>
                        <a:rPr lang="cs-CZ" sz="2000" b="1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Autolas</a:t>
                      </a:r>
                      <a:r>
                        <a:rPr lang="cs-CZ" sz="2000" b="1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[mm]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8189" marR="178189" marT="24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1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Výkon laseru [W]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8189" marR="178189" marT="24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1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Řezná rychlost [m/min]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8189" marR="178189" marT="24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96107"/>
                  </a:ext>
                </a:extLst>
              </a:tr>
              <a:tr h="5489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AISI 304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8189" marR="178189" marT="2474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+ 3 mm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8189" marR="178189" marT="24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3200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8189" marR="178189" marT="24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8189" marR="178189" marT="24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858906"/>
                  </a:ext>
                </a:extLst>
              </a:tr>
              <a:tr h="5489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11 375 (S235)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8189" marR="178189" marT="2474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+ 4 mm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8189" marR="178189" marT="24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3200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8189" marR="178189" marT="24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8189" marR="178189" marT="24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243273"/>
                  </a:ext>
                </a:extLst>
              </a:tr>
              <a:tr h="5489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AlMgSi3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8189" marR="178189" marT="2474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- 7 mm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8189" marR="178189" marT="24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3200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8189" marR="178189" marT="24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8189" marR="178189" marT="24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523652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0E73B211-3D63-150B-83BD-BB03DA36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4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Vstupní řezné parametry vzorků</a:t>
            </a:r>
            <a:br>
              <a:rPr lang="cs-CZ" sz="4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Parametry využité k vypálení prvních sérií jednotlivých materiálů</a:t>
            </a:r>
          </a:p>
        </p:txBody>
      </p:sp>
    </p:spTree>
    <p:extLst>
      <p:ext uri="{BB962C8B-B14F-4D97-AF65-F5344CB8AC3E}">
        <p14:creationId xmlns:p14="http://schemas.microsoft.com/office/powerpoint/2010/main" val="3844631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0704F1A-DE61-3384-B718-C15A1DD980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559423"/>
              </p:ext>
            </p:extLst>
          </p:nvPr>
        </p:nvGraphicFramePr>
        <p:xfrm>
          <a:off x="838200" y="2799572"/>
          <a:ext cx="10515607" cy="2581039"/>
        </p:xfrm>
        <a:graphic>
          <a:graphicData uri="http://schemas.openxmlformats.org/drawingml/2006/table">
            <a:tbl>
              <a:tblPr firstRow="1" firstCol="1" bandRow="1"/>
              <a:tblGrid>
                <a:gridCol w="1302168">
                  <a:extLst>
                    <a:ext uri="{9D8B030D-6E8A-4147-A177-3AD203B41FA5}">
                      <a16:colId xmlns:a16="http://schemas.microsoft.com/office/drawing/2014/main" val="3376099594"/>
                    </a:ext>
                  </a:extLst>
                </a:gridCol>
                <a:gridCol w="675793">
                  <a:extLst>
                    <a:ext uri="{9D8B030D-6E8A-4147-A177-3AD203B41FA5}">
                      <a16:colId xmlns:a16="http://schemas.microsoft.com/office/drawing/2014/main" val="2877752422"/>
                    </a:ext>
                  </a:extLst>
                </a:gridCol>
                <a:gridCol w="675793">
                  <a:extLst>
                    <a:ext uri="{9D8B030D-6E8A-4147-A177-3AD203B41FA5}">
                      <a16:colId xmlns:a16="http://schemas.microsoft.com/office/drawing/2014/main" val="3629281052"/>
                    </a:ext>
                  </a:extLst>
                </a:gridCol>
                <a:gridCol w="675793">
                  <a:extLst>
                    <a:ext uri="{9D8B030D-6E8A-4147-A177-3AD203B41FA5}">
                      <a16:colId xmlns:a16="http://schemas.microsoft.com/office/drawing/2014/main" val="2172502880"/>
                    </a:ext>
                  </a:extLst>
                </a:gridCol>
                <a:gridCol w="675792">
                  <a:extLst>
                    <a:ext uri="{9D8B030D-6E8A-4147-A177-3AD203B41FA5}">
                      <a16:colId xmlns:a16="http://schemas.microsoft.com/office/drawing/2014/main" val="2056595739"/>
                    </a:ext>
                  </a:extLst>
                </a:gridCol>
                <a:gridCol w="900479">
                  <a:extLst>
                    <a:ext uri="{9D8B030D-6E8A-4147-A177-3AD203B41FA5}">
                      <a16:colId xmlns:a16="http://schemas.microsoft.com/office/drawing/2014/main" val="3630872675"/>
                    </a:ext>
                  </a:extLst>
                </a:gridCol>
                <a:gridCol w="900479">
                  <a:extLst>
                    <a:ext uri="{9D8B030D-6E8A-4147-A177-3AD203B41FA5}">
                      <a16:colId xmlns:a16="http://schemas.microsoft.com/office/drawing/2014/main" val="501714001"/>
                    </a:ext>
                  </a:extLst>
                </a:gridCol>
                <a:gridCol w="900479">
                  <a:extLst>
                    <a:ext uri="{9D8B030D-6E8A-4147-A177-3AD203B41FA5}">
                      <a16:colId xmlns:a16="http://schemas.microsoft.com/office/drawing/2014/main" val="224437102"/>
                    </a:ext>
                  </a:extLst>
                </a:gridCol>
                <a:gridCol w="900479">
                  <a:extLst>
                    <a:ext uri="{9D8B030D-6E8A-4147-A177-3AD203B41FA5}">
                      <a16:colId xmlns:a16="http://schemas.microsoft.com/office/drawing/2014/main" val="2866974768"/>
                    </a:ext>
                  </a:extLst>
                </a:gridCol>
                <a:gridCol w="727088">
                  <a:extLst>
                    <a:ext uri="{9D8B030D-6E8A-4147-A177-3AD203B41FA5}">
                      <a16:colId xmlns:a16="http://schemas.microsoft.com/office/drawing/2014/main" val="1090630802"/>
                    </a:ext>
                  </a:extLst>
                </a:gridCol>
                <a:gridCol w="727088">
                  <a:extLst>
                    <a:ext uri="{9D8B030D-6E8A-4147-A177-3AD203B41FA5}">
                      <a16:colId xmlns:a16="http://schemas.microsoft.com/office/drawing/2014/main" val="4260322551"/>
                    </a:ext>
                  </a:extLst>
                </a:gridCol>
                <a:gridCol w="727088">
                  <a:extLst>
                    <a:ext uri="{9D8B030D-6E8A-4147-A177-3AD203B41FA5}">
                      <a16:colId xmlns:a16="http://schemas.microsoft.com/office/drawing/2014/main" val="75232992"/>
                    </a:ext>
                  </a:extLst>
                </a:gridCol>
                <a:gridCol w="727088">
                  <a:extLst>
                    <a:ext uri="{9D8B030D-6E8A-4147-A177-3AD203B41FA5}">
                      <a16:colId xmlns:a16="http://schemas.microsoft.com/office/drawing/2014/main" val="3937156507"/>
                    </a:ext>
                  </a:extLst>
                </a:gridCol>
              </a:tblGrid>
              <a:tr h="10653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1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Materiál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1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Hodnoty fokusu [mm]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456" marR="166456" marT="83228" marB="832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1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Hodnoty výkonu laseru [W]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456" marR="166456" marT="83228" marB="8322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1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Hodnoty řezné rychlosti [m/min]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456" marR="166456" marT="83228" marB="8322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073667"/>
                  </a:ext>
                </a:extLst>
              </a:tr>
              <a:tr h="50006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AISI 304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2300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2600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2900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062772"/>
                  </a:ext>
                </a:extLst>
              </a:tr>
              <a:tr h="50006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11 375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2300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2600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2900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382569"/>
                  </a:ext>
                </a:extLst>
              </a:tr>
              <a:tr h="50006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AlMgSi3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2300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2600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2900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42" marR="124842" marT="17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481645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1836E4B6-03E9-1CA1-1561-A83B2520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7" y="752347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effectLst/>
              </a:rPr>
              <a:t>Upravené řezné parametry</a:t>
            </a:r>
            <a:br>
              <a:rPr lang="cs-CZ" sz="4000" dirty="0">
                <a:effectLst/>
              </a:rPr>
            </a:br>
            <a:r>
              <a:rPr lang="cs-CZ" sz="2200" b="0" dirty="0">
                <a:effectLst/>
              </a:rPr>
              <a:t>Řezné parametry využité k vypálení následujících sérií</a:t>
            </a:r>
          </a:p>
        </p:txBody>
      </p:sp>
    </p:spTree>
    <p:extLst>
      <p:ext uri="{BB962C8B-B14F-4D97-AF65-F5344CB8AC3E}">
        <p14:creationId xmlns:p14="http://schemas.microsoft.com/office/powerpoint/2010/main" val="855473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5DCE0C-E946-D1A9-9527-E83902766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cs-CZ" sz="2000" dirty="0"/>
              <a:t>Dotykovou metodou na přístroji </a:t>
            </a:r>
            <a:r>
              <a:rPr lang="cs-CZ" sz="2000" dirty="0" err="1"/>
              <a:t>Mitutoyo</a:t>
            </a:r>
            <a:r>
              <a:rPr lang="cs-CZ" sz="2000" dirty="0"/>
              <a:t> </a:t>
            </a:r>
            <a:r>
              <a:rPr lang="cs-CZ" sz="2000" dirty="0" err="1"/>
              <a:t>Surftest</a:t>
            </a:r>
            <a:r>
              <a:rPr lang="cs-CZ" sz="2000" dirty="0"/>
              <a:t> SJ – 410</a:t>
            </a:r>
          </a:p>
          <a:p>
            <a:pPr lvl="1"/>
            <a:r>
              <a:rPr lang="cs-CZ" sz="2000" dirty="0"/>
              <a:t>Jednoduché a přesné měření povrchu</a:t>
            </a:r>
          </a:p>
          <a:p>
            <a:pPr lvl="1"/>
            <a:r>
              <a:rPr lang="cs-CZ" sz="2000" dirty="0" err="1"/>
              <a:t>Přenost</a:t>
            </a:r>
            <a:r>
              <a:rPr lang="cs-CZ" sz="2000" dirty="0"/>
              <a:t> až 0,0001 µm</a:t>
            </a:r>
          </a:p>
          <a:p>
            <a:pPr lvl="1"/>
            <a:r>
              <a:rPr lang="cs-CZ" sz="2000" dirty="0"/>
              <a:t>Měření i v obtížně přístupných místech</a:t>
            </a:r>
          </a:p>
          <a:p>
            <a:r>
              <a:rPr lang="cs-CZ" sz="2000" dirty="0"/>
              <a:t>Měřeny hodnoty </a:t>
            </a:r>
            <a:r>
              <a:rPr lang="cs-CZ" sz="2000" dirty="0" err="1"/>
              <a:t>Ra</a:t>
            </a:r>
            <a:r>
              <a:rPr lang="cs-CZ" sz="2000" dirty="0"/>
              <a:t>, </a:t>
            </a:r>
            <a:r>
              <a:rPr lang="cs-CZ" sz="2000" dirty="0" err="1"/>
              <a:t>Rq</a:t>
            </a:r>
            <a:r>
              <a:rPr lang="cs-CZ" sz="2000" dirty="0"/>
              <a:t>, </a:t>
            </a:r>
            <a:r>
              <a:rPr lang="cs-CZ" sz="2000" dirty="0" err="1"/>
              <a:t>Rz</a:t>
            </a:r>
            <a:r>
              <a:rPr lang="cs-CZ" sz="2000" dirty="0"/>
              <a:t> [µm]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2AF996-3EB1-3610-3F10-483B7C44B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 dirty="0">
                <a:effectLst/>
              </a:rPr>
              <a:t>Měření jakosti povrchu vzorků</a:t>
            </a:r>
          </a:p>
        </p:txBody>
      </p:sp>
      <p:pic>
        <p:nvPicPr>
          <p:cNvPr id="4" name="Obrázek 3" descr="Obsah obrázku mikroskop, interiér, zeď, Vědecký přístroj&#10;&#10;Popis byl vytvořen automaticky">
            <a:extLst>
              <a:ext uri="{FF2B5EF4-FFF2-40B4-BE49-F238E27FC236}">
                <a16:creationId xmlns:a16="http://schemas.microsoft.com/office/drawing/2014/main" id="{4A45F90A-9A66-3C50-C608-DDF2A11F65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/>
          <a:stretch/>
        </p:blipFill>
        <p:spPr bwMode="auto">
          <a:xfrm>
            <a:off x="7240021" y="466501"/>
            <a:ext cx="4313349" cy="5924997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207632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2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2" id="{79F27225-C274-44E6-8E68-F16CB011A595}" vid="{D24FFE76-ABAE-47C2-806B-33501E4A6C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Motiv2</Template>
  <TotalTime>592</TotalTime>
  <Words>717</Words>
  <Application>Microsoft Office PowerPoint</Application>
  <PresentationFormat>Širokoúhlá obrazovka</PresentationFormat>
  <Paragraphs>171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Cambria Math</vt:lpstr>
      <vt:lpstr>Lucida Sans Unicode</vt:lpstr>
      <vt:lpstr>Times New Roman</vt:lpstr>
      <vt:lpstr>Verdana</vt:lpstr>
      <vt:lpstr>Wingdings 2</vt:lpstr>
      <vt:lpstr>Wingdings 3</vt:lpstr>
      <vt:lpstr>Motiv2</vt:lpstr>
      <vt:lpstr>  Bakalářská práce  Vysoká škola technická a ekonomická v Českých Budějovicích   Ústav technicko-technologický   Měření jakosti materiálů obráběných na CO2 laseru</vt:lpstr>
      <vt:lpstr>Cíl práce</vt:lpstr>
      <vt:lpstr>Lasery</vt:lpstr>
      <vt:lpstr>CO2 laser (Trumpf Trumatic L3030)</vt:lpstr>
      <vt:lpstr>Vypalování vzorků na CO2 laseru</vt:lpstr>
      <vt:lpstr>Geometrie a označení vzorků</vt:lpstr>
      <vt:lpstr>Vstupní řezné parametry vzorků Parametry využité k vypálení prvních sérií jednotlivých materiálů</vt:lpstr>
      <vt:lpstr>Upravené řezné parametry Řezné parametry využité k vypálení následujících sérií</vt:lpstr>
      <vt:lpstr>Měření jakosti povrchu vzorků</vt:lpstr>
      <vt:lpstr>Reagování materiálů na změny řezných parametrů</vt:lpstr>
      <vt:lpstr>Vyhodnocení výsledků</vt:lpstr>
      <vt:lpstr>Průměrná změna Ra v závislosti na změně řezného parametru</vt:lpstr>
      <vt:lpstr>Závěrečné shrnutí</vt:lpstr>
      <vt:lpstr>Otázky oponenta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Jakub Vrábek</dc:creator>
  <cp:lastModifiedBy>Jakub Vrábek</cp:lastModifiedBy>
  <cp:revision>21</cp:revision>
  <dcterms:created xsi:type="dcterms:W3CDTF">2024-06-18T11:29:10Z</dcterms:created>
  <dcterms:modified xsi:type="dcterms:W3CDTF">2024-06-18T21:59:41Z</dcterms:modified>
</cp:coreProperties>
</file>