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6" r:id="rId4"/>
    <p:sldId id="267" r:id="rId5"/>
    <p:sldId id="265" r:id="rId6"/>
    <p:sldId id="259" r:id="rId7"/>
    <p:sldId id="260" r:id="rId8"/>
    <p:sldId id="269" r:id="rId9"/>
    <p:sldId id="264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C78A-D565-4F78-AC9E-220032B61AE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6AD1-6A22-4648-BCC2-A38EDE166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6AD1-6A22-4648-BCC2-A38EDE16606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07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6AD1-6A22-4648-BCC2-A38EDE1660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8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6AD1-6A22-4648-BCC2-A38EDE1660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73B0C-72AC-3F8A-99A1-46B54B37E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F6A03C-9B46-1A08-CA9D-50C140C8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F5CA24-94FF-8D42-D98B-1EB665C4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F6031-D54A-7050-77E6-42A399AF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3EAE02-A36C-5EBD-965F-1A02E8E6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78CBC-FC14-511C-1016-563C3C19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3EFC0D-776A-0010-0FEB-1B44CF762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1B359C-9AEA-C57D-06FA-45357430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8FF85-0805-430C-E554-AB851226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D363B-5483-E132-7834-1C8DEE30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97DA8D-9B81-881A-740C-F225572CE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E8EA7E-087C-0CDC-A313-5CD297B0F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86FC3-0C41-2026-EA91-77B9C092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18E8CF-5B10-B77A-CEF3-49DFB8E7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7166C-5229-399B-2AF6-B8A7078C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66366-CA7A-3D2A-6BF3-AA78D89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46942-DA9D-22E4-88C5-F284D2A6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47059-3CC6-A188-3E2F-614E9CCE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BEA2C-559C-C593-B703-B7AA6857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67CC1D-0BF6-6821-0176-DE85D8AA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6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BE1FB-FC7C-983F-2EDC-36DBBD70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8C9695-874E-A367-F439-DA649CBE7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D60CD-5D54-1837-45D8-DAB63514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91EAD3-C2E2-5657-21F8-53F26F9E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86D632-3CC0-1237-308A-4EE3638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81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7B5C3-40C4-2A61-0F25-901CDE9C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40BE8F-9A61-86DC-416D-2D5EFD00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3356A5-2791-64EF-6F7D-5E28CF092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BA6BB3-FEFB-3477-3E2C-F9FAAE8E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E217F3-7C07-90DE-E5ED-88FADF6A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72DC11-F9A7-7D50-C747-8CC13029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85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8B415-754F-2826-A644-B13C21A1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2724EE-6994-2198-01CC-D9429B036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ADBE32-96D4-11C5-A7C9-1DD7B697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6FD177-353F-3FF7-1277-BA6CBF1D7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D70A0C-CDE7-B35C-3808-5C01514FD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A509BC-D7D4-9016-3340-072502CA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D3FBB8-5454-5D62-2DA3-5408C0CD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63F87E-D9D7-5F88-31E5-7779CA83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3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32C3B-B7A3-5C2D-A424-A01BA0A6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630361-3740-3C7F-CE92-34BFA50F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D15336-A2F3-F716-58F4-D71EFB01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A23E8E-F031-C7F2-126C-E6132452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0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49F4F5-D9C9-A26E-CE90-ADD3F375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5EFB46-96AE-B7A6-A53A-60587828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AE3D9F-8027-9CA1-D04B-ED2A516F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8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969B2-10C6-E032-141F-32235281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0A443-3965-1E84-25C4-73437D28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4B56DD-D582-816C-69B3-DD94D79B2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0EC85-062E-E452-B232-E5F84D74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24618C-413C-A039-BEA1-0D8F17CE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B3628E-7D31-BFA4-6015-BB2CC752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51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3615D-11BE-ECAB-50AF-03E8A9B4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BDEA86-5AD2-B44A-D30F-1F67C44BB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F9FC79-E194-C1C4-7E42-48376E7CE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8A5626-CA2A-3D36-8169-3AD3796D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DD7667-6EBF-DFEF-523E-6BDED5DE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951FFF-DCF6-F2C4-4829-BDF3C48B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BABB82-84F2-ADD4-8EDD-E6F3757F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176A7F-D648-F83E-05D7-1613761B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1F5FDD-93B2-1CF5-649A-18C19640B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9C1D-CDBE-4B26-90DB-8E03E6C4DBD7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BE1EA-60F8-50F8-048C-E1A3F473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2DE14-5236-E853-3B24-4A11AD78F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DB6A-9F8E-429A-A96A-FC2D606C4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maps/@49.0760752,15.4291886,285m/data=!3m1!1e3!5m1!1e4?hl=cs-CZ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acice.cz/mestsky-urad/odbory-mestskeho-uradu/odbor-stavebni-urad-1/uzemni-planovani/up-daci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860C292-7EB1-6C39-57C6-DEBB3B9AA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C1026A-A5B0-812C-F146-DB00A5792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10"/>
          <a:stretch/>
        </p:blipFill>
        <p:spPr>
          <a:xfrm>
            <a:off x="3649837" y="0"/>
            <a:ext cx="8730883" cy="6858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D115086-6494-EDF5-0731-A23209B7FA07}"/>
              </a:ext>
            </a:extLst>
          </p:cNvPr>
          <p:cNvSpPr txBox="1">
            <a:spLocks/>
          </p:cNvSpPr>
          <p:nvPr/>
        </p:nvSpPr>
        <p:spPr>
          <a:xfrm>
            <a:off x="188720" y="854579"/>
            <a:ext cx="2865198" cy="6003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endParaRPr lang="cs-CZ" sz="1400" b="1" dirty="0"/>
          </a:p>
          <a:p>
            <a:pPr algn="l"/>
            <a:r>
              <a:rPr lang="cs-CZ" sz="1400" b="1" dirty="0"/>
              <a:t>Název školy: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Vysoká škola technická a ekonomická</a:t>
            </a:r>
          </a:p>
          <a:p>
            <a:pPr algn="l">
              <a:lnSpc>
                <a:spcPct val="50000"/>
              </a:lnSpc>
            </a:pPr>
            <a:r>
              <a:rPr lang="cs-CZ" sz="1400" dirty="0"/>
              <a:t>v Českých Budějovicích</a:t>
            </a:r>
          </a:p>
          <a:p>
            <a:pPr algn="l"/>
            <a:r>
              <a:rPr lang="cs-CZ" sz="1400" b="1" dirty="0"/>
              <a:t>Ústav: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Technicko-technologický</a:t>
            </a:r>
          </a:p>
          <a:p>
            <a:pPr algn="l"/>
            <a:r>
              <a:rPr lang="cs-CZ" sz="1400" b="1" dirty="0"/>
              <a:t>Obor: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Pozemní stavby</a:t>
            </a:r>
          </a:p>
          <a:p>
            <a:pPr algn="l"/>
            <a:r>
              <a:rPr lang="cs-CZ" sz="1400" b="1" dirty="0"/>
              <a:t>Autor: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Leona Svěráková, 25298</a:t>
            </a:r>
          </a:p>
          <a:p>
            <a:pPr algn="l"/>
            <a:r>
              <a:rPr lang="cs-CZ" sz="1400" b="1" dirty="0"/>
              <a:t>Vedoucí práce: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Ing. Zuzana Kramářová, Ph.D.</a:t>
            </a:r>
          </a:p>
          <a:p>
            <a:pPr algn="l"/>
            <a:r>
              <a:rPr lang="cs-CZ" sz="1400" b="1" dirty="0"/>
              <a:t>Oponent: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Ing. Jan </a:t>
            </a:r>
            <a:r>
              <a:rPr lang="cs-CZ" sz="1400" dirty="0" err="1"/>
              <a:t>Zugárek</a:t>
            </a:r>
            <a:endParaRPr lang="cs-CZ" sz="1400" dirty="0"/>
          </a:p>
          <a:p>
            <a:pPr algn="l"/>
            <a:r>
              <a:rPr lang="cs-CZ" sz="1400" b="1" dirty="0"/>
              <a:t>Datum odevzdání:</a:t>
            </a:r>
          </a:p>
          <a:p>
            <a:pPr algn="l">
              <a:lnSpc>
                <a:spcPct val="10000"/>
              </a:lnSpc>
            </a:pPr>
            <a:r>
              <a:rPr lang="cs-CZ" sz="1400" dirty="0"/>
              <a:t>12/2023</a:t>
            </a:r>
          </a:p>
          <a:p>
            <a:pPr algn="l"/>
            <a:endParaRPr lang="cs-CZ" dirty="0">
              <a:solidFill>
                <a:srgbClr val="FF0000"/>
              </a:solidFill>
            </a:endParaRPr>
          </a:p>
          <a:p>
            <a:pPr algn="l"/>
            <a:endParaRPr lang="cs-CZ" dirty="0"/>
          </a:p>
          <a:p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3DD3B6E-948C-2FBB-F311-D9F04A08B0E9}"/>
              </a:ext>
            </a:extLst>
          </p:cNvPr>
          <p:cNvSpPr txBox="1">
            <a:spLocks/>
          </p:cNvSpPr>
          <p:nvPr/>
        </p:nvSpPr>
        <p:spPr>
          <a:xfrm>
            <a:off x="188720" y="212220"/>
            <a:ext cx="3272397" cy="1687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600" b="1" dirty="0"/>
              <a:t>Bakalářská práce</a:t>
            </a:r>
          </a:p>
          <a:p>
            <a:pPr algn="l"/>
            <a:endParaRPr lang="cs-CZ" sz="13600" b="1" dirty="0"/>
          </a:p>
          <a:p>
            <a:pPr algn="l"/>
            <a:r>
              <a:rPr lang="cs-CZ" sz="13600" b="1" dirty="0"/>
              <a:t>Základní škola - variantní řešení umístění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950F826-3BB7-17C7-C374-1D6DDD19B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9" y="695404"/>
            <a:ext cx="3389778" cy="1061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67B5C15-D62E-5511-640D-92A80FD2A5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40"/>
          <a:stretch/>
        </p:blipFill>
        <p:spPr>
          <a:xfrm>
            <a:off x="11173724" y="0"/>
            <a:ext cx="1018276" cy="10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výzkumná otázka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74328" cy="4351338"/>
          </a:xfrm>
        </p:spPr>
        <p:txBody>
          <a:bodyPr/>
          <a:lstStyle/>
          <a:p>
            <a:pPr algn="just"/>
            <a:r>
              <a:rPr lang="cs-CZ" dirty="0"/>
              <a:t>Variantní řešení architektonické a koordinační situace zadaného pozemku (min. 3 varianty) </a:t>
            </a:r>
            <a:br>
              <a:rPr lang="cs-CZ" dirty="0"/>
            </a:br>
            <a:r>
              <a:rPr lang="cs-CZ" dirty="0"/>
              <a:t>a jejich komparace.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5A1CA91-03C9-C17D-1373-2F1C6D580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26" y="1808751"/>
            <a:ext cx="5305074" cy="46841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E8A115-2BF7-8BA5-B672-1D041CB79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498" y="4202937"/>
            <a:ext cx="1733030" cy="22823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9D5D89-C8D7-1416-EF4C-6576D115E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664" y="4208446"/>
            <a:ext cx="1762404" cy="22768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2EC8B0-58D8-3148-80AD-49D906B13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59" y="4202938"/>
            <a:ext cx="1762403" cy="22823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B96034-2F0D-DE06-1C35-15F4AC00C18F}"/>
              </a:ext>
            </a:extLst>
          </p:cNvPr>
          <p:cNvSpPr txBox="1"/>
          <p:nvPr/>
        </p:nvSpPr>
        <p:spPr>
          <a:xfrm>
            <a:off x="376660" y="4202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EB263B-89ED-2D12-8EFD-BE38C4520314}"/>
              </a:ext>
            </a:extLst>
          </p:cNvPr>
          <p:cNvSpPr txBox="1"/>
          <p:nvPr/>
        </p:nvSpPr>
        <p:spPr>
          <a:xfrm>
            <a:off x="2276592" y="42093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4D3C49-EB63-4EFE-C1BF-8850661B6667}"/>
              </a:ext>
            </a:extLst>
          </p:cNvPr>
          <p:cNvSpPr txBox="1"/>
          <p:nvPr/>
        </p:nvSpPr>
        <p:spPr>
          <a:xfrm>
            <a:off x="4179498" y="4202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96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výzkumná otázka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Variantní umístění lokality ZŠ v kontextu analýzy ÚPD a jejích potenciálních úprav.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82E411-9B6B-10E3-1F5D-A5C181F5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006" y="2830090"/>
            <a:ext cx="5625632" cy="30967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293BD1-E553-97ED-DF56-5C198F7FA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0090"/>
            <a:ext cx="4725444" cy="36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A8729BB-326B-BE3E-7598-3EC35045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89" y="1507310"/>
            <a:ext cx="6740622" cy="5294674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vedoucí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B85404-9AD6-7132-110F-B5ABEC16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cs-CZ" dirty="0"/>
              <a:t>Nastiňte, jak byste opravila kap. 4.5.2 tak, aby obsahovala diskusi výsledků.</a:t>
            </a:r>
          </a:p>
          <a:p>
            <a:pPr lvl="1" algn="just"/>
            <a:r>
              <a:rPr lang="cs-CZ" sz="1600" dirty="0"/>
              <a:t>Lepší popis výsledků multikriteriálního hodnocení jednotlivých variant</a:t>
            </a:r>
          </a:p>
          <a:p>
            <a:pPr marL="514350" indent="-514350" algn="just">
              <a:buAutoNum type="arabicParenR"/>
            </a:pPr>
            <a:r>
              <a:rPr lang="cs-CZ" dirty="0"/>
              <a:t>Podrobně popište hodnotící škálu kritéria č. 9 – Počet herních prvků na zahradě a kritéria č. 18 – Poměrná vytíženost pozemku.</a:t>
            </a:r>
          </a:p>
          <a:p>
            <a:pPr lvl="1" algn="just"/>
            <a:r>
              <a:rPr lang="cs-CZ" sz="1600" dirty="0"/>
              <a:t>Kritérium č. 9 – váha 1 = neatraktivní nebo žádné herní a edukativní prvky</a:t>
            </a:r>
          </a:p>
          <a:p>
            <a:pPr marL="457200" lvl="1" indent="0" algn="just">
              <a:buNone/>
            </a:pPr>
            <a:r>
              <a:rPr lang="cs-CZ" sz="1600" dirty="0"/>
              <a:t>		– váha 5 = účelné a efektivní vybavení školního hřiště</a:t>
            </a:r>
            <a:endParaRPr lang="cs-CZ" sz="1000" dirty="0"/>
          </a:p>
          <a:p>
            <a:pPr lvl="1" algn="just"/>
            <a:r>
              <a:rPr lang="cs-CZ" sz="1600" dirty="0"/>
              <a:t>Kritérium č. 18 – váha 1 = velká plocha školního pozemku, která není nijak koncipována, pozbývá smyslu</a:t>
            </a:r>
          </a:p>
          <a:p>
            <a:pPr marL="457200" lvl="1" indent="0" algn="just">
              <a:buNone/>
            </a:pPr>
            <a:r>
              <a:rPr lang="cs-CZ" sz="1600" dirty="0"/>
              <a:t>		  – váha 5 = školní pozemek vhodně koncepčně uchopen, vyvážené množství terénních úprav, zeleně,..</a:t>
            </a:r>
          </a:p>
        </p:txBody>
      </p:sp>
    </p:spTree>
    <p:extLst>
      <p:ext uri="{BB962C8B-B14F-4D97-AF65-F5344CB8AC3E}">
        <p14:creationId xmlns:p14="http://schemas.microsoft.com/office/powerpoint/2010/main" val="130729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B85404-9AD6-7132-110F-B5ABEC16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cs-CZ" dirty="0"/>
              <a:t>Proč jste zvolila na spád střechy lehčený beton?</a:t>
            </a:r>
          </a:p>
          <a:p>
            <a:pPr lvl="1" algn="just"/>
            <a:r>
              <a:rPr lang="cs-CZ" sz="1700" dirty="0"/>
              <a:t>Nižší náklady, snazší na realizaci</a:t>
            </a:r>
          </a:p>
          <a:p>
            <a:pPr marL="514350" indent="-514350" algn="just">
              <a:buAutoNum type="arabicParenR"/>
            </a:pPr>
            <a:r>
              <a:rPr lang="cs-CZ" dirty="0"/>
              <a:t>Jak jinak lze vytvořit spád na ploché střeše než pomocí betonu?</a:t>
            </a:r>
          </a:p>
          <a:p>
            <a:pPr lvl="1" algn="just"/>
            <a:r>
              <a:rPr lang="cs-CZ" sz="1700" dirty="0"/>
              <a:t>Spádové klíny z EPS, cementová pěna, spád nosnou konstrukcí</a:t>
            </a:r>
          </a:p>
          <a:p>
            <a:pPr marL="514350" indent="-514350" algn="just">
              <a:buAutoNum type="arabicParenR"/>
            </a:pPr>
            <a:r>
              <a:rPr lang="cs-CZ" dirty="0"/>
              <a:t>Nakreslete/popište výztuž základové šachty.</a:t>
            </a:r>
          </a:p>
          <a:p>
            <a:pPr lvl="1" algn="just"/>
            <a:r>
              <a:rPr lang="cs-CZ" sz="1700" dirty="0"/>
              <a:t>Výtahová šachta i její základová deska bude monolitická s vloženou výztuží.</a:t>
            </a:r>
          </a:p>
          <a:p>
            <a:pPr marL="514350" indent="-514350" algn="just">
              <a:buAutoNum type="arabicParenR"/>
            </a:pPr>
            <a:r>
              <a:rPr lang="cs-CZ" dirty="0"/>
              <a:t>Jaký je rozdíl mezi sádrovou a cementovou nivelační stěrkou – výhody/nevýhody. </a:t>
            </a:r>
          </a:p>
          <a:p>
            <a:pPr lvl="1" algn="just"/>
            <a:r>
              <a:rPr lang="cs-CZ" sz="1700" dirty="0"/>
              <a:t>Sádrová – vhodná na anhydritové podklady a nesnáší vlhkost; suché pro pokládku (3 mm vrstva) za 24 hod.; min. teplota +5 °C; barva slonová kost</a:t>
            </a:r>
          </a:p>
          <a:p>
            <a:pPr lvl="1" algn="just"/>
            <a:r>
              <a:rPr lang="cs-CZ" sz="1700" dirty="0"/>
              <a:t>Cementová – vhodná na cementové podklady a do vlhkých prostor; suché pro pokládku (3 mm vrstva) za </a:t>
            </a:r>
            <a:br>
              <a:rPr lang="cs-CZ" sz="1700" dirty="0"/>
            </a:br>
            <a:r>
              <a:rPr lang="cs-CZ" sz="1700" dirty="0"/>
              <a:t>48 hod.; min. teplota +10 °C; barva šedá</a:t>
            </a:r>
          </a:p>
        </p:txBody>
      </p:sp>
    </p:spTree>
    <p:extLst>
      <p:ext uri="{BB962C8B-B14F-4D97-AF65-F5344CB8AC3E}">
        <p14:creationId xmlns:p14="http://schemas.microsoft.com/office/powerpoint/2010/main" val="9195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6A6B36D-73CD-90C9-E8B5-335111DD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lokality</a:t>
            </a:r>
          </a:p>
          <a:p>
            <a:r>
              <a:rPr lang="cs-CZ" dirty="0"/>
              <a:t>Umístění na pozemku</a:t>
            </a:r>
          </a:p>
          <a:p>
            <a:r>
              <a:rPr lang="cs-CZ" dirty="0"/>
              <a:t>Dispoziční řešení</a:t>
            </a:r>
          </a:p>
          <a:p>
            <a:r>
              <a:rPr lang="cs-CZ" dirty="0"/>
              <a:t>Konstrukční řešení</a:t>
            </a:r>
          </a:p>
          <a:p>
            <a:r>
              <a:rPr lang="cs-CZ" dirty="0"/>
              <a:t>Vizualizace</a:t>
            </a:r>
          </a:p>
          <a:p>
            <a:r>
              <a:rPr lang="cs-CZ" dirty="0"/>
              <a:t>Výzkumné otázky</a:t>
            </a:r>
          </a:p>
          <a:p>
            <a:r>
              <a:rPr lang="cs-CZ" dirty="0"/>
              <a:t>Otázky vedoucí práce</a:t>
            </a:r>
          </a:p>
          <a:p>
            <a:r>
              <a:rPr lang="cs-CZ" dirty="0"/>
              <a:t>Otázky oponenta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351B8D-DE81-FB66-83D0-37AEBA9B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B08310-9862-3CB5-CB9A-C2396E74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6A6B36D-73CD-90C9-E8B5-335111DD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lokality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351B8D-DE81-FB66-83D0-37AEBA9B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B08310-9862-3CB5-CB9A-C2396E74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F096F9-31EB-132F-E6B3-AA0C01AE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47668"/>
            <a:ext cx="8753182" cy="501395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ADA8D98-E8A0-E226-B8F8-368E848FA92A}"/>
              </a:ext>
            </a:extLst>
          </p:cNvPr>
          <p:cNvSpPr/>
          <p:nvPr/>
        </p:nvSpPr>
        <p:spPr>
          <a:xfrm>
            <a:off x="4231481" y="5060156"/>
            <a:ext cx="152400" cy="1501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D245F0-3A21-DE21-632F-DC5EFC555584}"/>
              </a:ext>
            </a:extLst>
          </p:cNvPr>
          <p:cNvSpPr txBox="1"/>
          <p:nvPr/>
        </p:nvSpPr>
        <p:spPr>
          <a:xfrm>
            <a:off x="9591382" y="5897023"/>
            <a:ext cx="2492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 </a:t>
            </a:r>
            <a:r>
              <a:rPr lang="cs-CZ" sz="1000" dirty="0"/>
              <a:t>Google mapy</a:t>
            </a:r>
          </a:p>
          <a:p>
            <a:r>
              <a:rPr lang="cs-CZ" sz="1000" b="1" dirty="0"/>
              <a:t>Dostupné z: </a:t>
            </a:r>
            <a:r>
              <a:rPr lang="cs-CZ" sz="1000" dirty="0">
                <a:hlinkClick r:id="rId5"/>
              </a:rPr>
              <a:t>https://www.google.com/maps/@49.0760752,15.4291886,285m/data=!3m1!1e3!5m1!1e4?hl=cs-CZ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6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C951802-F594-DB9C-D698-DA197E36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lokality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 </a:t>
            </a:r>
            <a:r>
              <a:rPr lang="cs-CZ" dirty="0" err="1"/>
              <a:t>úp</a:t>
            </a:r>
            <a:r>
              <a:rPr lang="cs-CZ" dirty="0"/>
              <a:t> s legendou</a:t>
            </a:r>
          </a:p>
          <a:p>
            <a:r>
              <a:rPr lang="cs-CZ" dirty="0"/>
              <a:t>Obr pozemku z katastru</a:t>
            </a:r>
          </a:p>
          <a:p>
            <a:r>
              <a:rPr lang="cs-CZ" dirty="0"/>
              <a:t>Popsat slovně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266740-F063-9B18-6666-247581FC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407D60-C7F4-DB73-3952-C56CF656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33CC8A-E66D-C778-D225-CD27C8D5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6098" r="24794" b="6289"/>
          <a:stretch/>
        </p:blipFill>
        <p:spPr>
          <a:xfrm>
            <a:off x="838200" y="1690688"/>
            <a:ext cx="5596156" cy="49280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6853FD3-B267-D82B-478F-A3CFFD6976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6"/>
          <a:stretch/>
        </p:blipFill>
        <p:spPr>
          <a:xfrm>
            <a:off x="6677636" y="5045867"/>
            <a:ext cx="4676164" cy="11468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0051DBA-2232-F237-E9E9-EDE273129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36" y="1696693"/>
            <a:ext cx="4676164" cy="322024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9EEC6BB2-A8D1-6C6F-1EBA-5BD2D120028F}"/>
              </a:ext>
            </a:extLst>
          </p:cNvPr>
          <p:cNvSpPr txBox="1"/>
          <p:nvPr/>
        </p:nvSpPr>
        <p:spPr>
          <a:xfrm>
            <a:off x="6593048" y="6176963"/>
            <a:ext cx="4760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Zdroj: </a:t>
            </a:r>
            <a:r>
              <a:rPr lang="cs-CZ" sz="1000" dirty="0"/>
              <a:t>Územní plán města Dačice</a:t>
            </a:r>
          </a:p>
          <a:p>
            <a:r>
              <a:rPr lang="cs-CZ" sz="1000" b="1" dirty="0"/>
              <a:t>Dostupné z: </a:t>
            </a:r>
            <a:r>
              <a:rPr lang="cs-CZ" sz="1000" dirty="0">
                <a:hlinkClick r:id="rId7"/>
              </a:rPr>
              <a:t>https://www.dacice.cz/mestsky-urad/odbory-mestskeho-uradu/odbor-stavebni-urad-1/uzemni-planovani/up-dacice/</a:t>
            </a:r>
            <a:r>
              <a:rPr lang="cs-CZ" sz="1000" dirty="0"/>
              <a:t> 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F29482-DC45-E166-CF87-425FC4ABC60D}"/>
              </a:ext>
            </a:extLst>
          </p:cNvPr>
          <p:cNvSpPr/>
          <p:nvPr/>
        </p:nvSpPr>
        <p:spPr>
          <a:xfrm rot="2416000">
            <a:off x="2313811" y="3546001"/>
            <a:ext cx="728684" cy="10001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F995897-9F68-3864-6C0D-40DA8E58B3E9}"/>
              </a:ext>
            </a:extLst>
          </p:cNvPr>
          <p:cNvCxnSpPr/>
          <p:nvPr/>
        </p:nvCxnSpPr>
        <p:spPr>
          <a:xfrm>
            <a:off x="6986726" y="2849732"/>
            <a:ext cx="41636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6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5FB7DD9-E363-E787-9921-C1B143A7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na pozemku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1FF6C9-FA74-81F4-CB6D-94C9A90BF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A2D29C-450A-9EF2-2C6E-0F5CB470A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2F2CA51-AC01-DA96-0FC1-4666560C2A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5" r="13897"/>
          <a:stretch/>
        </p:blipFill>
        <p:spPr>
          <a:xfrm>
            <a:off x="7819874" y="4341304"/>
            <a:ext cx="3533926" cy="22734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6C55880-BF71-88E3-21A2-ADCA10BA1D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1" r="11122" b="28369"/>
          <a:stretch/>
        </p:blipFill>
        <p:spPr>
          <a:xfrm>
            <a:off x="7819874" y="1557983"/>
            <a:ext cx="3533926" cy="25117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E4B804F-6007-32E3-5E1B-C2BA2952BB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42" b="7343"/>
          <a:stretch/>
        </p:blipFill>
        <p:spPr>
          <a:xfrm>
            <a:off x="838200" y="1557983"/>
            <a:ext cx="6487430" cy="505673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4D53A1A-266D-739A-EBF4-2A5D60172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95">
            <a:off x="6409385" y="5691254"/>
            <a:ext cx="888491" cy="8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F2AAC0D-8D47-94E4-B9B3-8AC2E119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Dispozice – půdorys 1. NP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Vložit výkres a dispozici popsat slovně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7217B2-21D2-89F4-19D8-8FDF47A7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D74B27-FAF0-183E-B9C5-9A0DD202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12907A-A2D8-4B39-47FA-4EEF1058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9" t="7835" r="4398" b="6910"/>
          <a:stretch/>
        </p:blipFill>
        <p:spPr>
          <a:xfrm>
            <a:off x="838200" y="1556846"/>
            <a:ext cx="8825219" cy="50567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3486C0-3C2B-B5D6-A622-0E20AEDFD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371" y="1556846"/>
            <a:ext cx="2098676" cy="3956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F6B7C6-3327-4266-5503-A6A1F6144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553">
            <a:off x="11149756" y="5673576"/>
            <a:ext cx="888491" cy="8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3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7824B0B-D82E-29B0-08A2-EC0D8731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Dispozice – půdorys 2. NP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Vložit výkres a dispozici popsat slovně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F62F1-9D80-7B14-08A6-AC8A7BB4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C43380-1208-8B3C-E87E-AF4F1713E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5DDE0B-9F26-1B42-5F47-0455D8F9C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56845"/>
            <a:ext cx="8778672" cy="47684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722E9D-48E0-E432-6263-8961FBF3B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511" y="1555991"/>
            <a:ext cx="2091032" cy="26027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BFC395E-83CF-8266-8814-A497CCA8F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553">
            <a:off x="11149756" y="5673576"/>
            <a:ext cx="888491" cy="8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D8444B3-798C-577F-A7BB-547D663D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Základové pasy</a:t>
            </a:r>
          </a:p>
          <a:p>
            <a:r>
              <a:rPr lang="cs-CZ" dirty="0"/>
              <a:t>Podélný systém (</a:t>
            </a:r>
            <a:r>
              <a:rPr lang="cs-CZ" dirty="0" err="1"/>
              <a:t>trojtrakt</a:t>
            </a:r>
            <a:r>
              <a:rPr lang="cs-CZ" dirty="0"/>
              <a:t>)</a:t>
            </a:r>
          </a:p>
          <a:p>
            <a:r>
              <a:rPr lang="cs-CZ" dirty="0" err="1"/>
              <a:t>Porotherm</a:t>
            </a:r>
            <a:r>
              <a:rPr lang="cs-CZ" dirty="0"/>
              <a:t> T44 Profi</a:t>
            </a:r>
          </a:p>
          <a:p>
            <a:r>
              <a:rPr lang="cs-CZ" dirty="0" err="1"/>
              <a:t>Porotherm</a:t>
            </a:r>
            <a:r>
              <a:rPr lang="cs-CZ" dirty="0"/>
              <a:t> 30 AKU Z</a:t>
            </a:r>
          </a:p>
          <a:p>
            <a:r>
              <a:rPr lang="cs-CZ" dirty="0" err="1"/>
              <a:t>Porotherm</a:t>
            </a:r>
            <a:r>
              <a:rPr lang="cs-CZ" dirty="0"/>
              <a:t> 19 AKU Profi</a:t>
            </a:r>
          </a:p>
          <a:p>
            <a:r>
              <a:rPr lang="cs-CZ" dirty="0" err="1"/>
              <a:t>Porotherm</a:t>
            </a:r>
            <a:r>
              <a:rPr lang="cs-CZ" dirty="0"/>
              <a:t> 14 P+D</a:t>
            </a:r>
          </a:p>
          <a:p>
            <a:r>
              <a:rPr lang="cs-CZ" dirty="0" err="1"/>
              <a:t>Porotherm</a:t>
            </a:r>
            <a:r>
              <a:rPr lang="cs-CZ" dirty="0"/>
              <a:t> 8 Profi </a:t>
            </a:r>
            <a:r>
              <a:rPr lang="cs-CZ" dirty="0" err="1"/>
              <a:t>Dryfix</a:t>
            </a:r>
            <a:endParaRPr lang="cs-CZ" dirty="0"/>
          </a:p>
          <a:p>
            <a:r>
              <a:rPr lang="cs-CZ" dirty="0"/>
              <a:t>Stopní panely </a:t>
            </a:r>
            <a:r>
              <a:rPr lang="cs-CZ" dirty="0" err="1"/>
              <a:t>Spiroll</a:t>
            </a:r>
            <a:endParaRPr lang="cs-CZ" dirty="0"/>
          </a:p>
          <a:p>
            <a:r>
              <a:rPr lang="cs-CZ" dirty="0"/>
              <a:t>Plochá střecha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51BF02-5B34-C9E2-C9A9-76F7C665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2B9084-EDA9-E2DE-6C52-E80776E1F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5DDC52-EA7E-A676-717E-B394C65C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04" y="1586233"/>
            <a:ext cx="5561656" cy="30662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60B2F96-6F78-48F6-4087-E8FE91F073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66"/>
          <a:stretch/>
        </p:blipFill>
        <p:spPr>
          <a:xfrm>
            <a:off x="5281605" y="4787440"/>
            <a:ext cx="5561656" cy="19297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89A263-CF45-4386-426C-690C7A11B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553">
            <a:off x="10318773" y="4122095"/>
            <a:ext cx="444135" cy="4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6D89B8-C98C-1624-E6AE-7B44BA3A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Vložit vizualizaci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82CFB-F521-3034-6163-B1F2D54A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5167"/>
            <a:ext cx="6096000" cy="1061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51B505-0EAC-0FA3-80A3-02D49485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166"/>
            <a:ext cx="6096000" cy="1061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4DABCC-6053-2C1F-DC42-3C3B94AAA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190"/>
            <a:ext cx="4807402" cy="37761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1530F7-2BDE-DA2F-31AB-11B4B4465E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5282"/>
          <a:stretch/>
        </p:blipFill>
        <p:spPr>
          <a:xfrm>
            <a:off x="5978708" y="1809190"/>
            <a:ext cx="5375092" cy="37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051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510</Words>
  <Application>Microsoft Office PowerPoint</Application>
  <PresentationFormat>Širokoúhlá obrazovka</PresentationFormat>
  <Paragraphs>90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Obsah prezentace</vt:lpstr>
      <vt:lpstr>Výběr lokality</vt:lpstr>
      <vt:lpstr>Výběr lokality</vt:lpstr>
      <vt:lpstr>Umístění na pozemku</vt:lpstr>
      <vt:lpstr>Dispozice – půdorys 1. NP</vt:lpstr>
      <vt:lpstr>Dispozice – půdorys 2. NP</vt:lpstr>
      <vt:lpstr>Konstrukční řešení</vt:lpstr>
      <vt:lpstr>Vizualizace</vt:lpstr>
      <vt:lpstr>1. výzkumná otázka </vt:lpstr>
      <vt:lpstr>2. výzkumná otázka </vt:lpstr>
      <vt:lpstr>Děkuji za pozornost.</vt:lpstr>
      <vt:lpstr>Otázky vedoucí práce</vt:lpstr>
      <vt:lpstr>Otázky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 Svěráková</dc:creator>
  <cp:lastModifiedBy>Leona Svěráková</cp:lastModifiedBy>
  <cp:revision>7</cp:revision>
  <dcterms:created xsi:type="dcterms:W3CDTF">2024-06-18T20:28:24Z</dcterms:created>
  <dcterms:modified xsi:type="dcterms:W3CDTF">2024-06-19T16:05:26Z</dcterms:modified>
</cp:coreProperties>
</file>