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63" r:id="rId8"/>
    <p:sldId id="264" r:id="rId9"/>
    <p:sldId id="259" r:id="rId10"/>
    <p:sldId id="260" r:id="rId11"/>
    <p:sldId id="265" r:id="rId12"/>
    <p:sldId id="271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4612" autoAdjust="0"/>
  </p:normalViewPr>
  <p:slideViewPr>
    <p:cSldViewPr snapToGrid="0">
      <p:cViewPr varScale="1">
        <p:scale>
          <a:sx n="79" d="100"/>
          <a:sy n="79" d="100"/>
        </p:scale>
        <p:origin x="61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42D2190-6A08-4639-8392-B24CDE92C4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AAA7DA-C86C-4489-8B4F-D0D9B940F4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1F08-C5B6-479D-86B6-5068516BBE7D}" type="datetimeFigureOut">
              <a:rPr lang="cs-CZ" smtClean="0"/>
              <a:t>21.06.2024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9BD218A-BE40-45E9-87EE-7E86FF3C09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468802-0C66-468C-A565-38440D7AF7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0BF2B-B03D-4720-B6F1-BE86C3225E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938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8T20:12:53.33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139 23 24575,'-5'0'0,"-6"0"0,-7 0 0,-4 0 0,-4 0 0,-1 0 0,-2 0 0,62-10 0,25-3-8191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8T20:12:56.2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1 24575,'-6'1'0,"1"-1"0,-1 2 0,0-1 0,1 1 0,-1 0 0,1 0 0,0 0 0,-1 1 0,1 0 0,0 0 0,-6 5 0,4-3 0,1-1 0,1 1 0,-1 1 0,1-1 0,0 1 0,0 0 0,0 0 0,-3 8 0,6-12 0,1 0 0,1 1 0,-1-1 0,0 1 0,0 0 0,1-1 0,0 1 0,-1-1 0,1 1 0,0 0 0,0-1 0,1 1 0,-1 0 0,1-1 0,-1 1 0,1-1 0,0 1 0,-1-1 0,1 1 0,1-1 0,-1 0 0,0 1 0,1-1 0,-1 0 0,1 0 0,-1 0 0,1 0 0,0 0 0,0 0 0,0-1 0,0 1 0,0 0 0,4 1 0,0 1 0,1 0 0,0 0 0,1-1 0,-1 1 0,1-2 0,-1 1 0,1-1 0,0 0 0,15 1 0,-11-3 0,1 0 0,-1-2 0,0 1 0,0-1 0,0-1 0,0 0 0,0-1 0,18-8 0,10-8 0,39-26 0,-27 15 0,7-5-1365,-5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8T20:12:59.9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252 118 24575,'15'1'0,"0"1"0,-1 0 0,29 9 0,-21-5 0,-19-5 0,1 0 0,-1 1 0,1-1 0,-1 1 0,0 0 0,1 0 0,-1 0 0,0 0 0,0 0 0,-1 1 0,1-1 0,0 1 0,-1 0 0,1 0 0,-1 0 0,0 0 0,0 0 0,0 0 0,-1 0 0,1 1 0,-1-1 0,0 1 0,0-1 0,2 8 0,-1 2 0,-1 0 0,0 0 0,-1 1 0,0-1 0,-4 23 0,4-34 0,0 1 0,0-1 0,0 0 0,-1 0 0,1 1 0,-1-1 0,1 0 0,-1 0 0,0 0 0,0 0 0,0 0 0,0 0 0,0 0 0,0 0 0,-1 0 0,1-1 0,-1 1 0,1 0 0,-1-1 0,0 1 0,1-1 0,-1 0 0,0 1 0,0-1 0,0 0 0,0 0 0,-4 1 0,2-2 0,-1 1 0,1-1 0,0 0 0,0-1 0,-1 1 0,1-1 0,0 0 0,0 0 0,0 0 0,0-1 0,0 1 0,0-1 0,-6-4 0,-14-5 0,17 8 0,0 0 0,1 0 0,0-1 0,0 0 0,0 0 0,-9-7 0,14 9 0,0 1 0,0-1 0,-1 0 0,1 0 0,0 1 0,0-1 0,1 0 0,-1 0 0,0 0 0,1 0 0,-1 0 0,1 0 0,0 0 0,-1 0 0,1 0 0,0-1 0,0 1 0,0 0 0,1 0 0,-1 0 0,0 0 0,1 0 0,-1 0 0,1 0 0,0 0 0,0 0 0,1-2 0,2-4 0,0 1 0,0 0 0,1 0 0,0 1 0,0-1 0,1 1 0,0 0 0,10-7 0,6-4 0,30-17 0,-11 8 0,-39 25 0,0 0 0,0 0 0,0 0 0,-1 0 0,1-1 0,0 1 0,-1-1 0,1 1 0,-1-1 0,0 0 0,1 0 0,-1 0 0,0 1 0,0-1 0,0 0 0,0 0 0,-1 0 0,2-4 0,-2 4 0,0 0 0,0 1 0,-1-1 0,1 1 0,0-1 0,-1 1 0,1-1 0,-1 1 0,0-1 0,1 1 0,-1 0 0,0-1 0,0 1 0,0 0 0,0 0 0,0-1 0,0 1 0,0 0 0,-3-1 0,-3-3 0,1 1 0,-2 0 0,1 0 0,0 1 0,-1 0 0,1 0 0,-1 0 0,-14-1 0,-18-1 0,-1 2 0,0 2 0,-70 7 0,105-5 0,1 0 0,-1 1 0,0-1 0,1 1 0,-1 1 0,1-1 0,-1 1 0,1 0 0,0 0 0,0 0 0,1 1 0,-1 0 0,1 0 0,-6 6 0,7-7 0,1 0 0,-1 0 0,1 0 0,0 1 0,0-1 0,0 1 0,0-1 0,0 1 0,1 0 0,-1 0 0,1 0 0,0-1 0,1 1 0,-1 0 0,1 0 0,-1 0 0,1 0 0,0 0 0,1 0 0,-1 0 0,3 8 0,-2-8 0,1 0 0,0-1 0,0 1 0,1-1 0,-1 1 0,1-1 0,0 0 0,0 0 0,0 0 0,0 0 0,7 4 0,44 25 0,-42-26 0,13 7 0,1-1 0,47 15 0,-62-24 0,0 0 0,0 0 0,0-1 0,1-1 0,-1 0 0,1-1 0,-1 0 0,1 0 0,17-4 0,-20 1 0,0-1 0,0 0 0,0-1 0,-1 0 0,1 0 0,-1-1 0,-1 1 0,1-2 0,-1 1 0,0-1 0,-1-1 0,1 1 0,-1-1 0,-1 0 0,0 0 0,5-11 0,-9 17 6,0-1 0,0 0-1,-1 0 1,1-1 0,-1 1-1,0 0 1,0 0 0,0 0 0,0 0-1,-1 0 1,1 0 0,-1 0-1,0 0 1,0 0 0,0 0 0,0 0-1,0 1 1,-1-1 0,1 0-1,-4-4 1,2 3-120,0 1 0,-1-1-1,1 1 1,-1 0 0,1 0 0,-1 0-1,0 0 1,0 1 0,0 0 0,0 0-1,-1 0 1,-7-3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BB62-B17A-41CA-8F76-C61A88B3CC38}" type="datetimeFigureOut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6C021-372D-4759-B68E-2C92A6AD29FD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21307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9239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3730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6C021-372D-4759-B68E-2C92A6AD29FD}" type="slidenum">
              <a:rPr lang="cs-CZ" noProof="0" smtClean="0"/>
              <a:t>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61874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66BA79-356C-4EBE-8584-165D8F44E279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é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7C79AF-C470-4C74-AE93-185BA74474FF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8" name="Zástupné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é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660B44-E957-46A0-89D3-C2BA98C1A84B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8" name="Zástupné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1936-2D48-408A-8814-93FDAB1E0716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066E7-F759-454D-B8C8-0FA62CEDB3D0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DC367-9936-4DAC-915B-2305A058F7F3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2" name="Zástupné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6BBF5F-4941-4AE9-ABE9-5A6FB018446F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11" name="Zástupné zápatí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2" name="Zástupné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C0BFE5-B17F-4D13-B302-82DDD60E481B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7" name="Zástupné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é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E3268F-8ADA-48D4-B09C-85334A2864FF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E8D138-8725-4B14-9930-CA1C9143ADF8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 noProof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é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B52E8-7BD6-4514-A5F6-537295D3B4CC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9" name="Zástupné zápatí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644C65B2-9EDC-43E1-A926-4BF0325AF205}" type="datetime1">
              <a:rPr lang="cs-CZ" noProof="0" smtClean="0"/>
              <a:t>21.06.2024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628877-E08F-4E76-A6D9-CAFB570D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587975-CDAC-4067-A9DD-FF1F73F84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8" name="Obrázek 7" descr="Obsah obrázku architektura, budova, obloha, nemovitost&#10;&#10;Popis byl vytvořen automaticky">
            <a:extLst>
              <a:ext uri="{FF2B5EF4-FFF2-40B4-BE49-F238E27FC236}">
                <a16:creationId xmlns:a16="http://schemas.microsoft.com/office/drawing/2014/main" id="{9C6DE915-467A-AB01-7B79-B2937F65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044" y="0"/>
            <a:ext cx="9745362" cy="74027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6DA4441-791E-1546-6F7F-87D0B1CEE7CE}"/>
              </a:ext>
            </a:extLst>
          </p:cNvPr>
          <p:cNvSpPr/>
          <p:nvPr/>
        </p:nvSpPr>
        <p:spPr>
          <a:xfrm>
            <a:off x="-930" y="0"/>
            <a:ext cx="3704323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cs-CZ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82" y="191999"/>
            <a:ext cx="3703393" cy="1251389"/>
          </a:xfrm>
        </p:spPr>
        <p:txBody>
          <a:bodyPr rtlCol="0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cs-CZ" sz="1400" b="1" spc="0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VYSOKÁ ŠKOLA TECHNICKÁ A EKONOMICKÁ V ČESKÝCH BUDĚJOVICÍCH</a:t>
            </a:r>
          </a:p>
          <a:p>
            <a:pPr algn="ctr">
              <a:lnSpc>
                <a:spcPct val="100000"/>
              </a:lnSpc>
            </a:pPr>
            <a:r>
              <a:rPr lang="cs-CZ" sz="1600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ÚSTAV TECHNICKO-TECHNOLOGICKÝ</a:t>
            </a:r>
          </a:p>
          <a:p>
            <a:pPr algn="ctr">
              <a:lnSpc>
                <a:spcPct val="100000"/>
              </a:lnSpc>
            </a:pPr>
            <a:r>
              <a:rPr lang="cs-CZ" sz="1600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katedra stavebnictví</a:t>
            </a:r>
          </a:p>
          <a:p>
            <a:pPr rtl="0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9B118EF7-0AA6-643D-69DF-5E5B62870F3D}"/>
              </a:ext>
            </a:extLst>
          </p:cNvPr>
          <p:cNvSpPr txBox="1">
            <a:spLocks/>
          </p:cNvSpPr>
          <p:nvPr/>
        </p:nvSpPr>
        <p:spPr>
          <a:xfrm>
            <a:off x="-171882" y="4867483"/>
            <a:ext cx="3940640" cy="1251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4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Vedoucí práce: Ing. Michal Kraus, Ph.D</a:t>
            </a:r>
          </a:p>
          <a:p>
            <a:pPr algn="ctr">
              <a:lnSpc>
                <a:spcPct val="100000"/>
              </a:lnSpc>
            </a:pPr>
            <a:r>
              <a:rPr lang="cs-CZ" sz="14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Oponent práce: Ing. Blanka </a:t>
            </a:r>
            <a:r>
              <a:rPr lang="cs-CZ" sz="1400" b="1" dirty="0" err="1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Pelánková</a:t>
            </a:r>
            <a:endParaRPr lang="cs-CZ" sz="1400" b="1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s-CZ" sz="14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Vypracovala: Adéla Nachlingerová</a:t>
            </a:r>
            <a:endParaRPr lang="cs-CZ" sz="14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33C55558-0111-52A4-23C9-8408B5432D7D}"/>
              </a:ext>
            </a:extLst>
          </p:cNvPr>
          <p:cNvSpPr txBox="1">
            <a:spLocks/>
          </p:cNvSpPr>
          <p:nvPr/>
        </p:nvSpPr>
        <p:spPr>
          <a:xfrm>
            <a:off x="860925" y="6320522"/>
            <a:ext cx="1875026" cy="376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400" b="1" dirty="0">
                <a:solidFill>
                  <a:schemeClr val="tx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Letní semestr 2024</a:t>
            </a:r>
            <a:endParaRPr lang="cs-CZ" sz="1600" dirty="0">
              <a:solidFill>
                <a:schemeClr val="tx1"/>
              </a:solidFill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A4F143F0-212A-A570-284E-88BAEC24BE1A}"/>
              </a:ext>
            </a:extLst>
          </p:cNvPr>
          <p:cNvSpPr txBox="1">
            <a:spLocks/>
          </p:cNvSpPr>
          <p:nvPr/>
        </p:nvSpPr>
        <p:spPr>
          <a:xfrm>
            <a:off x="290900" y="3902609"/>
            <a:ext cx="3412493" cy="407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BAKALÁŘSKÁ PRÁCE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221DCEC9-3451-394C-78EC-E1013500B806}"/>
              </a:ext>
            </a:extLst>
          </p:cNvPr>
          <p:cNvSpPr/>
          <p:nvPr/>
        </p:nvSpPr>
        <p:spPr>
          <a:xfrm>
            <a:off x="0" y="2035458"/>
            <a:ext cx="3704323" cy="15698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1259" y="2068261"/>
            <a:ext cx="3704323" cy="1495263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Domov pro seniory – možnosti využití ploché střechy</a:t>
            </a:r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10BF727-7A98-2DA9-220D-735582D5D22D}"/>
              </a:ext>
            </a:extLst>
          </p:cNvPr>
          <p:cNvSpPr txBox="1"/>
          <p:nvPr/>
        </p:nvSpPr>
        <p:spPr>
          <a:xfrm>
            <a:off x="290015" y="215920"/>
            <a:ext cx="3886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2. Výzkumná otázka</a:t>
            </a:r>
            <a:br>
              <a:rPr lang="cs-CZ" dirty="0"/>
            </a:br>
            <a:r>
              <a:rPr lang="cs-CZ" sz="2400" dirty="0"/>
              <a:t>Vyhodnocení a </a:t>
            </a:r>
            <a:r>
              <a:rPr lang="cs-CZ" sz="2400" dirty="0">
                <a:latin typeface="+mj-lt"/>
              </a:rPr>
              <a:t>výběr</a:t>
            </a:r>
            <a:r>
              <a:rPr lang="cs-CZ" sz="2400" dirty="0"/>
              <a:t> optimální varianty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820BF8-7911-BBB7-A7E4-527E41DFC55C}"/>
              </a:ext>
            </a:extLst>
          </p:cNvPr>
          <p:cNvSpPr txBox="1"/>
          <p:nvPr/>
        </p:nvSpPr>
        <p:spPr>
          <a:xfrm>
            <a:off x="259481" y="2087937"/>
            <a:ext cx="37854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Hodnotící kritéria: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Využitelnost ploché střechy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Cena ploché střechy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Tepelně - technické řešení střechy</a:t>
            </a:r>
          </a:p>
          <a:p>
            <a:pPr marL="342900" indent="-342900">
              <a:buFontTx/>
              <a:buChar char="-"/>
            </a:pPr>
            <a:r>
              <a:rPr lang="cs-CZ" sz="2000" dirty="0"/>
              <a:t>Náročnost údržby střechy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8227D0-0BB2-A7F2-887E-DB972EF26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640" y="215920"/>
            <a:ext cx="8063301" cy="61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3D187-1A67-0626-E201-1042E0C96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08495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B8890-C98E-D850-527E-16273AFA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Doplňující dotazy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ADB18C-13E4-E934-CF04-C383D97B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by autorčiny navržené varianty mohly přispět k dlouhodobé udržitelnosti budovy?</a:t>
            </a:r>
          </a:p>
          <a:p>
            <a:r>
              <a:rPr lang="cs-CZ" dirty="0"/>
              <a:t>Uvažovala autorka o environmentálních dopadech použitých materiálů a konstrukcí?</a:t>
            </a:r>
          </a:p>
        </p:txBody>
      </p:sp>
    </p:spTree>
    <p:extLst>
      <p:ext uri="{BB962C8B-B14F-4D97-AF65-F5344CB8AC3E}">
        <p14:creationId xmlns:p14="http://schemas.microsoft.com/office/powerpoint/2010/main" val="73777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6ABC3-34CD-D99D-74B0-E536A4C6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Doplňující dotazy oponenta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678951-F50D-BC3B-4F56-F832E2350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zabráníte v případě přívalového deště vniknutí vody do střešní nástavby? Podlaha ve střešní nástavbě má stejnou výšku jako úroveň střechy u vstupu na střechu</a:t>
            </a:r>
          </a:p>
        </p:txBody>
      </p:sp>
    </p:spTree>
    <p:extLst>
      <p:ext uri="{BB962C8B-B14F-4D97-AF65-F5344CB8AC3E}">
        <p14:creationId xmlns:p14="http://schemas.microsoft.com/office/powerpoint/2010/main" val="25297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3A8D8-A431-A71E-EA64-227C6859D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Doplňující dotazy komise</a:t>
            </a:r>
          </a:p>
        </p:txBody>
      </p:sp>
    </p:spTree>
    <p:extLst>
      <p:ext uri="{BB962C8B-B14F-4D97-AF65-F5344CB8AC3E}">
        <p14:creationId xmlns:p14="http://schemas.microsoft.com/office/powerpoint/2010/main" val="214885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646E12-0101-4F38-BE55-A8B73816D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95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92A1FB-55F0-0F66-0147-BD6A7189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Lokalita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CF8C7-8BA4-27D4-1805-2957D77EA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 algn="ctr"/>
            <a:r>
              <a:rPr lang="cs-CZ" dirty="0">
                <a:solidFill>
                  <a:srgbClr val="FFFFFF"/>
                </a:solidFill>
              </a:rPr>
              <a:t>Kraj: Jihočeský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Okres: České Budějovice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ORP: Hluboká nad Vltavou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Město: Hluboká nad Vltavou</a:t>
            </a:r>
          </a:p>
          <a:p>
            <a:pPr algn="ctr"/>
            <a:r>
              <a:rPr lang="cs-CZ" dirty="0">
                <a:solidFill>
                  <a:srgbClr val="FFFFFF"/>
                </a:solidFill>
              </a:rPr>
              <a:t>Ulice: Hamry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FE81E3-AD0F-D0E5-BC6D-0566F133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351" y="759599"/>
            <a:ext cx="5523990" cy="5330650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24C2ED7B-0884-96CC-E7F2-10AFEBE2ECB4}"/>
              </a:ext>
            </a:extLst>
          </p:cNvPr>
          <p:cNvGrpSpPr/>
          <p:nvPr/>
        </p:nvGrpSpPr>
        <p:grpSpPr>
          <a:xfrm>
            <a:off x="8080880" y="1593120"/>
            <a:ext cx="276840" cy="133920"/>
            <a:chOff x="8080880" y="1593120"/>
            <a:chExt cx="27684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9D730221-E2B6-2491-BF10-89FE216E9C58}"/>
                    </a:ext>
                  </a:extLst>
                </p14:cNvPr>
                <p14:cNvContentPartPr/>
                <p14:nvPr/>
              </p14:nvContentPartPr>
              <p14:xfrm>
                <a:off x="8179520" y="1647840"/>
                <a:ext cx="50040" cy="864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9D730221-E2B6-2491-BF10-89FE216E9C5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143880" y="1611840"/>
                  <a:ext cx="121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FA1C1D3D-5968-E33D-9168-965709BE2C8E}"/>
                    </a:ext>
                  </a:extLst>
                </p14:cNvPr>
                <p14:cNvContentPartPr/>
                <p14:nvPr/>
              </p14:nvContentPartPr>
              <p14:xfrm>
                <a:off x="8080880" y="1655760"/>
                <a:ext cx="191880" cy="7128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FA1C1D3D-5968-E33D-9168-965709BE2C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44880" y="1620120"/>
                  <a:ext cx="263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6AB1A5E4-6A42-CFC7-E33B-2B0134CFC210}"/>
                    </a:ext>
                  </a:extLst>
                </p14:cNvPr>
                <p14:cNvContentPartPr/>
                <p14:nvPr/>
              </p14:nvContentPartPr>
              <p14:xfrm>
                <a:off x="8179160" y="1593120"/>
                <a:ext cx="178560" cy="13176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6AB1A5E4-6A42-CFC7-E33B-2B0134CFC2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43160" y="1557120"/>
                  <a:ext cx="250200" cy="20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900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2696B941-4D4E-2E44-60E3-0F13EE65B0FD}"/>
              </a:ext>
            </a:extLst>
          </p:cNvPr>
          <p:cNvSpPr txBox="1">
            <a:spLocks/>
          </p:cNvSpPr>
          <p:nvPr/>
        </p:nvSpPr>
        <p:spPr>
          <a:xfrm>
            <a:off x="194553" y="2510028"/>
            <a:ext cx="2947482" cy="182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-100" dirty="0" err="1"/>
              <a:t>Dispoziční</a:t>
            </a:r>
            <a:r>
              <a:rPr lang="en-US" spc="-100" dirty="0"/>
              <a:t> </a:t>
            </a:r>
            <a:r>
              <a:rPr lang="en-US" spc="-100" dirty="0" err="1"/>
              <a:t>řešení</a:t>
            </a:r>
            <a:r>
              <a:rPr lang="cs-CZ" spc="-100" dirty="0"/>
              <a:t> </a:t>
            </a:r>
            <a:br>
              <a:rPr lang="cs-CZ" spc="-100" dirty="0"/>
            </a:br>
            <a:r>
              <a:rPr lang="cs-CZ" spc="-100" dirty="0"/>
              <a:t>1.NP</a:t>
            </a:r>
            <a:endParaRPr lang="en-US" spc="-1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A2ADC96-964F-8F0B-D5EA-57AAAE6B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433" y="6018655"/>
            <a:ext cx="809738" cy="76210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52841DD-3314-40CD-052A-1CD7BE3A5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557" y="477520"/>
            <a:ext cx="775500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6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586D534-0A3A-C3C2-A67F-60666C774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081" y="733635"/>
            <a:ext cx="7117546" cy="5390729"/>
          </a:xfr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F65CF035-E479-FFBF-2F1B-AF4C8B40D7A1}"/>
              </a:ext>
            </a:extLst>
          </p:cNvPr>
          <p:cNvSpPr txBox="1">
            <a:spLocks/>
          </p:cNvSpPr>
          <p:nvPr/>
        </p:nvSpPr>
        <p:spPr>
          <a:xfrm>
            <a:off x="194553" y="2510028"/>
            <a:ext cx="2947482" cy="182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-100" dirty="0" err="1"/>
              <a:t>Dispoziční</a:t>
            </a:r>
            <a:r>
              <a:rPr lang="en-US" spc="-100" dirty="0"/>
              <a:t> </a:t>
            </a:r>
            <a:r>
              <a:rPr lang="en-US" spc="-100" dirty="0" err="1"/>
              <a:t>řešení</a:t>
            </a:r>
            <a:r>
              <a:rPr lang="cs-CZ" spc="-100" dirty="0"/>
              <a:t> </a:t>
            </a:r>
            <a:br>
              <a:rPr lang="cs-CZ" spc="-100" dirty="0"/>
            </a:br>
            <a:r>
              <a:rPr lang="cs-CZ" spc="-100" dirty="0"/>
              <a:t>2.NP</a:t>
            </a:r>
            <a:endParaRPr lang="en-US" spc="-1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9F868A2-46BB-AFF6-C292-A1F2218EF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433" y="6018655"/>
            <a:ext cx="809738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7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6DB612C-E38F-6A08-EF36-FEB3113037DE}"/>
              </a:ext>
            </a:extLst>
          </p:cNvPr>
          <p:cNvSpPr txBox="1">
            <a:spLocks/>
          </p:cNvSpPr>
          <p:nvPr/>
        </p:nvSpPr>
        <p:spPr>
          <a:xfrm>
            <a:off x="194553" y="2510028"/>
            <a:ext cx="2947482" cy="182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-100" dirty="0" err="1"/>
              <a:t>Dispoziční</a:t>
            </a:r>
            <a:r>
              <a:rPr lang="en-US" spc="-100" dirty="0"/>
              <a:t> </a:t>
            </a:r>
            <a:r>
              <a:rPr lang="en-US" spc="-100" dirty="0" err="1"/>
              <a:t>řešení</a:t>
            </a:r>
            <a:r>
              <a:rPr lang="cs-CZ" spc="-100" dirty="0"/>
              <a:t> </a:t>
            </a:r>
            <a:br>
              <a:rPr lang="cs-CZ" spc="-100" dirty="0"/>
            </a:br>
            <a:r>
              <a:rPr lang="cs-CZ" spc="-100" dirty="0"/>
              <a:t>3.NP</a:t>
            </a:r>
            <a:endParaRPr lang="en-US" spc="-1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DEBC0C-AE78-3DFF-BBBC-2E5968843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433" y="6018655"/>
            <a:ext cx="809738" cy="76210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EE8D3-555A-AA0D-B03C-3452F79A4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D780E6-B90E-559B-8E2B-519C3C115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880" y="702520"/>
            <a:ext cx="7130628" cy="544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1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A7BDD-BD93-9C37-8513-2C572AB9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Vizualizace</a:t>
            </a:r>
          </a:p>
        </p:txBody>
      </p:sp>
      <p:pic>
        <p:nvPicPr>
          <p:cNvPr id="5" name="Zástupný obsah 4" descr="Obsah obrázku obloha, venku, nemovitost, budova&#10;&#10;Popis byl vytvořen automaticky">
            <a:extLst>
              <a:ext uri="{FF2B5EF4-FFF2-40B4-BE49-F238E27FC236}">
                <a16:creationId xmlns:a16="http://schemas.microsoft.com/office/drawing/2014/main" id="{8D2379CE-7318-ED61-D3CF-48D3B320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782" y="782320"/>
            <a:ext cx="7121260" cy="5340945"/>
          </a:xfrm>
        </p:spPr>
      </p:pic>
    </p:spTree>
    <p:extLst>
      <p:ext uri="{BB962C8B-B14F-4D97-AF65-F5344CB8AC3E}">
        <p14:creationId xmlns:p14="http://schemas.microsoft.com/office/powerpoint/2010/main" val="2139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89E6D-6905-6CBE-F6D9-325C3A38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053675"/>
          </a:xfrm>
        </p:spPr>
        <p:txBody>
          <a:bodyPr anchor="b">
            <a:normAutofit/>
          </a:bodyPr>
          <a:lstStyle/>
          <a:p>
            <a:pPr algn="ctr"/>
            <a:r>
              <a:rPr lang="cs-CZ" sz="2400" dirty="0"/>
              <a:t>Stavebně - konstrukční řešení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06D3BE3-A79A-E35D-987E-E5D35CE6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177512"/>
            <a:ext cx="2947482" cy="372876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Konstrukční systém - kombinovaný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Založení – základová deska + základové patky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Nosné konstrukce  svislé - Porotherm 30 Profi Dryfix + ŽB sloupy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Nosné konstrukce vodorovné – ŽB  desky vetknuté, obousměrně pnuté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Střecha –plochá inverzní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B1EE63CD-F887-DA9B-F46B-C8FA12E0A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55" y="737119"/>
            <a:ext cx="7361885" cy="535577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56B6DDF-704E-D802-AD1E-AF70200DA50A}"/>
              </a:ext>
            </a:extLst>
          </p:cNvPr>
          <p:cNvSpPr/>
          <p:nvPr/>
        </p:nvSpPr>
        <p:spPr>
          <a:xfrm>
            <a:off x="4910138" y="5381625"/>
            <a:ext cx="6048375" cy="40957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88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4">
            <a:extLst>
              <a:ext uri="{FF2B5EF4-FFF2-40B4-BE49-F238E27FC236}">
                <a16:creationId xmlns:a16="http://schemas.microsoft.com/office/drawing/2014/main" id="{940243B1-5E1C-EA58-8ACE-70973E380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010" y="1253299"/>
            <a:ext cx="3764014" cy="471976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814ED87-3FF5-BFF9-0C2D-320C71A62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" y="1690750"/>
            <a:ext cx="3974025" cy="384486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D7506F1-48F3-1322-539F-514DFB411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995" y="2044495"/>
            <a:ext cx="3764015" cy="349112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D2C8592-D9BD-8B1C-6723-89A7EDD221B2}"/>
              </a:ext>
            </a:extLst>
          </p:cNvPr>
          <p:cNvSpPr txBox="1">
            <a:spLocks/>
          </p:cNvSpPr>
          <p:nvPr/>
        </p:nvSpPr>
        <p:spPr>
          <a:xfrm>
            <a:off x="315185" y="214331"/>
            <a:ext cx="10210862" cy="873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-100" dirty="0">
                <a:solidFill>
                  <a:schemeClr val="tx1"/>
                </a:solidFill>
              </a:rPr>
              <a:t>1. </a:t>
            </a:r>
            <a:r>
              <a:rPr lang="en-US" sz="2800" spc="-100" dirty="0" err="1">
                <a:solidFill>
                  <a:schemeClr val="tx1"/>
                </a:solidFill>
              </a:rPr>
              <a:t>Výzkumná</a:t>
            </a:r>
            <a:r>
              <a:rPr lang="en-US" sz="2800" spc="-100" dirty="0">
                <a:solidFill>
                  <a:schemeClr val="tx1"/>
                </a:solidFill>
              </a:rPr>
              <a:t> </a:t>
            </a:r>
            <a:r>
              <a:rPr lang="en-US" sz="2800" spc="-100" dirty="0" err="1">
                <a:solidFill>
                  <a:schemeClr val="tx1"/>
                </a:solidFill>
              </a:rPr>
              <a:t>otázka</a:t>
            </a:r>
            <a:br>
              <a:rPr lang="en-US" sz="2800" spc="-100" dirty="0">
                <a:solidFill>
                  <a:schemeClr val="tx1"/>
                </a:solidFill>
              </a:rPr>
            </a:br>
            <a:r>
              <a:rPr lang="en-US" sz="2400" spc="-100" dirty="0" err="1">
                <a:solidFill>
                  <a:schemeClr val="tx1"/>
                </a:solidFill>
              </a:rPr>
              <a:t>Využitelnost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ploché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střechy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včetně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zajištěn</a:t>
            </a:r>
            <a:r>
              <a:rPr lang="cs-CZ" sz="2400" spc="-100" dirty="0">
                <a:solidFill>
                  <a:schemeClr val="tx1"/>
                </a:solidFill>
              </a:rPr>
              <a:t>í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přístupu</a:t>
            </a:r>
            <a:r>
              <a:rPr lang="en-US" sz="2400" spc="-100" dirty="0">
                <a:solidFill>
                  <a:schemeClr val="tx1"/>
                </a:solidFill>
              </a:rPr>
              <a:t> (min. 3 </a:t>
            </a:r>
            <a:r>
              <a:rPr lang="en-US" sz="2400" spc="-100" dirty="0" err="1">
                <a:solidFill>
                  <a:schemeClr val="tx1"/>
                </a:solidFill>
              </a:rPr>
              <a:t>varianty</a:t>
            </a:r>
            <a:r>
              <a:rPr lang="en-US" sz="2400" spc="-100" dirty="0">
                <a:solidFill>
                  <a:schemeClr val="tx1"/>
                </a:solidFill>
              </a:rPr>
              <a:t>).</a:t>
            </a:r>
            <a:endParaRPr lang="en-US" sz="2800" spc="-100" dirty="0">
              <a:solidFill>
                <a:schemeClr val="tx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6B8195A-AEC9-7D1D-230A-9B373E6FDABF}"/>
              </a:ext>
            </a:extLst>
          </p:cNvPr>
          <p:cNvSpPr txBox="1">
            <a:spLocks/>
          </p:cNvSpPr>
          <p:nvPr/>
        </p:nvSpPr>
        <p:spPr>
          <a:xfrm>
            <a:off x="1310185" y="1070254"/>
            <a:ext cx="10431839" cy="4730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spc="-100" dirty="0">
                <a:solidFill>
                  <a:schemeClr val="tx1"/>
                </a:solidFill>
              </a:rPr>
              <a:t>VARIANTA 1			VARIANTA 2 		    	         VARIANTA 3</a:t>
            </a:r>
            <a:r>
              <a:rPr lang="cs-CZ" sz="2800" spc="-100" dirty="0">
                <a:solidFill>
                  <a:schemeClr val="tx1"/>
                </a:solidFill>
              </a:rPr>
              <a:t>	</a:t>
            </a:r>
            <a:endParaRPr lang="en-US" sz="2800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8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1D914B5-CE85-F25C-BCAC-07FFF75F1BF7}"/>
              </a:ext>
            </a:extLst>
          </p:cNvPr>
          <p:cNvSpPr txBox="1">
            <a:spLocks/>
          </p:cNvSpPr>
          <p:nvPr/>
        </p:nvSpPr>
        <p:spPr>
          <a:xfrm>
            <a:off x="315185" y="214331"/>
            <a:ext cx="3356063" cy="1518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pc="-100" dirty="0">
                <a:solidFill>
                  <a:schemeClr val="tx1"/>
                </a:solidFill>
              </a:rPr>
              <a:t>1. </a:t>
            </a:r>
            <a:r>
              <a:rPr lang="en-US" sz="2800" spc="-100" dirty="0" err="1">
                <a:solidFill>
                  <a:schemeClr val="tx1"/>
                </a:solidFill>
              </a:rPr>
              <a:t>Výzkumná</a:t>
            </a:r>
            <a:r>
              <a:rPr lang="en-US" sz="2800" spc="-100" dirty="0">
                <a:solidFill>
                  <a:schemeClr val="tx1"/>
                </a:solidFill>
              </a:rPr>
              <a:t> </a:t>
            </a:r>
            <a:r>
              <a:rPr lang="en-US" sz="2800" spc="-100" dirty="0" err="1">
                <a:solidFill>
                  <a:schemeClr val="tx1"/>
                </a:solidFill>
              </a:rPr>
              <a:t>otázka</a:t>
            </a:r>
            <a:br>
              <a:rPr lang="en-US" sz="2800" spc="-100" dirty="0">
                <a:solidFill>
                  <a:schemeClr val="tx1"/>
                </a:solidFill>
              </a:rPr>
            </a:br>
            <a:r>
              <a:rPr lang="en-US" sz="2400" spc="-100" dirty="0" err="1">
                <a:solidFill>
                  <a:schemeClr val="tx1"/>
                </a:solidFill>
              </a:rPr>
              <a:t>Využitelnost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ploché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střechy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včetně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zajištěn</a:t>
            </a:r>
            <a:r>
              <a:rPr lang="cs-CZ" sz="2400" spc="-100" dirty="0">
                <a:solidFill>
                  <a:schemeClr val="tx1"/>
                </a:solidFill>
              </a:rPr>
              <a:t>í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en-US" sz="2400" spc="-100" dirty="0" err="1">
                <a:solidFill>
                  <a:schemeClr val="tx1"/>
                </a:solidFill>
              </a:rPr>
              <a:t>přístupu</a:t>
            </a:r>
            <a:r>
              <a:rPr lang="en-US" sz="2400" spc="-100" dirty="0">
                <a:solidFill>
                  <a:schemeClr val="tx1"/>
                </a:solidFill>
              </a:rPr>
              <a:t> (min. 3 </a:t>
            </a:r>
            <a:r>
              <a:rPr lang="en-US" sz="2400" spc="-100" dirty="0" err="1">
                <a:solidFill>
                  <a:schemeClr val="tx1"/>
                </a:solidFill>
              </a:rPr>
              <a:t>varianty</a:t>
            </a:r>
            <a:r>
              <a:rPr lang="en-US" sz="2400" spc="-100" dirty="0">
                <a:solidFill>
                  <a:schemeClr val="tx1"/>
                </a:solidFill>
              </a:rPr>
              <a:t>).</a:t>
            </a:r>
            <a:endParaRPr lang="en-US" sz="2800" spc="-100" dirty="0">
              <a:solidFill>
                <a:schemeClr val="tx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80601A1-6A7A-7E27-43BF-A0E0C2207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592" y="0"/>
            <a:ext cx="5269475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70240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541854-87B3-4953-A183-EF3BD285377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Architektonický design</Template>
  <TotalTime>160</TotalTime>
  <Words>270</Words>
  <Application>Microsoft Office PowerPoint</Application>
  <PresentationFormat>Širokoúhlá obrazovka</PresentationFormat>
  <Paragraphs>45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Corbel</vt:lpstr>
      <vt:lpstr>Wingdings 2</vt:lpstr>
      <vt:lpstr>Rámeček</vt:lpstr>
      <vt:lpstr>Domov pro seniory – možnosti využití ploché střechy</vt:lpstr>
      <vt:lpstr>Lokalita </vt:lpstr>
      <vt:lpstr>Prezentace aplikace PowerPoint</vt:lpstr>
      <vt:lpstr>Prezentace aplikace PowerPoint</vt:lpstr>
      <vt:lpstr>Prezentace aplikace PowerPoint</vt:lpstr>
      <vt:lpstr>Vizualizace</vt:lpstr>
      <vt:lpstr>Stavebně - konstrukční řešení</vt:lpstr>
      <vt:lpstr>Prezentace aplikace PowerPoint</vt:lpstr>
      <vt:lpstr>Prezentace aplikace PowerPoint</vt:lpstr>
      <vt:lpstr>Prezentace aplikace PowerPoint</vt:lpstr>
      <vt:lpstr>Děkuji za pozornost</vt:lpstr>
      <vt:lpstr>Doplňující dotazy vedoucího práce</vt:lpstr>
      <vt:lpstr>Doplňující dotazy oponenta práce</vt:lpstr>
      <vt:lpstr>Doplňující dotazy komise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Adéla Nachlingerová</dc:creator>
  <cp:lastModifiedBy>Adéla Nachlingerová</cp:lastModifiedBy>
  <cp:revision>4</cp:revision>
  <dcterms:created xsi:type="dcterms:W3CDTF">2024-06-18T19:28:52Z</dcterms:created>
  <dcterms:modified xsi:type="dcterms:W3CDTF">2024-06-21T05:08:51Z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