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65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3CA2F-CF46-4B21-B88F-70E174FB6542}" v="6" dt="2024-06-19T16:04:52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Bartoš" userId="361c54731eb2e006" providerId="LiveId" clId="{E7B3CA2F-CF46-4B21-B88F-70E174FB6542}"/>
    <pc:docChg chg="undo redo custSel addSld modSld">
      <pc:chgData name="Jan Bartoš" userId="361c54731eb2e006" providerId="LiveId" clId="{E7B3CA2F-CF46-4B21-B88F-70E174FB6542}" dt="2024-06-19T16:09:57.715" v="1901" actId="20577"/>
      <pc:docMkLst>
        <pc:docMk/>
      </pc:docMkLst>
      <pc:sldChg chg="modSp mod">
        <pc:chgData name="Jan Bartoš" userId="361c54731eb2e006" providerId="LiveId" clId="{E7B3CA2F-CF46-4B21-B88F-70E174FB6542}" dt="2024-06-19T16:07:44.900" v="1865" actId="948"/>
        <pc:sldMkLst>
          <pc:docMk/>
          <pc:sldMk cId="403701515" sldId="263"/>
        </pc:sldMkLst>
        <pc:spChg chg="mod">
          <ac:chgData name="Jan Bartoš" userId="361c54731eb2e006" providerId="LiveId" clId="{E7B3CA2F-CF46-4B21-B88F-70E174FB6542}" dt="2024-06-19T16:07:44.900" v="1865" actId="948"/>
          <ac:spMkLst>
            <pc:docMk/>
            <pc:sldMk cId="403701515" sldId="263"/>
            <ac:spMk id="3" creationId="{E8D82489-DB40-46C2-C0F3-1AEDAF972730}"/>
          </ac:spMkLst>
        </pc:spChg>
      </pc:sldChg>
      <pc:sldChg chg="modSp mod">
        <pc:chgData name="Jan Bartoš" userId="361c54731eb2e006" providerId="LiveId" clId="{E7B3CA2F-CF46-4B21-B88F-70E174FB6542}" dt="2024-06-19T16:05:13.763" v="1864" actId="20577"/>
        <pc:sldMkLst>
          <pc:docMk/>
          <pc:sldMk cId="113960332" sldId="265"/>
        </pc:sldMkLst>
        <pc:spChg chg="mod">
          <ac:chgData name="Jan Bartoš" userId="361c54731eb2e006" providerId="LiveId" clId="{E7B3CA2F-CF46-4B21-B88F-70E174FB6542}" dt="2024-06-19T16:05:13.763" v="1864" actId="20577"/>
          <ac:spMkLst>
            <pc:docMk/>
            <pc:sldMk cId="113960332" sldId="265"/>
            <ac:spMk id="3" creationId="{2FF691B3-BFFB-A009-2081-B0EA30AAE861}"/>
          </ac:spMkLst>
        </pc:spChg>
      </pc:sldChg>
      <pc:sldChg chg="modSp mod">
        <pc:chgData name="Jan Bartoš" userId="361c54731eb2e006" providerId="LiveId" clId="{E7B3CA2F-CF46-4B21-B88F-70E174FB6542}" dt="2024-06-19T16:09:08.505" v="1876" actId="20577"/>
        <pc:sldMkLst>
          <pc:docMk/>
          <pc:sldMk cId="495847078" sldId="267"/>
        </pc:sldMkLst>
        <pc:spChg chg="mod">
          <ac:chgData name="Jan Bartoš" userId="361c54731eb2e006" providerId="LiveId" clId="{E7B3CA2F-CF46-4B21-B88F-70E174FB6542}" dt="2024-06-19T14:44:48.354" v="1" actId="20577"/>
          <ac:spMkLst>
            <pc:docMk/>
            <pc:sldMk cId="495847078" sldId="267"/>
            <ac:spMk id="2" creationId="{90537EA4-6CF1-6CE6-2A6C-D1BF0D51B189}"/>
          </ac:spMkLst>
        </pc:spChg>
        <pc:spChg chg="mod">
          <ac:chgData name="Jan Bartoš" userId="361c54731eb2e006" providerId="LiveId" clId="{E7B3CA2F-CF46-4B21-B88F-70E174FB6542}" dt="2024-06-19T16:09:08.505" v="1876" actId="20577"/>
          <ac:spMkLst>
            <pc:docMk/>
            <pc:sldMk cId="495847078" sldId="267"/>
            <ac:spMk id="3" creationId="{E8D82489-DB40-46C2-C0F3-1AEDAF972730}"/>
          </ac:spMkLst>
        </pc:spChg>
      </pc:sldChg>
      <pc:sldChg chg="modSp mod">
        <pc:chgData name="Jan Bartoš" userId="361c54731eb2e006" providerId="LiveId" clId="{E7B3CA2F-CF46-4B21-B88F-70E174FB6542}" dt="2024-06-19T15:59:29.640" v="1779" actId="20577"/>
        <pc:sldMkLst>
          <pc:docMk/>
          <pc:sldMk cId="1513676693" sldId="268"/>
        </pc:sldMkLst>
        <pc:spChg chg="mod">
          <ac:chgData name="Jan Bartoš" userId="361c54731eb2e006" providerId="LiveId" clId="{E7B3CA2F-CF46-4B21-B88F-70E174FB6542}" dt="2024-06-19T15:49:15.869" v="1323" actId="20577"/>
          <ac:spMkLst>
            <pc:docMk/>
            <pc:sldMk cId="1513676693" sldId="268"/>
            <ac:spMk id="2" creationId="{90537EA4-6CF1-6CE6-2A6C-D1BF0D51B189}"/>
          </ac:spMkLst>
        </pc:spChg>
        <pc:spChg chg="mod">
          <ac:chgData name="Jan Bartoš" userId="361c54731eb2e006" providerId="LiveId" clId="{E7B3CA2F-CF46-4B21-B88F-70E174FB6542}" dt="2024-06-19T15:59:29.640" v="1779" actId="20577"/>
          <ac:spMkLst>
            <pc:docMk/>
            <pc:sldMk cId="1513676693" sldId="268"/>
            <ac:spMk id="3" creationId="{E8D82489-DB40-46C2-C0F3-1AEDAF972730}"/>
          </ac:spMkLst>
        </pc:spChg>
      </pc:sldChg>
      <pc:sldChg chg="modSp add mod">
        <pc:chgData name="Jan Bartoš" userId="361c54731eb2e006" providerId="LiveId" clId="{E7B3CA2F-CF46-4B21-B88F-70E174FB6542}" dt="2024-06-19T16:09:57.715" v="1901" actId="20577"/>
        <pc:sldMkLst>
          <pc:docMk/>
          <pc:sldMk cId="287506667" sldId="269"/>
        </pc:sldMkLst>
        <pc:spChg chg="mod">
          <ac:chgData name="Jan Bartoš" userId="361c54731eb2e006" providerId="LiveId" clId="{E7B3CA2F-CF46-4B21-B88F-70E174FB6542}" dt="2024-06-19T15:12:07.053" v="409" actId="2711"/>
          <ac:spMkLst>
            <pc:docMk/>
            <pc:sldMk cId="287506667" sldId="269"/>
            <ac:spMk id="2" creationId="{90537EA4-6CF1-6CE6-2A6C-D1BF0D51B189}"/>
          </ac:spMkLst>
        </pc:spChg>
        <pc:spChg chg="mod">
          <ac:chgData name="Jan Bartoš" userId="361c54731eb2e006" providerId="LiveId" clId="{E7B3CA2F-CF46-4B21-B88F-70E174FB6542}" dt="2024-06-19T16:09:57.715" v="1901" actId="20577"/>
          <ac:spMkLst>
            <pc:docMk/>
            <pc:sldMk cId="287506667" sldId="269"/>
            <ac:spMk id="3" creationId="{E8D82489-DB40-46C2-C0F3-1AEDAF972730}"/>
          </ac:spMkLst>
        </pc:spChg>
      </pc:sldChg>
      <pc:sldChg chg="delSp modSp add mod">
        <pc:chgData name="Jan Bartoš" userId="361c54731eb2e006" providerId="LiveId" clId="{E7B3CA2F-CF46-4B21-B88F-70E174FB6542}" dt="2024-06-19T16:00:01.726" v="1800" actId="20577"/>
        <pc:sldMkLst>
          <pc:docMk/>
          <pc:sldMk cId="3277085736" sldId="270"/>
        </pc:sldMkLst>
        <pc:spChg chg="mod">
          <ac:chgData name="Jan Bartoš" userId="361c54731eb2e006" providerId="LiveId" clId="{E7B3CA2F-CF46-4B21-B88F-70E174FB6542}" dt="2024-06-19T16:00:01.726" v="1800" actId="20577"/>
          <ac:spMkLst>
            <pc:docMk/>
            <pc:sldMk cId="3277085736" sldId="270"/>
            <ac:spMk id="2" creationId="{90537EA4-6CF1-6CE6-2A6C-D1BF0D51B189}"/>
          </ac:spMkLst>
        </pc:spChg>
        <pc:spChg chg="del">
          <ac:chgData name="Jan Bartoš" userId="361c54731eb2e006" providerId="LiveId" clId="{E7B3CA2F-CF46-4B21-B88F-70E174FB6542}" dt="2024-06-19T15:59:42.892" v="1780" actId="478"/>
          <ac:spMkLst>
            <pc:docMk/>
            <pc:sldMk cId="3277085736" sldId="270"/>
            <ac:spMk id="3" creationId="{E8D82489-DB40-46C2-C0F3-1AEDAF972730}"/>
          </ac:spMkLst>
        </pc:spChg>
      </pc:sldChg>
      <pc:sldChg chg="addSp delSp modSp add mod">
        <pc:chgData name="Jan Bartoš" userId="361c54731eb2e006" providerId="LiveId" clId="{E7B3CA2F-CF46-4B21-B88F-70E174FB6542}" dt="2024-06-19T16:03:22.546" v="1815" actId="1076"/>
        <pc:sldMkLst>
          <pc:docMk/>
          <pc:sldMk cId="2693486941" sldId="271"/>
        </pc:sldMkLst>
        <pc:spChg chg="del mod">
          <ac:chgData name="Jan Bartoš" userId="361c54731eb2e006" providerId="LiveId" clId="{E7B3CA2F-CF46-4B21-B88F-70E174FB6542}" dt="2024-06-19T16:03:06.198" v="1812" actId="478"/>
          <ac:spMkLst>
            <pc:docMk/>
            <pc:sldMk cId="2693486941" sldId="271"/>
            <ac:spMk id="2" creationId="{90537EA4-6CF1-6CE6-2A6C-D1BF0D51B189}"/>
          </ac:spMkLst>
        </pc:spChg>
        <pc:spChg chg="add del mod">
          <ac:chgData name="Jan Bartoš" userId="361c54731eb2e006" providerId="LiveId" clId="{E7B3CA2F-CF46-4B21-B88F-70E174FB6542}" dt="2024-06-19T16:03:13.417" v="1813" actId="478"/>
          <ac:spMkLst>
            <pc:docMk/>
            <pc:sldMk cId="2693486941" sldId="271"/>
            <ac:spMk id="7" creationId="{FEE1C334-8978-71B2-4386-FA05C12578FA}"/>
          </ac:spMkLst>
        </pc:spChg>
        <pc:picChg chg="add mod">
          <ac:chgData name="Jan Bartoš" userId="361c54731eb2e006" providerId="LiveId" clId="{E7B3CA2F-CF46-4B21-B88F-70E174FB6542}" dt="2024-06-19T16:03:22.546" v="1815" actId="1076"/>
          <ac:picMkLst>
            <pc:docMk/>
            <pc:sldMk cId="2693486941" sldId="271"/>
            <ac:picMk id="5" creationId="{7CD2B362-E61A-A36F-11A3-C0708ADF5F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8030933-AC53-4819-B195-CA4805E8523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59656-6321-4EAD-9E07-5B35B4AF2AA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6636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0933-AC53-4819-B195-CA4805E8523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9656-6321-4EAD-9E07-5B35B4AF2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1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0933-AC53-4819-B195-CA4805E8523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9656-6321-4EAD-9E07-5B35B4AF2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55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0933-AC53-4819-B195-CA4805E8523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9656-6321-4EAD-9E07-5B35B4AF2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2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0933-AC53-4819-B195-CA4805E8523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9656-6321-4EAD-9E07-5B35B4AF2AA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776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0933-AC53-4819-B195-CA4805E8523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9656-6321-4EAD-9E07-5B35B4AF2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9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0933-AC53-4819-B195-CA4805E8523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9656-6321-4EAD-9E07-5B35B4AF2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80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0933-AC53-4819-B195-CA4805E8523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9656-6321-4EAD-9E07-5B35B4AF2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33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0933-AC53-4819-B195-CA4805E8523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9656-6321-4EAD-9E07-5B35B4AF2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4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0933-AC53-4819-B195-CA4805E8523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9656-6321-4EAD-9E07-5B35B4AF2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68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0933-AC53-4819-B195-CA4805E8523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9656-6321-4EAD-9E07-5B35B4AF2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93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8030933-AC53-4819-B195-CA4805E8523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0A59656-6321-4EAD-9E07-5B35B4AF2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75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voxco.com/blog/how-to-write-research-methodolog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4A3FF-871A-DE9E-1E90-EF3BA70D2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2514368"/>
            <a:ext cx="9418320" cy="2286232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Návrh parametrů tepelného čerpadla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822D12-A1CA-0272-D2D9-6427AFF20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bakalářské práce: Jan Bartoš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bakalářské práce: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Jan Kolínský, Ph.D.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E58CCD38-5655-66EC-336A-0B276734B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88" y="365760"/>
            <a:ext cx="2148608" cy="214860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E0F76F8-5E6D-ABA1-6AB3-D8A801A9B8A2}"/>
              </a:ext>
            </a:extLst>
          </p:cNvPr>
          <p:cNvSpPr txBox="1"/>
          <p:nvPr/>
        </p:nvSpPr>
        <p:spPr>
          <a:xfrm>
            <a:off x="2594810" y="793733"/>
            <a:ext cx="700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0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37EA4-6CF1-6CE6-2A6C-D1BF0D51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Diskuze výsledků a návrhy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D82489-DB40-46C2-C0F3-1AEDAF97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Nízké ztráty prostupem tepla – nezateplená zeď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o výrobě z FVE pouze za rok – nepřesný odhad dostupné energie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Změna na západní straně obvodové zdi – pergola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na zateplení obvodové zdi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na zvětšení bateriového úložiště</a:t>
            </a:r>
          </a:p>
        </p:txBody>
      </p:sp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C7F8B128-8339-2C7F-A37D-F9F71572F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4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37EA4-6CF1-6CE6-2A6C-D1BF0D51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D82489-DB40-46C2-C0F3-1AEDAF97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Získání znalostí v oblasti TČ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Tepelné čerpadlo – ekologický zdroj tepla a při správném dimenzování úspora financí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 má dostatečné zateplení, aby bylo smysluplné používat TČ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optimalizaci provozu byli navržená doporučení – zateplení a zvětšení baterie u FVE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6 navržených čerpadel by tepelným požadavkům vyhověla všechna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dvou smysluplných řešení bylo vybráno to s kratší ekonomickou návratností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C7F8B128-8339-2C7F-A37D-F9F71572F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7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37EA4-6CF1-6CE6-2A6C-D1BF0D5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58" y="2766219"/>
            <a:ext cx="9692640" cy="1325562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C7F8B128-8339-2C7F-A37D-F9F71572F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8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61B85-8710-0A8F-97FC-DC5481C2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F691B3-BFFB-A009-2081-B0EA30AAE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https://www.vecteezy.com/vector-art/8151362-success-ladder-aspiration-to-achieve-target-business-goal-or-work-purpose-aim-for-perfection-concept-businessman-climb-up-ladder-high-into-the-sky-to-aiming-for-perfect-bullseye-target-dartboard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https://www.voxco.com/blog/how-to-write-research-methodology/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https://vytapeni.tzb-info.cz/tepelna-cerpadla/23093-tepelna-cerpadla-zakladni-informace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2C6B7BB7-CE8D-2781-9C36-6979B3EF5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37EA4-6CF1-6CE6-2A6C-D1BF0D51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dotazy oponenta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D82489-DB40-46C2-C0F3-1AEDAF97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čeho se určuje účinnost tepelného čerpadla? 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Topný faktor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 – Coefficient of Performance</a:t>
            </a:r>
            <a:b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COP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znamená, že z 1 kW elektrické energie vyrobíme 4 kW energie tepelné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ve Vašem porovnání tepelných čerpadel není porovnán i důležitý parametr bod bivalence? 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Vzhledem k naměřeným teplotním minimům za uplynulé roky mi přišel relativně zanedbatelný. U většiny TČ -7 °C a naměřená minima max 7x do roka nižší.</a:t>
            </a:r>
          </a:p>
          <a:p>
            <a:pPr marL="0" indent="0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Vysvětlete princip tepelného čerpadla s kompresorem a jeho výhody a nevýhody.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kompresoru se stlačují páry chladiva, tím se zahřívají. Teplo předají stěnou kondenzátoru a po zchlazení kondenzují a pomocí vysokého tlaku v okruhu jsou puštěny přes expanzní ventil zpět do výparníku. Ve výparníku opět chladivo odebírá energii potřebnou ke skupenské přeměně a jde ve formě páry opět do kompresoru.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Nevýhoda je oproti sorpčním TČ 5-10x potřeba elektrické energie k pohonu kompresoru. Výhodou pak jsou menší rozměry, vyšší topný faktor COP a nezávislost na dalších zdrojích tepelné energie.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C7F8B128-8339-2C7F-A37D-F9F71572F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D82489-DB40-46C2-C0F3-1AEDAF97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C7F8B128-8339-2C7F-A37D-F9F71572F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  <p:pic>
        <p:nvPicPr>
          <p:cNvPr id="5" name="Obrázek 4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7CD2B362-E61A-A36F-11A3-C0708ADF5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20" y="835516"/>
            <a:ext cx="7977663" cy="5186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48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F38D1-A2D2-0D8B-AD7B-E0C8FAF4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539087"/>
            <a:ext cx="4534047" cy="158489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</a:p>
        </p:txBody>
      </p:sp>
      <p:pic>
        <p:nvPicPr>
          <p:cNvPr id="7" name="Obrázek 6" descr="Obsah obrázku skica, boty, kresba, kreslené&#10;&#10;Popis byl vytvořen automaticky">
            <a:extLst>
              <a:ext uri="{FF2B5EF4-FFF2-40B4-BE49-F238E27FC236}">
                <a16:creationId xmlns:a16="http://schemas.microsoft.com/office/drawing/2014/main" id="{3EFDEC6B-6D0E-8815-3336-869E4AA4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3" r="16795" b="-1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496D6-66B6-8E37-45C3-37475E8AC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2438399"/>
            <a:ext cx="4572002" cy="3880514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Cílem této práce je stanovení obecných postupů při návrhu tepelného čerpadla pro vytápění obytných jednotek. Demonstrace využití postupu na zvolené jednotce.</a:t>
            </a:r>
          </a:p>
        </p:txBody>
      </p:sp>
      <p:pic>
        <p:nvPicPr>
          <p:cNvPr id="5" name="Obrázek 4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C17FC9DF-2339-95B4-543F-53F87EDBB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3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5AB47-DF74-47BB-ABF9-6C9A8FE0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18114-0041-F60E-49BC-EC6FB00F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33575"/>
            <a:ext cx="4401509" cy="4246562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Teoreticko-metodologická část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sběr dat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Aplikační část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sběr dat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zpracování dat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vyhodnocování dat</a:t>
            </a:r>
          </a:p>
        </p:txBody>
      </p:sp>
      <p:pic>
        <p:nvPicPr>
          <p:cNvPr id="5" name="Obrázek 4" descr="Obsah obrázku kresba, grafický design, ilustrace, Grafika&#10;&#10;Popis byl vytvořen automaticky">
            <a:extLst>
              <a:ext uri="{FF2B5EF4-FFF2-40B4-BE49-F238E27FC236}">
                <a16:creationId xmlns:a16="http://schemas.microsoft.com/office/drawing/2014/main" id="{E657C3A6-125F-A6FB-F130-F701DD47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93298"/>
            <a:ext cx="4807287" cy="2920426"/>
          </a:xfrm>
          <a:prstGeom prst="rect">
            <a:avLst/>
          </a:prstGeom>
        </p:spPr>
      </p:pic>
      <p:pic>
        <p:nvPicPr>
          <p:cNvPr id="6" name="Obrázek 5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3C686E2E-9635-2B4D-33ED-5D5D9E6EA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2D45D-464B-A29C-2562-321F6B8F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17" y="405626"/>
            <a:ext cx="4534047" cy="1325562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Aplikační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F8FE55-B05D-3EDD-DC56-5482E9BA8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417" y="1934614"/>
            <a:ext cx="4534048" cy="3854979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rodinného domu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Tepelné ztráty a roční potřeba tepla rodinného domu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Návrh a porovnání tepelných čerpadel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Diskuze výsledků a návrhy opatření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50E86C-DDB0-7135-7C12-82A6A975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74" y="2715700"/>
            <a:ext cx="5209989" cy="3073893"/>
          </a:xfrm>
          <a:prstGeom prst="rect">
            <a:avLst/>
          </a:prstGeom>
        </p:spPr>
      </p:pic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00F2E207-96F1-77A7-5B6D-CD93D7B90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0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1C9F9-ABD2-99D7-8371-2E3AC960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rodinného domu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98685A-6058-D1E2-E00D-0CC1B2D94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Lokalita RD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rozložení místností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skladby stěn, podlah a střechy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Energetická soběstačnost</a:t>
            </a:r>
          </a:p>
        </p:txBody>
      </p:sp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27BD4344-3B50-F799-2072-42D9505D3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7600ADF-CF24-630E-1918-499CE5F7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52" y="2462224"/>
            <a:ext cx="5147276" cy="38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B4900-1CF3-689B-9EF0-0DB7C4F3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Tepelné ztráty a roční potřeba tepla 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8B3555A-F2BC-658B-8823-973D71CE2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Tepelná ztráta prostupem tepla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Výpočet součinitele prostupu tepla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i="1" baseline="-250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baseline="-250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aseline="-25000">
                                <a:latin typeface="Cambria Math" panose="02040503050406030204" pitchFamily="18" charset="0"/>
                              </a:rPr>
                              <m:t>si</m:t>
                            </m:r>
                          </m:sub>
                        </m:sSub>
                        <m:r>
                          <a:rPr lang="cs-CZ" baseline="-2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cs-CZ" baseline="-2500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cs-CZ" baseline="-250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 baseline="-250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baseline="-250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aseline="-25000">
                                <a:latin typeface="Cambria Math" panose="02040503050406030204" pitchFamily="18" charset="0"/>
                              </a:rPr>
                              <m:t>se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Celková tepelná ztráta prostupem tepla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×(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(1+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cs-CZ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cs-CZ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4654,5 W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8B3555A-F2BC-658B-8823-973D71CE2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36EA331F-C871-44D3-6322-8C9C1F70D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54892B-DAF0-4665-BBAB-044EEFE00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2055686"/>
            <a:ext cx="5086123" cy="102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6D58E0-4DB8-4179-EFD3-19DAF78D8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192" y="4287828"/>
            <a:ext cx="3992212" cy="23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7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B9E4A-3FBA-CD20-8FBE-E790BB4C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Tepelné ztráty a roční potřeba tepla 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F7CC8CF-11A7-E546-A301-B628ED023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Tepelná ztráta větráním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cs-CZ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cs-CZ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cs-CZ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2201,62 W</a:t>
                </a:r>
              </a:p>
              <a:p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Celková tepelná ztráta RD</a:t>
                </a:r>
                <a:endParaRPr lang="cs-CZ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𝑍𝑅𝐷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cs-CZ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ZRD</a:t>
                </a:r>
                <a:r>
                  <a:rPr lang="cs-CZ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6856,12 W</a:t>
                </a:r>
                <a:endParaRPr lang="cs-CZ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Roční potřeba tepla RD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𝑅𝐷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𝑣𝑦𝑡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𝑡𝑢𝑣</m:t>
                        </m:r>
                      </m:sub>
                    </m:sSub>
                    <m:r>
                      <a:rPr lang="cs-CZ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cs-CZ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cs-CZ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13 328+5847,3=</m:t>
                      </m:r>
                      <m:r>
                        <a:rPr lang="cs-CZ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𝟏𝟗</m:t>
                      </m:r>
                      <m:r>
                        <a:rPr lang="cs-CZ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cs-CZ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𝟏𝟕𝟓</m:t>
                      </m:r>
                      <m:r>
                        <a:rPr lang="cs-CZ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cs-CZ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𝒌𝑾𝒉</m:t>
                      </m:r>
                      <m:r>
                        <a:rPr lang="cs-CZ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/</m:t>
                      </m:r>
                      <m:r>
                        <a:rPr lang="cs-CZ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𝒓𝒐𝒌</m:t>
                      </m:r>
                    </m:oMath>
                  </m:oMathPara>
                </a14:m>
                <a:endParaRPr lang="cs-CZ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F7CC8CF-11A7-E546-A301-B628ED023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9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81AD4C8A-86BB-EC83-1B84-B7DA6395C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1CEC62-1396-AC02-1340-9F1D2494A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1828800"/>
            <a:ext cx="5184648" cy="191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FFFB87D-B561-C13E-E6F1-0220F1B30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036" y="4004468"/>
            <a:ext cx="4297680" cy="257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1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37EA4-6CF1-6CE6-2A6C-D1BF0D51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Návrh a porovnání tepelných čerpadel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8D82489-DB40-46C2-C0F3-1AEDAF972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Potřebný výkon tepelného čerpadla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Č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24×</m:t>
                          </m:r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𝑍𝑅𝐷</m:t>
                              </m:r>
                            </m:sub>
                          </m:sSub>
                        </m:num>
                        <m:den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𝑡𝑢𝑣𝐷</m:t>
                              </m:r>
                            </m:sub>
                          </m:sSub>
                        </m:num>
                        <m:den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cs-CZ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TČ</a:t>
                </a:r>
                <a:r>
                  <a:rPr lang="cs-CZ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7,1 kW</a:t>
                </a:r>
              </a:p>
              <a:p>
                <a:pPr marL="0" indent="0">
                  <a:buNone/>
                </a:pPr>
                <a:endParaRPr lang="cs-CZ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Výpočet návratnosti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𝑃𝐼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Č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𝑅𝑁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Č</m:t>
                              </m:r>
                            </m:sub>
                          </m:s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𝑃𝐼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𝑃𝐾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sSub>
                        <m:sSub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𝑅𝑁</m:t>
                          </m:r>
                        </m:e>
                        <m: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𝑃𝐾</m:t>
                          </m:r>
                        </m:sub>
                      </m:sSub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cs-CZ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𝑃𝐼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Č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𝑅𝑁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𝑃𝐾</m:t>
                              </m:r>
                            </m:sub>
                          </m:sSub>
                          <m:r>
                            <a:rPr lang="cs-CZ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𝑅𝑁</m:t>
                              </m:r>
                            </m:e>
                            <m:sub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cs-CZ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8D82489-DB40-46C2-C0F3-1AEDAF972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9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C7F8B128-8339-2C7F-A37D-F9F71572F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A1DAB37-40E2-4299-8B21-7EFB57B33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691322"/>
            <a:ext cx="4858512" cy="24002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95DEA4A-CB17-D817-CC1F-1EC103253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68" y="4229032"/>
            <a:ext cx="4840644" cy="24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37EA4-6CF1-6CE6-2A6C-D1BF0D51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Návrh a porovnání tepelných čerpadel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D82489-DB40-46C2-C0F3-1AEDAF97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C7F8B128-8339-2C7F-A37D-F9F71572F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83" y="200677"/>
            <a:ext cx="638238" cy="6382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1A2BCC8-76D8-BBDC-2A11-5ADCAF585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00" y="2001149"/>
            <a:ext cx="5954268" cy="32826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50965C0-AE7C-2C81-5733-0E958FDE8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00" y="4976314"/>
            <a:ext cx="5954268" cy="13761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C755350-BF13-8BBA-9C43-B0C1415F7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636" y="2001149"/>
            <a:ext cx="5954268" cy="329031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56E938-E5A5-5E0B-5520-E0CE697A0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636" y="4976314"/>
            <a:ext cx="5954268" cy="13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15949"/>
      </p:ext>
    </p:extLst>
  </p:cSld>
  <p:clrMapOvr>
    <a:masterClrMapping/>
  </p:clrMapOvr>
</p:sld>
</file>

<file path=ppt/theme/theme1.xml><?xml version="1.0" encoding="utf-8"?>
<a:theme xmlns:a="http://schemas.openxmlformats.org/drawingml/2006/main" name="Pohled">
  <a:themeElements>
    <a:clrScheme name="Poh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535</TotalTime>
  <Words>595</Words>
  <Application>Microsoft Office PowerPoint</Application>
  <PresentationFormat>Širokoúhlá obrazovka</PresentationFormat>
  <Paragraphs>73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Century Schoolbook</vt:lpstr>
      <vt:lpstr>Times New Roman</vt:lpstr>
      <vt:lpstr>Wingdings 2</vt:lpstr>
      <vt:lpstr>Pohled</vt:lpstr>
      <vt:lpstr>Návrh parametrů tepelného čerpadla</vt:lpstr>
      <vt:lpstr>Cíl práce</vt:lpstr>
      <vt:lpstr>Metodika práce</vt:lpstr>
      <vt:lpstr>Aplikační část</vt:lpstr>
      <vt:lpstr>Popis rodinného domu</vt:lpstr>
      <vt:lpstr>Tepelné ztráty a roční potřeba tepla RD</vt:lpstr>
      <vt:lpstr>Tepelné ztráty a roční potřeba tepla RD</vt:lpstr>
      <vt:lpstr>Návrh a porovnání tepelných čerpadel</vt:lpstr>
      <vt:lpstr>Návrh a porovnání tepelných čerpadel</vt:lpstr>
      <vt:lpstr>Diskuze výsledků a návrhy opatření</vt:lpstr>
      <vt:lpstr>Závěr</vt:lpstr>
      <vt:lpstr>Děkuji za pozornost</vt:lpstr>
      <vt:lpstr>Zdroje</vt:lpstr>
      <vt:lpstr>Doplňující dotazy oponenta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Bartoš</dc:creator>
  <cp:lastModifiedBy>Jan Bartoš</cp:lastModifiedBy>
  <cp:revision>2</cp:revision>
  <dcterms:created xsi:type="dcterms:W3CDTF">2024-06-19T07:10:02Z</dcterms:created>
  <dcterms:modified xsi:type="dcterms:W3CDTF">2024-06-19T16:10:04Z</dcterms:modified>
</cp:coreProperties>
</file>