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mas\Desktop\baka&#345;k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mas\Desktop\baka&#345;k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r>
              <a:rPr lang="en-US">
                <a:latin typeface="Arial" pitchFamily="34" charset="0"/>
                <a:cs typeface="Arial" pitchFamily="34" charset="0"/>
              </a:rPr>
              <a:t>Srovnání vozidel z hlediska kvality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Hárok1!$B$61:$B$62</c:f>
              <c:strCache>
                <c:ptCount val="1"/>
                <c:pt idx="0">
                  <c:v>Srovnání vozidel z hlediska kvality Hodnocení kvality</c:v>
                </c:pt>
              </c:strCache>
            </c:strRef>
          </c:tx>
          <c:cat>
            <c:strRef>
              <c:f>Hárok1!$A$63:$A$72</c:f>
              <c:strCache>
                <c:ptCount val="10"/>
                <c:pt idx="0">
                  <c:v>MJ 814.1</c:v>
                </c:pt>
                <c:pt idx="1">
                  <c:v>MJ 814.1 + PV 010 </c:v>
                </c:pt>
                <c:pt idx="2">
                  <c:v>MJ 814.2</c:v>
                </c:pt>
                <c:pt idx="3">
                  <c:v> ARES LE 15M </c:v>
                </c:pt>
                <c:pt idx="4">
                  <c:v>Sor CN 12 </c:v>
                </c:pt>
                <c:pt idx="5">
                  <c:v>Sor CN 18</c:v>
                </c:pt>
                <c:pt idx="6">
                  <c:v>IVECO C 954 </c:v>
                </c:pt>
                <c:pt idx="7">
                  <c:v>MV 810</c:v>
                </c:pt>
                <c:pt idx="8">
                  <c:v>MV 810 + PV 010 </c:v>
                </c:pt>
                <c:pt idx="9">
                  <c:v>Zdroj: Autor</c:v>
                </c:pt>
              </c:strCache>
            </c:strRef>
          </c:cat>
          <c:val>
            <c:numRef>
              <c:f>Hárok1!$B$63:$B$72</c:f>
              <c:numCache>
                <c:formatCode>General</c:formatCode>
                <c:ptCount val="10"/>
                <c:pt idx="0">
                  <c:v>9.3500000000000068</c:v>
                </c:pt>
                <c:pt idx="1">
                  <c:v>9.3500000000000068</c:v>
                </c:pt>
                <c:pt idx="2">
                  <c:v>9.3500000000000068</c:v>
                </c:pt>
                <c:pt idx="3">
                  <c:v>8.02</c:v>
                </c:pt>
                <c:pt idx="4">
                  <c:v>7.13</c:v>
                </c:pt>
                <c:pt idx="5">
                  <c:v>7.13</c:v>
                </c:pt>
                <c:pt idx="6">
                  <c:v>6.4</c:v>
                </c:pt>
                <c:pt idx="7">
                  <c:v>4.1499999999999995</c:v>
                </c:pt>
                <c:pt idx="8">
                  <c:v>4.1499999999999995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8C9-4F29-9551-F3AE5797CF0F}"/>
            </c:ext>
          </c:extLst>
        </c:ser>
        <c:axId val="72984064"/>
        <c:axId val="72985600"/>
      </c:barChart>
      <c:catAx>
        <c:axId val="72984064"/>
        <c:scaling>
          <c:orientation val="minMax"/>
        </c:scaling>
        <c:axPos val="b"/>
        <c:numFmt formatCode="General" sourceLinked="0"/>
        <c:tickLblPos val="nextTo"/>
        <c:crossAx val="72985600"/>
        <c:crosses val="autoZero"/>
        <c:auto val="1"/>
        <c:lblAlgn val="ctr"/>
        <c:lblOffset val="100"/>
      </c:catAx>
      <c:valAx>
        <c:axId val="72985600"/>
        <c:scaling>
          <c:orientation val="minMax"/>
        </c:scaling>
        <c:axPos val="l"/>
        <c:majorGridlines/>
        <c:numFmt formatCode="General" sourceLinked="1"/>
        <c:tickLblPos val="nextTo"/>
        <c:crossAx val="7298406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cs-CZ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cs-CZ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Hárok1!$H$28</c:f>
              <c:strCache>
                <c:ptCount val="1"/>
                <c:pt idx="0">
                  <c:v>Poměr Cena/Kvalita</c:v>
                </c:pt>
              </c:strCache>
            </c:strRef>
          </c:tx>
          <c:cat>
            <c:strRef>
              <c:f>Hárok1!$G$29:$G$37</c:f>
              <c:strCache>
                <c:ptCount val="9"/>
                <c:pt idx="0">
                  <c:v>IVECO C 954 </c:v>
                </c:pt>
                <c:pt idx="1">
                  <c:v>Sor CN 12 </c:v>
                </c:pt>
                <c:pt idx="2">
                  <c:v>IVECO ARES LE 15M </c:v>
                </c:pt>
                <c:pt idx="3">
                  <c:v>Sor CN 18</c:v>
                </c:pt>
                <c:pt idx="4">
                  <c:v>MJ 814.1</c:v>
                </c:pt>
                <c:pt idx="5">
                  <c:v>MJ 814.1 + PV 010 </c:v>
                </c:pt>
                <c:pt idx="6">
                  <c:v>MJ 814.2</c:v>
                </c:pt>
                <c:pt idx="7">
                  <c:v>MV 810</c:v>
                </c:pt>
                <c:pt idx="8">
                  <c:v>MV 810 + PV 010 </c:v>
                </c:pt>
              </c:strCache>
            </c:strRef>
          </c:cat>
          <c:val>
            <c:numRef>
              <c:f>Hárok1!$H$29:$H$37</c:f>
              <c:numCache>
                <c:formatCode>General</c:formatCode>
                <c:ptCount val="9"/>
                <c:pt idx="0">
                  <c:v>3.77</c:v>
                </c:pt>
                <c:pt idx="1">
                  <c:v>3.8499999999999988</c:v>
                </c:pt>
                <c:pt idx="2">
                  <c:v>4.4000000000000004</c:v>
                </c:pt>
                <c:pt idx="3">
                  <c:v>5.09</c:v>
                </c:pt>
                <c:pt idx="4">
                  <c:v>5.49</c:v>
                </c:pt>
                <c:pt idx="5">
                  <c:v>6.22</c:v>
                </c:pt>
                <c:pt idx="6">
                  <c:v>7.53</c:v>
                </c:pt>
                <c:pt idx="7">
                  <c:v>10.19</c:v>
                </c:pt>
                <c:pt idx="8">
                  <c:v>12.4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80E-4971-B82A-498318CB4AD3}"/>
            </c:ext>
          </c:extLst>
        </c:ser>
        <c:axId val="73092480"/>
        <c:axId val="73106560"/>
      </c:barChart>
      <c:catAx>
        <c:axId val="73092480"/>
        <c:scaling>
          <c:orientation val="minMax"/>
        </c:scaling>
        <c:axPos val="b"/>
        <c:numFmt formatCode="General" sourceLinked="0"/>
        <c:tickLblPos val="nextTo"/>
        <c:crossAx val="73106560"/>
        <c:crosses val="autoZero"/>
        <c:auto val="1"/>
        <c:lblAlgn val="ctr"/>
        <c:lblOffset val="100"/>
      </c:catAx>
      <c:valAx>
        <c:axId val="73106560"/>
        <c:scaling>
          <c:orientation val="minMax"/>
        </c:scaling>
        <c:axPos val="l"/>
        <c:majorGridlines/>
        <c:numFmt formatCode="General" sourceLinked="1"/>
        <c:tickLblPos val="nextTo"/>
        <c:crossAx val="73092480"/>
        <c:crosses val="autoZero"/>
        <c:crossBetween val="between"/>
      </c:valAx>
    </c:plotArea>
    <c:legend>
      <c:legendPos val="r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cs-CZ"/>
        </a:p>
      </c:txPr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8.6.2020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12775"/>
            <a:ext cx="7772400" cy="1656185"/>
          </a:xfrm>
        </p:spPr>
        <p:txBody>
          <a:bodyPr>
            <a:normAutofit fontScale="90000"/>
          </a:bodyPr>
          <a:lstStyle/>
          <a:p>
            <a:r>
              <a:rPr lang="cs-CZ" b="1" smtClean="0">
                <a:latin typeface="Arial" pitchFamily="34" charset="0"/>
                <a:cs typeface="Arial" pitchFamily="34" charset="0"/>
              </a:rPr>
              <a:t>Posouzení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změny regionální vlakové dopravy za autobusovou dopravu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5" name="Obrázok 4" descr="https://www.k-report.net/discus/obrazky/08/43/123084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284984"/>
            <a:ext cx="3312368" cy="2607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ok 20" descr="http://www.autobusy.org/fotodatabaze/foto/1970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284984"/>
            <a:ext cx="3240360" cy="2671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PŘÍNOS PRÁCE (ZÁVĚREČNÉ SHRNUTÍ)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Detailní analýza na trati číslo 262 (Skalice nad Svitavou – Boskovice – Velké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Opatovice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Porovnání finanční náročnosti autobusové a železniční trakce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Vyhodnocení standardů: komfort pro cestující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Doporučení: ekonomičtější autobusová doprava na zvolené trati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ODPOVĚDI NA OTÁZKY VEDOUCÍHO PRÁCE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Politická podpora: Krajská samospráva (včele s ANO a ČSSD) preferuje páteřní železniční dopravu (viz např. znovuobnovení po 40 letech železniční tratě Hrušovany u Brna – Židlochovice, 15. 12. 2019).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ODPOVĚDI NA OTÁZKY OPONENTA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1/ KONGESCE (dopravní zácpa): kapacita silniční sítě je dostačující v řešené lokalitě (zdržení způsobují pouze zabezpečovací zařízení AŽD 70).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2/ Železniční doprava za autobusovou: ANO všeobecně, ne však pro tuto konkrétní trať.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54759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DĚKUJI ZA POZORNOST.</a:t>
            </a:r>
            <a:br>
              <a:rPr lang="cs-CZ" b="1" dirty="0" smtClean="0">
                <a:latin typeface="Arial" pitchFamily="34" charset="0"/>
                <a:cs typeface="Arial" pitchFamily="34" charset="0"/>
              </a:rPr>
            </a:br>
            <a:r>
              <a:rPr lang="cs-CZ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b="1" dirty="0" smtClean="0">
                <a:latin typeface="Arial" pitchFamily="34" charset="0"/>
                <a:cs typeface="Arial" pitchFamily="34" charset="0"/>
              </a:rPr>
            </a:br>
            <a:r>
              <a:rPr lang="cs-CZ" b="1" dirty="0" smtClean="0">
                <a:latin typeface="Arial" pitchFamily="34" charset="0"/>
                <a:cs typeface="Arial" pitchFamily="34" charset="0"/>
              </a:rPr>
              <a:t>Tomáš </a:t>
            </a:r>
            <a:r>
              <a:rPr lang="cs-CZ" b="1" dirty="0" err="1" smtClean="0">
                <a:latin typeface="Arial" pitchFamily="34" charset="0"/>
                <a:cs typeface="Arial" pitchFamily="34" charset="0"/>
              </a:rPr>
              <a:t>Dermek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b="1" dirty="0" smtClean="0">
                <a:latin typeface="Arial" pitchFamily="34" charset="0"/>
                <a:cs typeface="Arial" pitchFamily="34" charset="0"/>
              </a:rPr>
            </a:br>
            <a:r>
              <a:rPr lang="cs-CZ" b="1" dirty="0" smtClean="0">
                <a:latin typeface="Arial" pitchFamily="34" charset="0"/>
                <a:cs typeface="Arial" pitchFamily="34" charset="0"/>
              </a:rPr>
              <a:t>UČO: 18012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MOTIVACE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Doprava koníčkem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Zájem o veřejnou dopravu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Práce v oboru (dopravce i koordinátor veřejné dopravy)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Porovnání ekonomické náročnosti železniční a autobusové regionální dopravy (trať č. 262 Skalice)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Stanovení standardů RD (IDS)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VÝZKUMNÉ OTÁZKY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KRITÉRIA POROVNÁVÁNÍ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Komfort,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Kapacita,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Šířka dveří,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nízkopodlažnost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Informační technologie,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Provozní náklady dopravních prostředků,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Pořizovací cena dopravních prostředků.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POUŽITÉ METODY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Sběr dat a informací u Koordinátora dopravy a jednotlivých dopravců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Ekonomické porovnávání jednotlivých druhů dopravy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Vyhodnocení získaných informací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SWOT analýza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DOSAŽENÉ VÝSLEDKY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Srovnání vozidel z hlediska kvality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Graf 3"/>
          <p:cNvGraphicFramePr/>
          <p:nvPr/>
        </p:nvGraphicFramePr>
        <p:xfrm>
          <a:off x="611561" y="2200274"/>
          <a:ext cx="7560840" cy="3676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DOSAŽENÉ VÝSLEDKY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Srovnávání vozidel z hlediska ceny a kvality</a:t>
            </a:r>
          </a:p>
          <a:p>
            <a:pPr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/>
        </p:nvGraphicFramePr>
        <p:xfrm>
          <a:off x="971600" y="2492896"/>
          <a:ext cx="684076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DOSAŽENÉ VÝSLEDKY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EKONOMICKÁ ANALÝZA  - náklady na NÁKLADY km/Kč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39553" y="2720789"/>
          <a:ext cx="8136903" cy="3595862"/>
        </p:xfrm>
        <a:graphic>
          <a:graphicData uri="http://schemas.openxmlformats.org/drawingml/2006/table">
            <a:tbl>
              <a:tblPr/>
              <a:tblGrid>
                <a:gridCol w="2057737"/>
                <a:gridCol w="2018893"/>
                <a:gridCol w="2056715"/>
                <a:gridCol w="2003558"/>
              </a:tblGrid>
              <a:tr h="883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Typ vozidla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Náklady na </a:t>
                      </a:r>
                      <a:r>
                        <a:rPr lang="cs-CZ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 km/Kč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Náklad na jízdu v </a:t>
                      </a:r>
                      <a:r>
                        <a:rPr lang="cs-CZ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Kč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Rozdíl vůči 814 Úspora v </a:t>
                      </a:r>
                      <a:r>
                        <a:rPr lang="cs-CZ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Kč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MV 810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42,3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211,5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45,15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MJ 814.1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51,33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256,65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5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IVECO C 954 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24,14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144,84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111,81</a:t>
                      </a:r>
                      <a:endParaRPr lang="cs-CZ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7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Sor</a:t>
                      </a: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CN 12 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27,48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164,88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91,77</a:t>
                      </a:r>
                      <a:endParaRPr lang="cs-CZ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80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IVECO ARES LE 15M 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35,25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211,5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235,15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2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Zdroj: Autor</a:t>
                      </a:r>
                      <a:endParaRPr lang="cs-CZ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2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DOSAŽENÉ VÝSLEDKY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SWOT ANALÝZA</a:t>
            </a:r>
          </a:p>
          <a:p>
            <a:pPr>
              <a:buFont typeface="Wingdings" pitchFamily="2" charset="2"/>
              <a:buChar char="Ø"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23528" y="2276873"/>
          <a:ext cx="8424936" cy="4080881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212468"/>
                <a:gridCol w="4212468"/>
              </a:tblGrid>
              <a:tr h="1563261">
                <a:tc>
                  <a:txBody>
                    <a:bodyPr/>
                    <a:lstStyle/>
                    <a:p>
                      <a:pPr marR="17970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>
                          <a:latin typeface="Arial" pitchFamily="34" charset="0"/>
                          <a:ea typeface="Segoe UI Emoji" pitchFamily="34" charset="0"/>
                          <a:cs typeface="Arial" pitchFamily="34" charset="0"/>
                        </a:rPr>
                        <a:t>SILNÉ STRÁNKY</a:t>
                      </a:r>
                    </a:p>
                    <a:p>
                      <a:pPr marL="342900" marR="179705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900" b="0" dirty="0">
                          <a:latin typeface="Arial" pitchFamily="34" charset="0"/>
                          <a:ea typeface="Segoe UI Emoji" pitchFamily="34" charset="0"/>
                          <a:cs typeface="Arial" pitchFamily="34" charset="0"/>
                        </a:rPr>
                        <a:t>konstantní chování uživatelů veřejné dopravy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970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SLABÉ STRÁNKY</a:t>
                      </a:r>
                    </a:p>
                    <a:p>
                      <a:pPr marL="342900" marR="179705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9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tangenciální směr vzhledem k silným přepravním proudům</a:t>
                      </a:r>
                    </a:p>
                    <a:p>
                      <a:pPr marL="342900" marR="179705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9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nízká dopravní rychlost</a:t>
                      </a:r>
                    </a:p>
                  </a:txBody>
                  <a:tcPr marL="68580" marR="68580" marT="0" marB="0"/>
                </a:tc>
              </a:tr>
              <a:tr h="2397178">
                <a:tc>
                  <a:txBody>
                    <a:bodyPr/>
                    <a:lstStyle/>
                    <a:p>
                      <a:pPr marR="17970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PŘÍLEŽITOSTI</a:t>
                      </a:r>
                    </a:p>
                    <a:p>
                      <a:pPr marL="342900" marR="179705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9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možné spojení s druhým největším městem ČR (Brnem) bez přestupů na trase Boskovice - Brno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7970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9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HROZBY</a:t>
                      </a:r>
                    </a:p>
                    <a:p>
                      <a:pPr marL="342900" marR="179705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9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úplné zrušení trati</a:t>
                      </a:r>
                    </a:p>
                    <a:p>
                      <a:pPr marL="342900" marR="179705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cs-CZ" sz="19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financování a udržování dobrého stavu trati, která je v současné době již v havarijním stavu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348</Words>
  <Application>Microsoft Office PowerPoint</Application>
  <PresentationFormat>Předvádění na obrazovce (4:3)</PresentationFormat>
  <Paragraphs>81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Posouzení změny regionální vlakové dopravy za autobusovou dopravu </vt:lpstr>
      <vt:lpstr>MOTIVACE</vt:lpstr>
      <vt:lpstr>CÍL PRÁCE</vt:lpstr>
      <vt:lpstr>VÝZKUMNÉ OTÁZKY</vt:lpstr>
      <vt:lpstr>POUŽITÉ METODY</vt:lpstr>
      <vt:lpstr>DOSAŽENÉ VÝSLEDKY</vt:lpstr>
      <vt:lpstr>DOSAŽENÉ VÝSLEDKY</vt:lpstr>
      <vt:lpstr>DOSAŽENÉ VÝSLEDKY</vt:lpstr>
      <vt:lpstr>DOSAŽENÉ VÝSLEDKY</vt:lpstr>
      <vt:lpstr>PŘÍNOS PRÁCE (ZÁVĚREČNÉ SHRNUTÍ)</vt:lpstr>
      <vt:lpstr>ODPOVĚDI NA OTÁZKY VEDOUCÍHO PRÁCE</vt:lpstr>
      <vt:lpstr>ODPOVĚDI NA OTÁZKY OPONENTA</vt:lpstr>
      <vt:lpstr>DĚKUJI ZA POZORNOST.  Tomáš Dermek UČO: 18012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Posouzení změny regionální vlakové dopravy za autobusovou dopravu </dc:title>
  <dc:creator>rop</dc:creator>
  <cp:lastModifiedBy>rop</cp:lastModifiedBy>
  <cp:revision>23</cp:revision>
  <dcterms:created xsi:type="dcterms:W3CDTF">2020-02-03T16:58:44Z</dcterms:created>
  <dcterms:modified xsi:type="dcterms:W3CDTF">2020-06-08T18:08:14Z</dcterms:modified>
</cp:coreProperties>
</file>