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1" r:id="rId1"/>
  </p:sldMasterIdLst>
  <p:sldIdLst>
    <p:sldId id="256" r:id="rId2"/>
    <p:sldId id="267" r:id="rId3"/>
    <p:sldId id="268" r:id="rId4"/>
    <p:sldId id="257" r:id="rId5"/>
    <p:sldId id="263" r:id="rId6"/>
    <p:sldId id="258" r:id="rId7"/>
    <p:sldId id="259" r:id="rId8"/>
    <p:sldId id="260" r:id="rId9"/>
    <p:sldId id="261" r:id="rId10"/>
    <p:sldId id="264" r:id="rId11"/>
    <p:sldId id="265" r:id="rId12"/>
    <p:sldId id="272" r:id="rId13"/>
    <p:sldId id="271" r:id="rId14"/>
    <p:sldId id="269" r:id="rId15"/>
    <p:sldId id="26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4"/>
  </p:normalViewPr>
  <p:slideViewPr>
    <p:cSldViewPr snapToGrid="0" snapToObjects="1">
      <p:cViewPr varScale="1">
        <p:scale>
          <a:sx n="76" d="100"/>
          <a:sy n="76" d="100"/>
        </p:scale>
        <p:origin x="2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B2E37-5B42-3849-AC7E-C4AA639CD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87DCFE-BA5F-B441-B8DF-87BD3E6B8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6D87EB-860A-A740-A04D-62AE0C92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0B0-7F8A-9045-AE28-80085F9B4931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CDDD0E-B30D-C647-BD67-B4095F33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BE31FE-9CAC-ED46-B0F2-1B20F8C1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3A0B-AA9D-3C4D-A0D7-7B3EA48D33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56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1754C-8F52-674A-BEB5-F1C7DD67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5701A7-B94B-E04C-9B9C-57FE9A7DB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0E3BA3-8A7C-3D4C-B7D8-3298B085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0B0-7F8A-9045-AE28-80085F9B4931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2A2B7D-4B5B-3D47-8A6F-6C002077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DAE855-BB85-944E-9B3A-E2C51C8D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3A0B-AA9D-3C4D-A0D7-7B3EA48D33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7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B809EDC-974A-0C4C-A8CA-8121AD861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9CF25C-280D-CC4F-A8AE-12F085CE1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3060F8-6588-7F4C-9238-2882B2EF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0B0-7F8A-9045-AE28-80085F9B4931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9B4D46-2E95-524A-9490-9721F120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909F61-3377-C747-89DB-AAC733BE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3A0B-AA9D-3C4D-A0D7-7B3EA48D33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88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0A70C-C8E7-F843-9126-2A6B47CB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A03041-2F44-514F-933E-6249AA045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31E067-B253-D542-A4F6-458CFD33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0B0-7F8A-9045-AE28-80085F9B4931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FD2C90-ADA7-934D-AEF7-D9D98FE4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C1BF1C-599D-FE44-877C-44C27FF5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3A0B-AA9D-3C4D-A0D7-7B3EA48D33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69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499BB-BB1C-F342-9A40-DF5983FD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F5C155-D12A-DF4E-8912-9BA9F571E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27A28A-DAA3-8041-9010-8247D33D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0B0-7F8A-9045-AE28-80085F9B4931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75DE5A-E7FA-634D-A472-A2D41DC1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D1828-187F-674D-903E-1B8FA653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3A0B-AA9D-3C4D-A0D7-7B3EA48D33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64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E049D-5494-AD44-AFFF-6D242DD9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95A28D-C367-B74D-A370-9101F4A53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96A97F-4ED2-3542-9649-970BF717A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3FC76C-BAB5-4244-9E30-8BA3A685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0B0-7F8A-9045-AE28-80085F9B4931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24E12D-0F4C-104B-8FED-9095F066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F2E114-6C15-654D-B5A5-1B8419B2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3A0B-AA9D-3C4D-A0D7-7B3EA48D33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66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1A196-188A-BD4E-90BD-14322697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CBF971-E684-0E41-BB17-071D7307C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5E31A0-56B9-A44E-8BD1-AC9867731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43B3ACE-AF9C-1347-9D1F-DD3CAFBDA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6921EC1-45B3-5645-86E8-844618218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E60203A-B5AE-3B45-ADE2-7B299E3D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0B0-7F8A-9045-AE28-80085F9B4931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EC1AF3-18B5-F049-A873-0E304CD0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C663819-C6E3-D847-83E6-49A8B600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3A0B-AA9D-3C4D-A0D7-7B3EA48D33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03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A661D-5663-0043-8B82-4366C18D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EAB130-5A33-DF45-80A5-E07D9482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0B0-7F8A-9045-AE28-80085F9B4931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8F7FF2-FF6B-A04B-8FCB-60F100D9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7DAFE8-012A-BC4C-93CB-FA895B8F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3A0B-AA9D-3C4D-A0D7-7B3EA48D33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85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0E2330-4BF2-CC4D-AFD2-D89838BE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0B0-7F8A-9045-AE28-80085F9B4931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D3E6461-54CB-4142-9331-2B757D9E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05DED0-DEFB-0248-A507-6252E9E5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3A0B-AA9D-3C4D-A0D7-7B3EA48D33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47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85107-9DC2-1145-81B2-3ED057A78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7F3261-99FF-AA4C-80CC-F12CA20D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624507-3266-0A4E-9C2B-5419F6268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942C02-FD1B-9A41-8C90-61D98DF3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0B0-7F8A-9045-AE28-80085F9B4931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61744E-62D4-1040-B2B7-989AEF15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56CA88-3B3E-FE45-ACE5-1CE4E335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3A0B-AA9D-3C4D-A0D7-7B3EA48D33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59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3F8E8-3BE2-B64C-9511-797FC394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AB51BF4-0790-C743-AB6C-F3E5CC80A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25D603-05CC-3947-A864-BDFBF60D3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DF5E34-78EE-0A4B-933F-82189D1D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0B0-7F8A-9045-AE28-80085F9B4931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B68076-E36D-7149-B884-24B66214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240C82-501C-5B49-92E0-D373BA8B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3A0B-AA9D-3C4D-A0D7-7B3EA48D33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84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B08533B-4B1B-B44B-A9B5-2B058A66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B522DE-837E-1E42-901E-9C117A6E0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2CE614-0527-614E-B2B0-9A8675B1D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E0B0-7F8A-9045-AE28-80085F9B4931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B7C484-072C-1A43-91D6-CC0005189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FCDD8D-680A-4446-A579-EFC2E367E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3A0B-AA9D-3C4D-A0D7-7B3EA48D33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00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F8068-C4CB-934F-89A1-D97DE6A6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56" y="1843088"/>
            <a:ext cx="10987087" cy="2610380"/>
          </a:xfrm>
        </p:spPr>
        <p:txBody>
          <a:bodyPr anchor="ctr">
            <a:noAutofit/>
          </a:bodyPr>
          <a:lstStyle/>
          <a:p>
            <a:br>
              <a:rPr lang="cs-CZ" sz="4800" b="1" dirty="0"/>
            </a:br>
            <a:r>
              <a:rPr lang="cs-CZ" sz="4000" b="1" dirty="0"/>
              <a:t>Název: Přeprava nadrozměrného nákladu </a:t>
            </a:r>
            <a:br>
              <a:rPr lang="cs-CZ" sz="4000" b="1" dirty="0"/>
            </a:br>
            <a:r>
              <a:rPr lang="cs-CZ" sz="4000" b="1" dirty="0"/>
              <a:t>do vybrané společnosti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5963A2-33E3-F844-AB5B-EE6DA8A2E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4453468"/>
            <a:ext cx="8258176" cy="1823508"/>
          </a:xfrm>
        </p:spPr>
        <p:txBody>
          <a:bodyPr anchor="ctr">
            <a:normAutofit/>
          </a:bodyPr>
          <a:lstStyle/>
          <a:p>
            <a:pPr algn="l"/>
            <a:r>
              <a:rPr lang="cs-CZ" sz="2800" dirty="0"/>
              <a:t>Autor: Martin Mrázek, </a:t>
            </a:r>
            <a:r>
              <a:rPr lang="cs-CZ" sz="2800" dirty="0" err="1"/>
              <a:t>učo</a:t>
            </a:r>
            <a:r>
              <a:rPr lang="cs-CZ" sz="2800" dirty="0"/>
              <a:t>: 22992</a:t>
            </a:r>
          </a:p>
          <a:p>
            <a:pPr algn="l"/>
            <a:r>
              <a:rPr lang="cs-CZ" sz="2800" dirty="0"/>
              <a:t>Vedoucí práce: Ing. Bc. Jiří Hanzl, Ph.D.</a:t>
            </a:r>
          </a:p>
          <a:p>
            <a:pPr algn="l"/>
            <a:r>
              <a:rPr lang="cs-CZ" sz="2800" dirty="0"/>
              <a:t>Oponent: Ing. Lenka Černá, PhD.</a:t>
            </a:r>
          </a:p>
        </p:txBody>
      </p:sp>
      <p:pic>
        <p:nvPicPr>
          <p:cNvPr id="5" name="Obrázek 4" descr="Obsah obrázku kreslení, okno&#10;&#10;Popis byl vytvořen automaticky">
            <a:extLst>
              <a:ext uri="{FF2B5EF4-FFF2-40B4-BE49-F238E27FC236}">
                <a16:creationId xmlns:a16="http://schemas.microsoft.com/office/drawing/2014/main" id="{B30035F0-AE45-9E42-B17B-954A5D886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" y="406952"/>
            <a:ext cx="1623453" cy="162345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6A15E77-CAF1-6B42-8C96-6691AB206E0B}"/>
              </a:ext>
            </a:extLst>
          </p:cNvPr>
          <p:cNvSpPr txBox="1"/>
          <p:nvPr/>
        </p:nvSpPr>
        <p:spPr>
          <a:xfrm>
            <a:off x="3139809" y="581024"/>
            <a:ext cx="5912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Obhajoba bakalářské práce</a:t>
            </a:r>
          </a:p>
        </p:txBody>
      </p:sp>
    </p:spTree>
    <p:extLst>
      <p:ext uri="{BB962C8B-B14F-4D97-AF65-F5344CB8AC3E}">
        <p14:creationId xmlns:p14="http://schemas.microsoft.com/office/powerpoint/2010/main" val="203816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ACEB5-4B3C-E74F-9C18-0C512D7A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Kritická místa (neřešitelná)</a:t>
            </a:r>
          </a:p>
        </p:txBody>
      </p:sp>
      <p:pic>
        <p:nvPicPr>
          <p:cNvPr id="5" name="Zástupný obsah 4" descr="Obsah obrázku tráva, exteriér, budova, vsedě&#10;&#10;Popis byl vytvořen automaticky">
            <a:extLst>
              <a:ext uri="{FF2B5EF4-FFF2-40B4-BE49-F238E27FC236}">
                <a16:creationId xmlns:a16="http://schemas.microsoft.com/office/drawing/2014/main" id="{CDFD922B-2638-7E4F-83FC-86C0CA9EA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7441985" cy="480218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4E98506-69BE-304E-9B59-50E695D3F476}"/>
              </a:ext>
            </a:extLst>
          </p:cNvPr>
          <p:cNvSpPr txBox="1"/>
          <p:nvPr/>
        </p:nvSpPr>
        <p:spPr>
          <a:xfrm>
            <a:off x="8788400" y="1875789"/>
            <a:ext cx="28552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Souprava:</a:t>
            </a:r>
          </a:p>
          <a:p>
            <a:r>
              <a:rPr lang="cs-CZ" sz="3600" dirty="0"/>
              <a:t>Šířka 4,00 m</a:t>
            </a:r>
          </a:p>
          <a:p>
            <a:r>
              <a:rPr lang="cs-CZ" sz="3600" dirty="0"/>
              <a:t>Výška 3,80 m</a:t>
            </a:r>
          </a:p>
          <a:p>
            <a:r>
              <a:rPr lang="cs-CZ" sz="3600" dirty="0"/>
              <a:t>Délka 12,00 m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5607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407E3-18E1-4A45-9578-D609398C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Objízdné trasy</a:t>
            </a:r>
          </a:p>
        </p:txBody>
      </p:sp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954A2B9D-A1C2-9E4D-B881-F91815B46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2066" y="263848"/>
            <a:ext cx="5401734" cy="6229027"/>
          </a:xfrm>
        </p:spPr>
      </p:pic>
      <p:pic>
        <p:nvPicPr>
          <p:cNvPr id="7" name="Obrázek 6" descr="Obsah obrázku exteriér, žlutá, strom, tráva&#10;&#10;Popis byl vytvořen automaticky">
            <a:extLst>
              <a:ext uri="{FF2B5EF4-FFF2-40B4-BE49-F238E27FC236}">
                <a16:creationId xmlns:a16="http://schemas.microsoft.com/office/drawing/2014/main" id="{0E5A1246-AAC3-8545-9901-D47D39F20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84" y="2472267"/>
            <a:ext cx="5360811" cy="402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9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EC99B-2A6A-3F46-ADC1-FD5979A6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Návrhy na zlepšení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0C629-4E29-BD4D-8476-7F6F92041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Bridge</a:t>
            </a:r>
            <a:r>
              <a:rPr lang="cs-CZ" dirty="0"/>
              <a:t> Management </a:t>
            </a:r>
            <a:r>
              <a:rPr lang="cs-CZ" dirty="0" err="1"/>
              <a:t>System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Páteřové trasy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Dopravní omezení Tábor – Měšice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Vyvýšený středový ostrov - okružní křižovatka Benešov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Komunikace ke společnosti </a:t>
            </a:r>
            <a:r>
              <a:rPr lang="cs-CZ" dirty="0" err="1"/>
              <a:t>Pavus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49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FBBED-45C3-1246-A476-C5BE2BDE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Doplňující dotazy – vedoucí práce: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EC9185-78CC-184E-93CA-8D13309C3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Ve </a:t>
            </a:r>
            <a:r>
              <a:rPr lang="cs-CZ" sz="3200" dirty="0" err="1"/>
              <a:t>Vaši</a:t>
            </a:r>
            <a:r>
              <a:rPr lang="cs-CZ" sz="3200" dirty="0"/>
              <a:t>́ </a:t>
            </a:r>
            <a:r>
              <a:rPr lang="cs-CZ" sz="3200" dirty="0" err="1"/>
              <a:t>práci</a:t>
            </a:r>
            <a:r>
              <a:rPr lang="cs-CZ" sz="3200" dirty="0"/>
              <a:t> pracujete s </a:t>
            </a:r>
            <a:r>
              <a:rPr lang="cs-CZ" sz="3200" dirty="0" err="1"/>
              <a:t>termínem</a:t>
            </a:r>
            <a:r>
              <a:rPr lang="cs-CZ" sz="3200" dirty="0"/>
              <a:t> ”</a:t>
            </a:r>
            <a:r>
              <a:rPr lang="cs-CZ" sz="3200" dirty="0" err="1"/>
              <a:t>směrovaci</a:t>
            </a:r>
            <a:r>
              <a:rPr lang="cs-CZ" sz="3200" dirty="0"/>
              <a:t>́ </a:t>
            </a:r>
            <a:r>
              <a:rPr lang="cs-CZ" sz="3200" dirty="0" err="1"/>
              <a:t>ostrůvek</a:t>
            </a:r>
            <a:r>
              <a:rPr lang="cs-CZ" sz="3200" dirty="0"/>
              <a:t>” </a:t>
            </a:r>
            <a:r>
              <a:rPr lang="cs-CZ" sz="3200" dirty="0" err="1"/>
              <a:t>okružni</a:t>
            </a:r>
            <a:r>
              <a:rPr lang="cs-CZ" sz="3200" dirty="0"/>
              <a:t>́ </a:t>
            </a:r>
            <a:r>
              <a:rPr lang="cs-CZ" sz="3200" dirty="0" err="1"/>
              <a:t>křižovatky</a:t>
            </a:r>
            <a:r>
              <a:rPr lang="cs-CZ" sz="3200" dirty="0"/>
              <a:t>, </a:t>
            </a:r>
            <a:r>
              <a:rPr lang="cs-CZ" sz="3200" dirty="0" err="1"/>
              <a:t>ačkoli</a:t>
            </a:r>
            <a:r>
              <a:rPr lang="cs-CZ" sz="3200" dirty="0"/>
              <a:t> se ve </a:t>
            </a:r>
            <a:r>
              <a:rPr lang="cs-CZ" sz="3200" dirty="0" err="1"/>
              <a:t>Vašem</a:t>
            </a:r>
            <a:r>
              <a:rPr lang="cs-CZ" sz="3200" dirty="0"/>
              <a:t> </a:t>
            </a:r>
            <a:r>
              <a:rPr lang="cs-CZ" sz="3200" dirty="0" err="1"/>
              <a:t>konkrétním</a:t>
            </a:r>
            <a:r>
              <a:rPr lang="cs-CZ" sz="3200" dirty="0"/>
              <a:t> </a:t>
            </a:r>
            <a:r>
              <a:rPr lang="cs-CZ" sz="3200" dirty="0" err="1"/>
              <a:t>případe</a:t>
            </a:r>
            <a:r>
              <a:rPr lang="cs-CZ" sz="3200" dirty="0"/>
              <a:t>̌ jedná o ”</a:t>
            </a:r>
            <a:r>
              <a:rPr lang="cs-CZ" sz="3200" dirty="0" err="1"/>
              <a:t>středni</a:t>
            </a:r>
            <a:r>
              <a:rPr lang="cs-CZ" sz="3200" dirty="0"/>
              <a:t>́ </a:t>
            </a:r>
            <a:r>
              <a:rPr lang="cs-CZ" sz="3200" dirty="0" err="1"/>
              <a:t>dělici</a:t>
            </a:r>
            <a:r>
              <a:rPr lang="cs-CZ" sz="3200" dirty="0"/>
              <a:t>́ </a:t>
            </a:r>
            <a:r>
              <a:rPr lang="cs-CZ" sz="3200" dirty="0" err="1"/>
              <a:t>ostrůvek</a:t>
            </a:r>
            <a:r>
              <a:rPr lang="cs-CZ" sz="3200" dirty="0"/>
              <a:t>”. </a:t>
            </a:r>
            <a:r>
              <a:rPr lang="cs-CZ" sz="3200" dirty="0" err="1"/>
              <a:t>Dokážete</a:t>
            </a:r>
            <a:r>
              <a:rPr lang="cs-CZ" sz="3200" dirty="0"/>
              <a:t> </a:t>
            </a:r>
            <a:r>
              <a:rPr lang="cs-CZ" sz="3200" dirty="0" err="1"/>
              <a:t>vysvětlit</a:t>
            </a:r>
            <a:r>
              <a:rPr lang="cs-CZ" sz="3200" dirty="0"/>
              <a:t> </a:t>
            </a:r>
            <a:r>
              <a:rPr lang="cs-CZ" sz="3200" dirty="0" err="1"/>
              <a:t>rozdíl</a:t>
            </a:r>
            <a:r>
              <a:rPr lang="cs-CZ" sz="3200" dirty="0"/>
              <a:t> mezi </a:t>
            </a:r>
            <a:r>
              <a:rPr lang="cs-CZ" sz="3200" dirty="0" err="1"/>
              <a:t>těmito</a:t>
            </a:r>
            <a:r>
              <a:rPr lang="cs-CZ" sz="3200" dirty="0"/>
              <a:t> 2 </a:t>
            </a:r>
            <a:r>
              <a:rPr lang="cs-CZ" sz="3200" dirty="0" err="1"/>
              <a:t>ostrůvky</a:t>
            </a:r>
            <a:r>
              <a:rPr lang="cs-CZ" sz="3200" dirty="0"/>
              <a:t> a </a:t>
            </a:r>
            <a:r>
              <a:rPr lang="cs-CZ" sz="3200" dirty="0" err="1"/>
              <a:t>uvést</a:t>
            </a:r>
            <a:r>
              <a:rPr lang="cs-CZ" sz="3200" dirty="0"/>
              <a:t> </a:t>
            </a:r>
            <a:r>
              <a:rPr lang="cs-CZ" sz="3200" dirty="0" err="1"/>
              <a:t>příklad</a:t>
            </a:r>
            <a:r>
              <a:rPr lang="cs-CZ" sz="3200" dirty="0"/>
              <a:t> jejich </a:t>
            </a:r>
            <a:r>
              <a:rPr lang="cs-CZ" sz="3200" dirty="0" err="1"/>
              <a:t>praktického</a:t>
            </a:r>
            <a:r>
              <a:rPr lang="cs-CZ" sz="3200" dirty="0"/>
              <a:t> </a:t>
            </a:r>
            <a:r>
              <a:rPr lang="cs-CZ" sz="3200" dirty="0" err="1"/>
              <a:t>využiti</a:t>
            </a:r>
            <a:r>
              <a:rPr lang="cs-CZ" sz="3200" dirty="0"/>
              <a:t>́ (kde se s nimi </a:t>
            </a:r>
            <a:r>
              <a:rPr lang="cs-CZ" sz="3200" dirty="0" err="1"/>
              <a:t>můžeme</a:t>
            </a:r>
            <a:r>
              <a:rPr lang="cs-CZ" sz="3200" dirty="0"/>
              <a:t> setkat v praxi)? </a:t>
            </a:r>
          </a:p>
          <a:p>
            <a:pPr marL="0" indent="0">
              <a:buNone/>
            </a:pP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012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C5D99-380D-AC4A-B9A6-100E061B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Doplňující dotazy – oponent: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EAB59-07D7-0646-9DC6-3DDFB4573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BP </a:t>
            </a:r>
            <a:r>
              <a:rPr lang="cs-CZ" dirty="0" err="1"/>
              <a:t>tvrdíte</a:t>
            </a:r>
            <a:r>
              <a:rPr lang="cs-CZ" dirty="0"/>
              <a:t>, </a:t>
            </a:r>
            <a:r>
              <a:rPr lang="cs-CZ" dirty="0" err="1"/>
              <a:t>že</a:t>
            </a:r>
            <a:r>
              <a:rPr lang="cs-CZ" dirty="0"/>
              <a:t> hmotnosť </a:t>
            </a:r>
            <a:r>
              <a:rPr lang="cs-CZ" dirty="0" err="1"/>
              <a:t>nákladu</a:t>
            </a:r>
            <a:r>
              <a:rPr lang="cs-CZ" dirty="0"/>
              <a:t> a jeho </a:t>
            </a:r>
            <a:r>
              <a:rPr lang="cs-CZ" dirty="0" err="1"/>
              <a:t>rozloženie</a:t>
            </a:r>
            <a:r>
              <a:rPr lang="cs-CZ" dirty="0"/>
              <a:t> je v </a:t>
            </a:r>
            <a:r>
              <a:rPr lang="cs-CZ" dirty="0" err="1"/>
              <a:t>súlade</a:t>
            </a:r>
            <a:r>
              <a:rPr lang="cs-CZ" dirty="0"/>
              <a:t> s </a:t>
            </a:r>
            <a:r>
              <a:rPr lang="cs-CZ" dirty="0" err="1"/>
              <a:t>maximálnym</a:t>
            </a:r>
            <a:r>
              <a:rPr lang="cs-CZ" dirty="0"/>
              <a:t> </a:t>
            </a:r>
            <a:r>
              <a:rPr lang="cs-CZ" dirty="0" err="1"/>
              <a:t>zaťažením</a:t>
            </a:r>
            <a:r>
              <a:rPr lang="cs-CZ" dirty="0"/>
              <a:t> na </a:t>
            </a:r>
            <a:r>
              <a:rPr lang="cs-CZ" dirty="0" err="1"/>
              <a:t>nápravu</a:t>
            </a:r>
            <a:r>
              <a:rPr lang="cs-CZ" dirty="0"/>
              <a:t> </a:t>
            </a:r>
            <a:r>
              <a:rPr lang="cs-CZ" dirty="0" err="1"/>
              <a:t>definovaným</a:t>
            </a:r>
            <a:r>
              <a:rPr lang="cs-CZ" dirty="0"/>
              <a:t>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vyhláške</a:t>
            </a:r>
            <a:r>
              <a:rPr lang="cs-CZ" dirty="0"/>
              <a:t> ministerstva dopravy. </a:t>
            </a:r>
            <a:r>
              <a:rPr lang="cs-CZ" dirty="0" err="1"/>
              <a:t>Prosím</a:t>
            </a:r>
            <a:r>
              <a:rPr lang="cs-CZ" dirty="0"/>
              <a:t> </a:t>
            </a:r>
            <a:r>
              <a:rPr lang="cs-CZ" dirty="0" err="1"/>
              <a:t>potvrďte</a:t>
            </a:r>
            <a:r>
              <a:rPr lang="cs-CZ" dirty="0"/>
              <a:t> </a:t>
            </a:r>
            <a:r>
              <a:rPr lang="cs-CZ" dirty="0" err="1"/>
              <a:t>vašu</a:t>
            </a:r>
            <a:r>
              <a:rPr lang="cs-CZ" dirty="0"/>
              <a:t> </a:t>
            </a:r>
            <a:r>
              <a:rPr lang="cs-CZ" dirty="0" err="1"/>
              <a:t>hypotézu</a:t>
            </a:r>
            <a:r>
              <a:rPr lang="cs-CZ" dirty="0"/>
              <a:t> </a:t>
            </a:r>
            <a:r>
              <a:rPr lang="cs-CZ" dirty="0" err="1"/>
              <a:t>konkrétnym</a:t>
            </a:r>
            <a:r>
              <a:rPr lang="cs-CZ" dirty="0"/>
              <a:t> </a:t>
            </a:r>
            <a:r>
              <a:rPr lang="cs-CZ" dirty="0" err="1"/>
              <a:t>prepočtom</a:t>
            </a:r>
            <a:r>
              <a:rPr lang="cs-CZ" dirty="0"/>
              <a:t>. </a:t>
            </a:r>
          </a:p>
          <a:p>
            <a:r>
              <a:rPr lang="cs-CZ" dirty="0"/>
              <a:t>V BP analyzujete aj </a:t>
            </a:r>
            <a:r>
              <a:rPr lang="cs-CZ" dirty="0" err="1"/>
              <a:t>legislatívu</a:t>
            </a:r>
            <a:r>
              <a:rPr lang="cs-CZ" dirty="0"/>
              <a:t> </a:t>
            </a:r>
            <a:r>
              <a:rPr lang="cs-CZ" dirty="0" err="1"/>
              <a:t>upravujúcu</a:t>
            </a:r>
            <a:r>
              <a:rPr lang="cs-CZ" dirty="0"/>
              <a:t> </a:t>
            </a:r>
            <a:r>
              <a:rPr lang="cs-CZ" dirty="0" err="1"/>
              <a:t>prepravne</a:t>
            </a:r>
            <a:r>
              <a:rPr lang="cs-CZ" dirty="0"/>
              <a:t>́ </a:t>
            </a:r>
            <a:r>
              <a:rPr lang="cs-CZ" dirty="0" err="1"/>
              <a:t>podmienky</a:t>
            </a:r>
            <a:r>
              <a:rPr lang="cs-CZ" dirty="0"/>
              <a:t>. </a:t>
            </a:r>
            <a:r>
              <a:rPr lang="cs-CZ" dirty="0" err="1"/>
              <a:t>Vyhlasuju</a:t>
            </a:r>
            <a:r>
              <a:rPr lang="cs-CZ" dirty="0"/>
              <a:t>́ v ČR doprav- </a:t>
            </a:r>
            <a:r>
              <a:rPr lang="cs-CZ" dirty="0" err="1"/>
              <a:t>covia</a:t>
            </a:r>
            <a:r>
              <a:rPr lang="cs-CZ" dirty="0"/>
              <a:t> </a:t>
            </a:r>
            <a:r>
              <a:rPr lang="cs-CZ" dirty="0" err="1"/>
              <a:t>vlastne</a:t>
            </a:r>
            <a:r>
              <a:rPr lang="cs-CZ" dirty="0"/>
              <a:t>́ </a:t>
            </a:r>
            <a:r>
              <a:rPr lang="cs-CZ" dirty="0" err="1"/>
              <a:t>predpisy</a:t>
            </a:r>
            <a:r>
              <a:rPr lang="cs-CZ" dirty="0"/>
              <a:t>, </a:t>
            </a:r>
            <a:r>
              <a:rPr lang="cs-CZ" dirty="0" err="1"/>
              <a:t>ktore</a:t>
            </a:r>
            <a:r>
              <a:rPr lang="cs-CZ" dirty="0"/>
              <a:t>́ by upravovali </a:t>
            </a:r>
            <a:r>
              <a:rPr lang="cs-CZ" dirty="0" err="1"/>
              <a:t>práva</a:t>
            </a:r>
            <a:r>
              <a:rPr lang="cs-CZ" dirty="0"/>
              <a:t> a povinnosti </a:t>
            </a:r>
            <a:r>
              <a:rPr lang="cs-CZ" dirty="0" err="1"/>
              <a:t>jednotlivých</a:t>
            </a:r>
            <a:r>
              <a:rPr lang="cs-CZ" dirty="0"/>
              <a:t> </a:t>
            </a:r>
            <a:r>
              <a:rPr lang="cs-CZ" dirty="0" err="1"/>
              <a:t>účastníkov</a:t>
            </a:r>
            <a:r>
              <a:rPr lang="cs-CZ" dirty="0"/>
              <a:t>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preprave</a:t>
            </a:r>
            <a:r>
              <a:rPr lang="cs-CZ" dirty="0"/>
              <a:t> </a:t>
            </a:r>
            <a:r>
              <a:rPr lang="cs-CZ" dirty="0" err="1"/>
              <a:t>nadrozmerného</a:t>
            </a:r>
            <a:r>
              <a:rPr lang="cs-CZ" dirty="0"/>
              <a:t> tovaru? </a:t>
            </a:r>
          </a:p>
          <a:p>
            <a:r>
              <a:rPr lang="cs-CZ" dirty="0" err="1"/>
              <a:t>Aka</a:t>
            </a:r>
            <a:r>
              <a:rPr lang="cs-CZ" dirty="0"/>
              <a:t>́ by bola cena za </a:t>
            </a:r>
            <a:r>
              <a:rPr lang="cs-CZ" dirty="0" err="1"/>
              <a:t>prepravu</a:t>
            </a:r>
            <a:r>
              <a:rPr lang="cs-CZ" dirty="0"/>
              <a:t> </a:t>
            </a:r>
            <a:r>
              <a:rPr lang="cs-CZ" dirty="0" err="1"/>
              <a:t>Vami</a:t>
            </a:r>
            <a:r>
              <a:rPr lang="cs-CZ" dirty="0"/>
              <a:t> </a:t>
            </a:r>
            <a:r>
              <a:rPr lang="cs-CZ" dirty="0" err="1"/>
              <a:t>plánovanej</a:t>
            </a:r>
            <a:r>
              <a:rPr lang="cs-CZ" dirty="0"/>
              <a:t> </a:t>
            </a:r>
            <a:r>
              <a:rPr lang="cs-CZ" dirty="0" err="1"/>
              <a:t>prepravy</a:t>
            </a:r>
            <a:r>
              <a:rPr lang="cs-CZ" dirty="0"/>
              <a:t> </a:t>
            </a:r>
            <a:r>
              <a:rPr lang="cs-CZ" dirty="0" err="1"/>
              <a:t>nadrozmerného</a:t>
            </a:r>
            <a:r>
              <a:rPr lang="cs-CZ" dirty="0"/>
              <a:t> </a:t>
            </a:r>
            <a:r>
              <a:rPr lang="cs-CZ" dirty="0" err="1"/>
              <a:t>nákladu</a:t>
            </a:r>
            <a:r>
              <a:rPr lang="cs-CZ" dirty="0"/>
              <a:t>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30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E6226-A90E-424E-AAF8-BE7D2E31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Děkuji za pozornost!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144B0-AF04-3A42-8B13-D6C1CC2A9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kreslení, okno&#10;&#10;Popis byl vytvořen automaticky">
            <a:extLst>
              <a:ext uri="{FF2B5EF4-FFF2-40B4-BE49-F238E27FC236}">
                <a16:creationId xmlns:a16="http://schemas.microsoft.com/office/drawing/2014/main" id="{38EAC6DB-2E10-1247-9621-4B7835331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4348163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2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422F6-5FC0-5942-A871-445AB17D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8E5C0-E006-F643-BD79-0E69C4C88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553"/>
            <a:ext cx="10515600" cy="48021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600" dirty="0"/>
              <a:t>Cíl 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Nadměrný a nadrozměrný náklad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Žádost o povolení nadrozměrné přepravy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Navržená trasa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Kritická místa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Objízdné trasy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Návrhy na zlepšení situace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Doplňující dotazy</a:t>
            </a:r>
          </a:p>
        </p:txBody>
      </p:sp>
    </p:spTree>
    <p:extLst>
      <p:ext uri="{BB962C8B-B14F-4D97-AF65-F5344CB8AC3E}">
        <p14:creationId xmlns:p14="http://schemas.microsoft.com/office/powerpoint/2010/main" val="31260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24936-782A-BA45-89ED-5FD00F72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E3871-E61D-5145-9C0C-C7D2E1E28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Cílem bakalářské práce je popsat nejvíce používané trasy provozovateli přepravy nadrozměrných nákladů, charakterizovat specifika této přepravy do vybrané společnosti (včetně analýzy konkrétní trasy) a navrhnout zlepšení na problémových úsecích nebo v jednotlivých fázích tohoto procesu.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04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D9A8D-33FA-494E-8C5D-8B835B0E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 dirty="0"/>
              <a:t>Nadměrný a nadrozměrný náklad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DDB445-6D12-1C4E-AFF7-23D6F8FEB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02" y="2307336"/>
            <a:ext cx="3496392" cy="3694176"/>
          </a:xfrm>
        </p:spPr>
        <p:txBody>
          <a:bodyPr anchor="ctr">
            <a:normAutofit/>
          </a:bodyPr>
          <a:lstStyle/>
          <a:p>
            <a:r>
              <a:rPr lang="cs-CZ" sz="3600" dirty="0"/>
              <a:t>Definice</a:t>
            </a:r>
          </a:p>
          <a:p>
            <a:r>
              <a:rPr lang="cs-CZ" sz="3600" dirty="0"/>
              <a:t>Páteřové trasy</a:t>
            </a:r>
          </a:p>
          <a:p>
            <a:r>
              <a:rPr lang="cs-CZ" sz="3600" dirty="0"/>
              <a:t>Kritická místa</a:t>
            </a:r>
          </a:p>
          <a:p>
            <a:r>
              <a:rPr lang="cs-CZ" sz="3600" dirty="0"/>
              <a:t>Popis nákladu</a:t>
            </a:r>
            <a:br>
              <a:rPr lang="cs-CZ" sz="3600" dirty="0"/>
            </a:br>
            <a:r>
              <a:rPr lang="cs-CZ" sz="3600" dirty="0"/>
              <a:t>a soupravy</a:t>
            </a:r>
          </a:p>
          <a:p>
            <a:r>
              <a:rPr lang="cs-CZ" sz="3600" dirty="0"/>
              <a:t>Žádost</a:t>
            </a:r>
          </a:p>
          <a:p>
            <a:endParaRPr lang="cs-CZ" sz="3600" dirty="0"/>
          </a:p>
        </p:txBody>
      </p:sp>
      <p:pic>
        <p:nvPicPr>
          <p:cNvPr id="7" name="Obrázek 6" descr="Obsah obrázku nákladní auto, silnice, exteriér, doprava&#10;&#10;Popis byl vytvořen automaticky">
            <a:extLst>
              <a:ext uri="{FF2B5EF4-FFF2-40B4-BE49-F238E27FC236}">
                <a16:creationId xmlns:a16="http://schemas.microsoft.com/office/drawing/2014/main" id="{2AC9E48E-CAAB-3241-B664-7595B0A7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488" y="2307336"/>
            <a:ext cx="7136410" cy="35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E36FB-8496-8F42-B95E-4D44D64F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EBDC11CA-2FA6-E342-9CE7-E411B1B9D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900" y="371705"/>
            <a:ext cx="10998200" cy="6121170"/>
          </a:xfrm>
        </p:spPr>
      </p:pic>
    </p:spTree>
    <p:extLst>
      <p:ext uri="{BB962C8B-B14F-4D97-AF65-F5344CB8AC3E}">
        <p14:creationId xmlns:p14="http://schemas.microsoft.com/office/powerpoint/2010/main" val="373207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118DF-5B69-974A-9C8B-5802A162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Navržená trasa</a:t>
            </a:r>
          </a:p>
        </p:txBody>
      </p:sp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ACFEB881-1042-2048-814B-53BE0A170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152" y="1439334"/>
            <a:ext cx="4851548" cy="4798234"/>
          </a:xfrm>
        </p:spPr>
      </p:pic>
      <p:pic>
        <p:nvPicPr>
          <p:cNvPr id="7" name="Obrázek 6" descr="Obsah obrázku text, mapa&#10;&#10;Popis byl vytvořen automaticky">
            <a:extLst>
              <a:ext uri="{FF2B5EF4-FFF2-40B4-BE49-F238E27FC236}">
                <a16:creationId xmlns:a16="http://schemas.microsoft.com/office/drawing/2014/main" id="{729C31F5-BFC0-CB4D-96F1-42B598C8F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97" y="1439333"/>
            <a:ext cx="4851548" cy="47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4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A2257-9090-714D-9A83-52195936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Kritická místa (okružní křižovatky)</a:t>
            </a:r>
          </a:p>
        </p:txBody>
      </p:sp>
      <p:pic>
        <p:nvPicPr>
          <p:cNvPr id="5" name="Zástupný obsah 4" descr="Obsah obrázku silnice, exteriér, auto, ulice&#10;&#10;Popis byl vytvořen automaticky">
            <a:extLst>
              <a:ext uri="{FF2B5EF4-FFF2-40B4-BE49-F238E27FC236}">
                <a16:creationId xmlns:a16="http://schemas.microsoft.com/office/drawing/2014/main" id="{8435C3D0-664A-0549-80BB-DF047D999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62" y="1670052"/>
            <a:ext cx="5409333" cy="406188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0FF7E87-463A-A646-A727-38E6D5C8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25586" y="1670052"/>
            <a:ext cx="6067436" cy="40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3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2B220-737C-3A44-96DF-4E25EB05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Kritická místa (komplikace na komunikacích)</a:t>
            </a:r>
          </a:p>
        </p:txBody>
      </p:sp>
      <p:pic>
        <p:nvPicPr>
          <p:cNvPr id="5" name="Zástupný obsah 4" descr="Obsah obrázku exteriér, silnice, scéna, dálnice&#10;&#10;Popis byl vytvořen automaticky">
            <a:extLst>
              <a:ext uri="{FF2B5EF4-FFF2-40B4-BE49-F238E27FC236}">
                <a16:creationId xmlns:a16="http://schemas.microsoft.com/office/drawing/2014/main" id="{6A018757-1B27-6149-A56C-4E00B5870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22" r="23219"/>
          <a:stretch/>
        </p:blipFill>
        <p:spPr>
          <a:xfrm>
            <a:off x="211667" y="1560778"/>
            <a:ext cx="6045200" cy="4932097"/>
          </a:xfrm>
        </p:spPr>
      </p:pic>
      <p:pic>
        <p:nvPicPr>
          <p:cNvPr id="7" name="Obrázek 6" descr="Obsah obrázku exteriér, žlutá, tráva, vystavit&#10;&#10;Popis byl vytvořen automaticky">
            <a:extLst>
              <a:ext uri="{FF2B5EF4-FFF2-40B4-BE49-F238E27FC236}">
                <a16:creationId xmlns:a16="http://schemas.microsoft.com/office/drawing/2014/main" id="{5A7B8E10-5CE3-9640-B608-BEEFDD8E9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1" r="3583"/>
          <a:stretch/>
        </p:blipFill>
        <p:spPr>
          <a:xfrm>
            <a:off x="6350000" y="1564481"/>
            <a:ext cx="5630333" cy="49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6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CEC55-1723-7D46-ACEB-B2D47947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Kritická místa (stavební prvky)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5EBE145-E15E-0C42-B1EE-86A12CB85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38667" y="1511805"/>
            <a:ext cx="10101914" cy="4981070"/>
          </a:xfrm>
        </p:spPr>
      </p:pic>
    </p:spTree>
    <p:extLst>
      <p:ext uri="{BB962C8B-B14F-4D97-AF65-F5344CB8AC3E}">
        <p14:creationId xmlns:p14="http://schemas.microsoft.com/office/powerpoint/2010/main" val="38613679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387</Words>
  <Application>Microsoft Macintosh PowerPoint</Application>
  <PresentationFormat>Širokoúhlá obrazovka</PresentationFormat>
  <Paragraphs>45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 Název: Přeprava nadrozměrného nákladu  do vybrané společnosti</vt:lpstr>
      <vt:lpstr>Obsah prezentace</vt:lpstr>
      <vt:lpstr>Cíl práce</vt:lpstr>
      <vt:lpstr>Nadměrný a nadrozměrný náklad</vt:lpstr>
      <vt:lpstr>Prezentace aplikace PowerPoint</vt:lpstr>
      <vt:lpstr>Navržená trasa</vt:lpstr>
      <vt:lpstr>Kritická místa (okružní křižovatky)</vt:lpstr>
      <vt:lpstr>Kritická místa (komplikace na komunikacích)</vt:lpstr>
      <vt:lpstr>Kritická místa (stavební prvky)</vt:lpstr>
      <vt:lpstr>Kritická místa (neřešitelná)</vt:lpstr>
      <vt:lpstr>Objízdné trasy</vt:lpstr>
      <vt:lpstr>Návrhy na zlepšení</vt:lpstr>
      <vt:lpstr>Doplňující dotazy – vedoucí práce:</vt:lpstr>
      <vt:lpstr>Doplňující dotazy – oponent: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Přeprava nadrozměrného nákladu do vybrané společnosti</dc:title>
  <dc:creator>Martin Mrázek</dc:creator>
  <cp:lastModifiedBy>Martin Mrázek</cp:lastModifiedBy>
  <cp:revision>6</cp:revision>
  <dcterms:created xsi:type="dcterms:W3CDTF">2020-06-09T21:38:22Z</dcterms:created>
  <dcterms:modified xsi:type="dcterms:W3CDTF">2020-06-10T16:55:52Z</dcterms:modified>
</cp:coreProperties>
</file>