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71" r:id="rId6"/>
    <p:sldId id="263" r:id="rId7"/>
    <p:sldId id="266" r:id="rId8"/>
    <p:sldId id="265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oli\Desktop\CW%20metod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oli\Desktop\CW%20metod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oli\Desktop\CW%20meto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695024534976605E-2"/>
          <c:y val="3.2105067452815661E-2"/>
          <c:w val="0.93839676290463692"/>
          <c:h val="0.78745204348639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'nejbližší soused'!$Q$52</c:f>
              <c:strCache>
                <c:ptCount val="1"/>
                <c:pt idx="0">
                  <c:v>MNS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24 750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828-4397-A2FC-EBA11ECA222F}"/>
                </c:ext>
              </c:extLst>
            </c:dLbl>
            <c:dLbl>
              <c:idx val="1"/>
              <c:layout>
                <c:manualLayout>
                  <c:x val="1.2075392749818429E-3"/>
                  <c:y val="-1.70648280363918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28-4397-A2FC-EBA11ECA222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'nejbližší soused'!$R$51:$S$51</c:f>
              <c:strCache>
                <c:ptCount val="2"/>
                <c:pt idx="0">
                  <c:v>počet ujetých kilometrů</c:v>
                </c:pt>
                <c:pt idx="1">
                  <c:v>Roční náklady na pohonné hmoty (Kč)</c:v>
                </c:pt>
              </c:strCache>
            </c:strRef>
          </c:cat>
          <c:val>
            <c:numRef>
              <c:f>'nejbližší soused'!$R$52:$S$52</c:f>
              <c:numCache>
                <c:formatCode>#,##0</c:formatCode>
                <c:ptCount val="2"/>
                <c:pt idx="0" formatCode="General">
                  <c:v>24750</c:v>
                </c:pt>
                <c:pt idx="1">
                  <c:v>53460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28-4397-A2FC-EBA11ECA222F}"/>
            </c:ext>
          </c:extLst>
        </c:ser>
        <c:ser>
          <c:idx val="1"/>
          <c:order val="1"/>
          <c:tx>
            <c:strRef>
              <c:f>'nejbližší soused'!$Q$53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3478260869565218E-3"/>
                  <c:y val="-2.16955652564154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53 245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828-4397-A2FC-EBA11ECA222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'nejbližší soused'!$R$51:$S$51</c:f>
              <c:strCache>
                <c:ptCount val="2"/>
                <c:pt idx="0">
                  <c:v>počet ujetých kilometrů</c:v>
                </c:pt>
                <c:pt idx="1">
                  <c:v>Roční náklady na pohonné hmoty (Kč)</c:v>
                </c:pt>
              </c:strCache>
            </c:strRef>
          </c:cat>
          <c:val>
            <c:numRef>
              <c:f>'nejbližší soused'!$R$53:$S$53</c:f>
              <c:numCache>
                <c:formatCode>General</c:formatCode>
                <c:ptCount val="2"/>
                <c:pt idx="0" formatCode="#,##0">
                  <c:v>24650</c:v>
                </c:pt>
                <c:pt idx="1">
                  <c:v>53245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28-4397-A2FC-EBA11ECA22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1909376"/>
        <c:axId val="190049088"/>
      </c:barChart>
      <c:catAx>
        <c:axId val="19190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0049088"/>
        <c:crosses val="autoZero"/>
        <c:auto val="1"/>
        <c:lblAlgn val="ctr"/>
        <c:lblOffset val="100"/>
        <c:noMultiLvlLbl val="0"/>
      </c:catAx>
      <c:valAx>
        <c:axId val="190049088"/>
        <c:scaling>
          <c:orientation val="minMax"/>
          <c:max val="60000"/>
          <c:min val="20000"/>
        </c:scaling>
        <c:delete val="0"/>
        <c:axPos val="l"/>
        <c:majorGridlines/>
        <c:numFmt formatCode="General" sourceLinked="1"/>
        <c:majorTickMark val="out"/>
        <c:minorTickMark val="in"/>
        <c:tickLblPos val="nextTo"/>
        <c:crossAx val="1919093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26084103617482"/>
          <c:y val="0.93746987067031129"/>
          <c:w val="0.2847348700977595"/>
          <c:h val="6.2530129329688711E-2"/>
        </c:manualLayout>
      </c:layout>
      <c:overlay val="0"/>
      <c:txPr>
        <a:bodyPr/>
        <a:lstStyle/>
        <a:p>
          <a:pPr>
            <a:defRPr baseline="0"/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85000"/>
      </a:schemeClr>
    </a:solidFill>
    <a:ln>
      <a:noFill/>
    </a:ln>
  </c:spPr>
  <c:txPr>
    <a:bodyPr/>
    <a:lstStyle/>
    <a:p>
      <a:pPr>
        <a:defRPr sz="2000" baseline="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'nejbližší soused'!$Q$48</c:f>
              <c:strCache>
                <c:ptCount val="1"/>
                <c:pt idx="0">
                  <c:v>CW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38888888888888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F9-4A18-9EB3-D7CA0C456810}"/>
                </c:ext>
              </c:extLst>
            </c:dLbl>
            <c:dLbl>
              <c:idx val="1"/>
              <c:layout>
                <c:manualLayout>
                  <c:x val="0"/>
                  <c:y val="1.388888888888888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46 852,5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F9-4A18-9EB3-D7CA0C4568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+mn-lt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'nejbližší soused'!$R$47:$S$47</c:f>
              <c:strCache>
                <c:ptCount val="2"/>
                <c:pt idx="0">
                  <c:v>počet ujetých kilometrů</c:v>
                </c:pt>
                <c:pt idx="1">
                  <c:v>Roční náklady na pohonné hmoty (Kč)</c:v>
                </c:pt>
              </c:strCache>
            </c:strRef>
          </c:cat>
          <c:val>
            <c:numRef>
              <c:f>'nejbližší soused'!$R$48:$S$48</c:f>
              <c:numCache>
                <c:formatCode>General</c:formatCode>
                <c:ptCount val="2"/>
                <c:pt idx="0" formatCode="#,##0">
                  <c:v>21700</c:v>
                </c:pt>
                <c:pt idx="1">
                  <c:v>46852.5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F9-4A18-9EB3-D7CA0C456810}"/>
            </c:ext>
          </c:extLst>
        </c:ser>
        <c:ser>
          <c:idx val="1"/>
          <c:order val="1"/>
          <c:tx>
            <c:strRef>
              <c:f>'nejbližší soused'!$Q$49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24 650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FF9-4A18-9EB3-D7CA0C456810}"/>
                </c:ext>
              </c:extLst>
            </c:dLbl>
            <c:dLbl>
              <c:idx val="1"/>
              <c:layout>
                <c:manualLayout>
                  <c:x val="5.1932367149757569E-3"/>
                  <c:y val="-2.63241809799681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53 245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FF9-4A18-9EB3-D7CA0C4568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+mn-lt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'nejbližší soused'!$R$47:$S$47</c:f>
              <c:strCache>
                <c:ptCount val="2"/>
                <c:pt idx="0">
                  <c:v>počet ujetých kilometrů</c:v>
                </c:pt>
                <c:pt idx="1">
                  <c:v>Roční náklady na pohonné hmoty (Kč)</c:v>
                </c:pt>
              </c:strCache>
            </c:strRef>
          </c:cat>
          <c:val>
            <c:numRef>
              <c:f>'nejbližší soused'!$R$49:$S$49</c:f>
              <c:numCache>
                <c:formatCode>General</c:formatCode>
                <c:ptCount val="2"/>
                <c:pt idx="0">
                  <c:v>24650</c:v>
                </c:pt>
                <c:pt idx="1">
                  <c:v>53245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F9-4A18-9EB3-D7CA0C4568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5745664"/>
        <c:axId val="190050816"/>
      </c:barChart>
      <c:catAx>
        <c:axId val="205745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aseline="0">
                <a:latin typeface="+mn-lt"/>
                <a:cs typeface="Times New Roman" panose="02020603050405020304" pitchFamily="18" charset="0"/>
              </a:defRPr>
            </a:pPr>
            <a:endParaRPr lang="en-US"/>
          </a:p>
        </c:txPr>
        <c:crossAx val="190050816"/>
        <c:crosses val="autoZero"/>
        <c:auto val="1"/>
        <c:lblAlgn val="ctr"/>
        <c:lblOffset val="100"/>
        <c:noMultiLvlLbl val="0"/>
      </c:catAx>
      <c:valAx>
        <c:axId val="190050816"/>
        <c:scaling>
          <c:orientation val="minMax"/>
          <c:max val="60000"/>
          <c:min val="20000"/>
        </c:scaling>
        <c:delete val="0"/>
        <c:axPos val="l"/>
        <c:majorGridlines/>
        <c:numFmt formatCode="#,##0" sourceLinked="1"/>
        <c:majorTickMark val="out"/>
        <c:minorTickMark val="in"/>
        <c:tickLblPos val="nextTo"/>
        <c:txPr>
          <a:bodyPr/>
          <a:lstStyle/>
          <a:p>
            <a:pPr>
              <a:defRPr sz="2000" baseline="0">
                <a:latin typeface="+mn-lt"/>
                <a:cs typeface="Times New Roman" panose="02020603050405020304" pitchFamily="18" charset="0"/>
              </a:defRPr>
            </a:pPr>
            <a:endParaRPr lang="en-US"/>
          </a:p>
        </c:txPr>
        <c:crossAx val="2057456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aseline="0">
              <a:latin typeface="+mn-lt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85000"/>
      </a:schemeClr>
    </a:solidFill>
    <a:ln w="6350"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038019704058732E-2"/>
          <c:y val="2.4037146252183905E-2"/>
          <c:w val="0.75916067556772804"/>
          <c:h val="0.887407735728353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'nejbližší soused'!$F$88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8.3523160358548922E-3"/>
                  <c:y val="-8.637513096607203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28-4124-B461-5CC0B59BADA9}"/>
                </c:ext>
              </c:extLst>
            </c:dLbl>
            <c:dLbl>
              <c:idx val="1"/>
              <c:layout>
                <c:manualLayout>
                  <c:x val="-3.6733044239035339E-3"/>
                  <c:y val="-5.250748558373444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53 245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D28-4124-B461-5CC0B59BA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+mn-lt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'nejbližší soused'!$G$87:$H$87</c:f>
              <c:strCache>
                <c:ptCount val="2"/>
                <c:pt idx="0">
                  <c:v>Počet ujetých kilometrů</c:v>
                </c:pt>
                <c:pt idx="1">
                  <c:v>Roční náklady na pohonné hmoty (Kč)</c:v>
                </c:pt>
              </c:strCache>
            </c:strRef>
          </c:cat>
          <c:val>
            <c:numRef>
              <c:f>'nejbližší soused'!$G$88:$H$88</c:f>
              <c:numCache>
                <c:formatCode>0.00</c:formatCode>
                <c:ptCount val="2"/>
                <c:pt idx="0" formatCode="#,##0">
                  <c:v>24650</c:v>
                </c:pt>
                <c:pt idx="1">
                  <c:v>53245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28-4124-B461-5CC0B59BADA9}"/>
            </c:ext>
          </c:extLst>
        </c:ser>
        <c:ser>
          <c:idx val="1"/>
          <c:order val="1"/>
          <c:tx>
            <c:strRef>
              <c:f>'nejbližší soused'!$F$89</c:f>
              <c:strCache>
                <c:ptCount val="1"/>
                <c:pt idx="0">
                  <c:v>MNS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-5.1041341696289538E-17"/>
                  <c:y val="-9.42285041224970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28-4124-B461-5CC0B59BADA9}"/>
                </c:ext>
              </c:extLst>
            </c:dLbl>
            <c:dLbl>
              <c:idx val="1"/>
              <c:layout>
                <c:manualLayout>
                  <c:x val="0"/>
                  <c:y val="-1.76876919143307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53 460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D28-4124-B461-5CC0B59BA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+mn-lt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'nejbližší soused'!$G$87:$H$87</c:f>
              <c:strCache>
                <c:ptCount val="2"/>
                <c:pt idx="0">
                  <c:v>Počet ujetých kilometrů</c:v>
                </c:pt>
                <c:pt idx="1">
                  <c:v>Roční náklady na pohonné hmoty (Kč)</c:v>
                </c:pt>
              </c:strCache>
            </c:strRef>
          </c:cat>
          <c:val>
            <c:numRef>
              <c:f>'nejbližší soused'!$G$89:$H$89</c:f>
              <c:numCache>
                <c:formatCode>0.00</c:formatCode>
                <c:ptCount val="2"/>
                <c:pt idx="0" formatCode="#,##0">
                  <c:v>24750</c:v>
                </c:pt>
                <c:pt idx="1">
                  <c:v>53460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28-4124-B461-5CC0B59BADA9}"/>
            </c:ext>
          </c:extLst>
        </c:ser>
        <c:ser>
          <c:idx val="2"/>
          <c:order val="2"/>
          <c:tx>
            <c:strRef>
              <c:f>'nejbližší soused'!$F$90</c:f>
              <c:strCache>
                <c:ptCount val="1"/>
                <c:pt idx="0">
                  <c:v>CW metoda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5.1041341696289538E-17"/>
                  <c:y val="1.88457008244993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28-4124-B461-5CC0B59BADA9}"/>
                </c:ext>
              </c:extLst>
            </c:dLbl>
            <c:dLbl>
              <c:idx val="1"/>
              <c:layout>
                <c:manualLayout>
                  <c:x val="-1.0500725670496089E-3"/>
                  <c:y val="1.41343889470469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46 852,5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D28-4124-B461-5CC0B59BA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+mn-lt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'nejbližší soused'!$G$87:$H$87</c:f>
              <c:strCache>
                <c:ptCount val="2"/>
                <c:pt idx="0">
                  <c:v>Počet ujetých kilometrů</c:v>
                </c:pt>
                <c:pt idx="1">
                  <c:v>Roční náklady na pohonné hmoty (Kč)</c:v>
                </c:pt>
              </c:strCache>
            </c:strRef>
          </c:cat>
          <c:val>
            <c:numRef>
              <c:f>'nejbližší soused'!$G$90:$H$90</c:f>
              <c:numCache>
                <c:formatCode>0.00</c:formatCode>
                <c:ptCount val="2"/>
                <c:pt idx="0" formatCode="#,##0">
                  <c:v>21700</c:v>
                </c:pt>
                <c:pt idx="1">
                  <c:v>46852.5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28-4124-B461-5CC0B59BAD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43"/>
        <c:overlap val="-30"/>
        <c:axId val="207478784"/>
        <c:axId val="190052544"/>
      </c:barChart>
      <c:catAx>
        <c:axId val="207478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0052544"/>
        <c:crosses val="autoZero"/>
        <c:auto val="1"/>
        <c:lblAlgn val="ctr"/>
        <c:lblOffset val="100"/>
        <c:noMultiLvlLbl val="0"/>
      </c:catAx>
      <c:valAx>
        <c:axId val="190052544"/>
        <c:scaling>
          <c:orientation val="minMax"/>
          <c:min val="20000"/>
        </c:scaling>
        <c:delete val="0"/>
        <c:axPos val="l"/>
        <c:majorGridlines/>
        <c:numFmt formatCode="#,##0" sourceLinked="1"/>
        <c:majorTickMark val="out"/>
        <c:minorTickMark val="in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074787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85000"/>
      </a:schemeClr>
    </a:solid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46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8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0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5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14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0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1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6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5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6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8C3A608-1445-4D3D-865D-3586FBB24E5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476128-9845-4551-A0FE-A8B94F82BC8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72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A9D5A-1177-421E-92E3-A6B8499D6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9354"/>
            <a:ext cx="9144000" cy="340727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Arial" panose="020B0604020202020204" pitchFamily="34" charset="0"/>
                <a:cs typeface="Arial" panose="020B0604020202020204" pitchFamily="34" charset="0"/>
              </a:rPr>
              <a:t>Obhajoba bakalářská práce</a:t>
            </a:r>
            <a:br>
              <a:rPr lang="cs-CZ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Název: Optimalizace dopravně logistických procesů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8AF763-6E0D-4692-BF73-1044A7EB9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2884"/>
            <a:ext cx="9144000" cy="1655762"/>
          </a:xfrm>
        </p:spPr>
        <p:txBody>
          <a:bodyPr/>
          <a:lstStyle/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    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Dolanský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 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Martin 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Telecký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8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DF2CD-14ED-4432-9111-1772A4406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85508"/>
            <a:ext cx="10307054" cy="1650528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 a přínos pro společnost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54872D3-65CC-4B14-BBDA-521C50152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endParaRPr lang="en-US" sz="1800" dirty="0"/>
          </a:p>
        </p:txBody>
      </p:sp>
      <p:graphicFrame>
        <p:nvGraphicFramePr>
          <p:cNvPr id="7" name="Zástupný obsah 3">
            <a:extLst>
              <a:ext uri="{FF2B5EF4-FFF2-40B4-BE49-F238E27FC236}">
                <a16:creationId xmlns:a16="http://schemas.microsoft.com/office/drawing/2014/main" id="{18C9B47D-8EA7-46C8-B6FB-0B0051D78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779619"/>
              </p:ext>
            </p:extLst>
          </p:nvPr>
        </p:nvGraphicFramePr>
        <p:xfrm>
          <a:off x="710759" y="2107097"/>
          <a:ext cx="10858876" cy="4002156"/>
        </p:xfrm>
        <a:graphic>
          <a:graphicData uri="http://schemas.openxmlformats.org/drawingml/2006/table">
            <a:tbl>
              <a:tblPr firstRow="1" firstCol="1" bandRow="1"/>
              <a:tblGrid>
                <a:gridCol w="2213677">
                  <a:extLst>
                    <a:ext uri="{9D8B030D-6E8A-4147-A177-3AD203B41FA5}">
                      <a16:colId xmlns:a16="http://schemas.microsoft.com/office/drawing/2014/main" val="34107622"/>
                    </a:ext>
                  </a:extLst>
                </a:gridCol>
                <a:gridCol w="2244183">
                  <a:extLst>
                    <a:ext uri="{9D8B030D-6E8A-4147-A177-3AD203B41FA5}">
                      <a16:colId xmlns:a16="http://schemas.microsoft.com/office/drawing/2014/main" val="3019953314"/>
                    </a:ext>
                  </a:extLst>
                </a:gridCol>
                <a:gridCol w="2212526">
                  <a:extLst>
                    <a:ext uri="{9D8B030D-6E8A-4147-A177-3AD203B41FA5}">
                      <a16:colId xmlns:a16="http://schemas.microsoft.com/office/drawing/2014/main" val="2268187306"/>
                    </a:ext>
                  </a:extLst>
                </a:gridCol>
                <a:gridCol w="2100289">
                  <a:extLst>
                    <a:ext uri="{9D8B030D-6E8A-4147-A177-3AD203B41FA5}">
                      <a16:colId xmlns:a16="http://schemas.microsoft.com/office/drawing/2014/main" val="2135077104"/>
                    </a:ext>
                  </a:extLst>
                </a:gridCol>
                <a:gridCol w="2088201">
                  <a:extLst>
                    <a:ext uri="{9D8B030D-6E8A-4147-A177-3AD203B41FA5}">
                      <a16:colId xmlns:a16="http://schemas.microsoft.com/office/drawing/2014/main" val="2609827680"/>
                    </a:ext>
                  </a:extLst>
                </a:gridCol>
              </a:tblGrid>
              <a:tr h="685541">
                <a:tc rowSpan="2">
                  <a:txBody>
                    <a:bodyPr/>
                    <a:lstStyle/>
                    <a:p>
                      <a:pPr marL="9144" indent="-9144" algn="ct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Vyhodnocení celkem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5767" marR="165767" marT="82883" marB="828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144" indent="-9144" algn="just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390"/>
                        </a:spcAft>
                      </a:pPr>
                      <a:r>
                        <a:rPr lang="en-US" sz="22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5767" marR="165767" marT="82883" marB="828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79626"/>
                  </a:ext>
                </a:extLst>
              </a:tr>
              <a:tr h="1352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ujetých kilometrů za den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ujetých kilometrů za rok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Náklady na pohonné hmoty za den (Kč)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Roční náklady na pohonné hmoty (Kč)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326380"/>
                  </a:ext>
                </a:extLst>
              </a:tr>
              <a:tr h="514948"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současné okruhy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24 650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212,98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53 245,00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55168"/>
                  </a:ext>
                </a:extLst>
              </a:tr>
              <a:tr h="933889"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navržené okruhy CW metodou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21 700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187,41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46 852,50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2494"/>
                  </a:ext>
                </a:extLst>
              </a:tr>
              <a:tr h="514948"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ÚSPORA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2950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25,57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6392,50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81" marR="80581" marT="1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56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07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66B9F-26C3-4DC4-A18A-041F8B5D5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Odpovědi na otázky vedoucího a oponenta práce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57F59B-2D8A-4D39-B0C8-7534D98C8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aplikoval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metodu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nejbližšího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souseda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Znáte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další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jinou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či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jiné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analyzovaly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optimalizaci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Spoločnosť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ktorú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optimalizovali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trasy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vykonáva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rozvozy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podľa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Vášho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návrhu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0736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943BA-D080-4555-B328-BDD1D07C1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17832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Děkuji za pozornost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5342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8F6CB-8A08-43F7-AFB7-0378ECCD5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Obsah prezentace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22B8C9-1110-4790-8E28-B7C24EE2D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Použité metody operační analýzy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pro společnost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40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4FBC2-5C1D-43F2-BE7B-7A4518FD6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76270D-D883-49B5-8601-279AE210F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Cílem práce je za pomoci metod operačního výzkumu optimalizovat logistické procesy (trasy) vybrané společnosti.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59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FB7C3-B7C2-4610-86DB-C1F1B44FD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6601D-01A2-410C-859C-ACC2A3A88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Lze pomocí vybraných metod operační analýzy zlepšit současný stav?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 kolik lze snížit náklady po aplikaci navrhnuté optimalizace?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13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D08C7-9A73-40A4-BC05-69C1C747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Použité metody operační analýzy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B8A48-C3AC-4A93-A630-CAC5C65AA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Metoda nejbližšího souseda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Clarke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Wrightova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metoda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14203-8791-4DCC-9E33-5BCD1788F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3618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MNS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28DF275-B5DD-4208-8F4C-DE64D48769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18715"/>
              </p:ext>
            </p:extLst>
          </p:nvPr>
        </p:nvGraphicFramePr>
        <p:xfrm>
          <a:off x="1097280" y="1722783"/>
          <a:ext cx="10058400" cy="443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7175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E638B-4E0A-47E0-83BF-25F48B856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CW metodou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FFFA842-1F15-4CDF-8704-BC827931DC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199903"/>
              </p:ext>
            </p:extLst>
          </p:nvPr>
        </p:nvGraphicFramePr>
        <p:xfrm>
          <a:off x="1097280" y="1737361"/>
          <a:ext cx="10058400" cy="438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474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F0366-F772-4D20-8FBD-4877AE047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10277194" cy="106970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Shrnutí výsledků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422DBE3-6369-44A4-802E-8A4733C55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endParaRPr lang="en-US" sz="1800" dirty="0"/>
          </a:p>
        </p:txBody>
      </p:sp>
      <p:graphicFrame>
        <p:nvGraphicFramePr>
          <p:cNvPr id="7" name="Zástupný obsah 3">
            <a:extLst>
              <a:ext uri="{FF2B5EF4-FFF2-40B4-BE49-F238E27FC236}">
                <a16:creationId xmlns:a16="http://schemas.microsoft.com/office/drawing/2014/main" id="{48E5E5E5-7E94-414F-999C-693E5C941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811493"/>
              </p:ext>
            </p:extLst>
          </p:nvPr>
        </p:nvGraphicFramePr>
        <p:xfrm>
          <a:off x="901149" y="2398643"/>
          <a:ext cx="10422792" cy="3580344"/>
        </p:xfrm>
        <a:graphic>
          <a:graphicData uri="http://schemas.openxmlformats.org/drawingml/2006/table">
            <a:tbl>
              <a:tblPr firstRow="1" firstCol="1" bandRow="1"/>
              <a:tblGrid>
                <a:gridCol w="2954617">
                  <a:extLst>
                    <a:ext uri="{9D8B030D-6E8A-4147-A177-3AD203B41FA5}">
                      <a16:colId xmlns:a16="http://schemas.microsoft.com/office/drawing/2014/main" val="1404309686"/>
                    </a:ext>
                  </a:extLst>
                </a:gridCol>
                <a:gridCol w="3374197">
                  <a:extLst>
                    <a:ext uri="{9D8B030D-6E8A-4147-A177-3AD203B41FA5}">
                      <a16:colId xmlns:a16="http://schemas.microsoft.com/office/drawing/2014/main" val="886247366"/>
                    </a:ext>
                  </a:extLst>
                </a:gridCol>
                <a:gridCol w="4093978">
                  <a:extLst>
                    <a:ext uri="{9D8B030D-6E8A-4147-A177-3AD203B41FA5}">
                      <a16:colId xmlns:a16="http://schemas.microsoft.com/office/drawing/2014/main" val="3254970789"/>
                    </a:ext>
                  </a:extLst>
                </a:gridCol>
              </a:tblGrid>
              <a:tr h="1468827">
                <a:tc>
                  <a:txBody>
                    <a:bodyPr/>
                    <a:lstStyle/>
                    <a:p>
                      <a:pPr marL="9144" indent="-9144" algn="l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indent="-9144" algn="ctr" font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ujetých kilometrů za rok</a:t>
                      </a:r>
                      <a:endParaRPr lang="cs-CZ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ct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Roční náklady na pohonné hmoty (Kč)</a:t>
                      </a:r>
                      <a:endParaRPr lang="cs-CZ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060171"/>
                  </a:ext>
                </a:extLst>
              </a:tr>
              <a:tr h="703839">
                <a:tc>
                  <a:txBody>
                    <a:bodyPr/>
                    <a:lstStyle/>
                    <a:p>
                      <a:pPr marL="9144" indent="-9144" algn="l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Současný stav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24 650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53 245,00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85448"/>
                  </a:ext>
                </a:extLst>
              </a:tr>
              <a:tr h="703839">
                <a:tc>
                  <a:txBody>
                    <a:bodyPr/>
                    <a:lstStyle/>
                    <a:p>
                      <a:pPr marL="9144" indent="-9144" algn="l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MNS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24 750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53 460,00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92244"/>
                  </a:ext>
                </a:extLst>
              </a:tr>
              <a:tr h="703839">
                <a:tc>
                  <a:txBody>
                    <a:bodyPr/>
                    <a:lstStyle/>
                    <a:p>
                      <a:pPr marL="9144" indent="-9144" algn="l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CW metoda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21 700</a:t>
                      </a:r>
                      <a:endParaRPr lang="cs-CZ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9144" indent="-9144" algn="r" fontAlgn="b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46 852,50</a:t>
                      </a:r>
                      <a:endParaRPr lang="cs-CZ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238" marR="122238" marT="261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02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446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BCA00-0C8C-40CC-924F-5926F038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272BFFB-FDDF-46D1-9329-A3DBD787E5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07926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56983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45</TotalTime>
  <Words>257</Words>
  <Application>Microsoft Office PowerPoint</Application>
  <PresentationFormat>Širokoúhlá obrazovka</PresentationFormat>
  <Paragraphs>74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Retrospektiva</vt:lpstr>
      <vt:lpstr>Obhajoba bakalářská práce  Název: Optimalizace dopravně logistických procesů</vt:lpstr>
      <vt:lpstr>Obsah prezentace</vt:lpstr>
      <vt:lpstr>Cíl práce</vt:lpstr>
      <vt:lpstr>Výzkumné otázky</vt:lpstr>
      <vt:lpstr>Použité metody operační analýzy</vt:lpstr>
      <vt:lpstr>Dosažené výsledky MNS</vt:lpstr>
      <vt:lpstr>Dosažené výsledky CW metodou</vt:lpstr>
      <vt:lpstr>Shrnutí výsledků</vt:lpstr>
      <vt:lpstr>Prezentace aplikace PowerPoint</vt:lpstr>
      <vt:lpstr>Závěrečné shrnutí a přínos pro společnost</vt:lpstr>
      <vt:lpstr>Odpovědi na otázky vedoucího a oponenta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bakalářská práce  Název: Optimalizace dopravně logistických procesů</dc:title>
  <dc:creator>David Dolanský</dc:creator>
  <cp:lastModifiedBy>David Dolanský</cp:lastModifiedBy>
  <cp:revision>6</cp:revision>
  <dcterms:created xsi:type="dcterms:W3CDTF">2020-06-08T14:50:43Z</dcterms:created>
  <dcterms:modified xsi:type="dcterms:W3CDTF">2020-06-09T13:12:04Z</dcterms:modified>
</cp:coreProperties>
</file>