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5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6" r:id="rId11"/>
    <p:sldId id="268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264737-086A-4AB8-973E-759557E13AEA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AFD256-F5BF-4BA6-AC34-24D375632A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7639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AFD256-F5BF-4BA6-AC34-24D375632A6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116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AFD256-F5BF-4BA6-AC34-24D375632A6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116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AFD256-F5BF-4BA6-AC34-24D375632A6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328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AFD256-F5BF-4BA6-AC34-24D375632A6C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803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AFD256-F5BF-4BA6-AC34-24D375632A6C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579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24F119-25A0-4ED4-AEB2-18264CB5F4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FB7C4F4-00B9-49E4-BE7A-D1555A2BD6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BC4A7F-3D34-4838-9580-0538C53B0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8E70-1A6A-4DD3-ABF9-FC7800B7BDA1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DEF6FC-446D-45AD-97FC-9DBB44D30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2117D1-31E7-4FCF-A645-1777D00C0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09B70-DF89-497C-8016-84CC2C4E8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184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A417F1-EFC3-460F-8C1D-2EA5E960E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6493173-DBE9-45F6-BEDE-05F3B6FC31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2C0356-07B8-41FA-A26B-210311F90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8E70-1A6A-4DD3-ABF9-FC7800B7BDA1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667632-280B-4C63-B5FD-34326FF3F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042E39-8B79-45A1-9033-CD6F8C226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09B70-DF89-497C-8016-84CC2C4E8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960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F128E7A-03ED-4657-8749-0817A0A544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8A3BDFD-54BB-4137-AFBF-5E5510948D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D3194A-B46D-424A-B569-E7CE67DA2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8E70-1A6A-4DD3-ABF9-FC7800B7BDA1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0419D8-96B9-4D2A-B68C-8B8A7EC6A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FEEED4-9126-4559-BCC8-9993BABE7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09B70-DF89-497C-8016-84CC2C4E8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609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AA7B60-7609-48DF-9D58-C886CFBB8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2DF119-E1F9-44E3-9318-33DF96B7A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918564-6900-4835-B1EA-E9B3CEA31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8E70-1A6A-4DD3-ABF9-FC7800B7BDA1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6ACC33-746A-4EA5-954B-4A4757936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921D5F-3C4C-439D-8996-5407FE431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09B70-DF89-497C-8016-84CC2C4E8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995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853434-B53E-4B5C-B526-503C671DB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741B804-4904-43A6-ABB0-769549B6B7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5E3BFE-09DC-4535-A056-BC841F64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8E70-1A6A-4DD3-ABF9-FC7800B7BDA1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1AC459-E0AF-43B2-A1B3-FA497C97C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B4F74D-AF3A-4583-9FE2-8DF48A731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09B70-DF89-497C-8016-84CC2C4E8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566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79316E-8BF4-4013-A66D-6A5936843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1E709A-62FF-48A3-BB57-4E92F36914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B8C82BA-2F16-435E-B626-F1D3986DF3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059B00A-2CCE-410C-9CB6-1DD364828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8E70-1A6A-4DD3-ABF9-FC7800B7BDA1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78717F4-E79C-4A52-9A82-4CA03FE3E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91CEE4F-EE0A-488F-8127-68020212A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09B70-DF89-497C-8016-84CC2C4E8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366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B59E37-7773-42BF-AD3A-07A1AF87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22DC8A3-E7C4-4F99-9BEE-E2EE3E000B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015401D-E5C8-4416-8A5F-233436C505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8117DED-DC4D-4FBC-BE20-C63A7D302E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C76D1C0-D2DD-4AEF-B52B-04FB3F484A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3E75480-25F1-4086-A42F-43C6D31F8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8E70-1A6A-4DD3-ABF9-FC7800B7BDA1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2CAD704-3931-49A9-A5DB-BC16FE538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B6B1ADE-3CC1-4C73-9603-A3F893093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09B70-DF89-497C-8016-84CC2C4E8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4171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1FC4C4-61E9-4555-A6DF-B2F8BEED1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3CEF3E5-47FE-4120-BE50-7548B2AF3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8E70-1A6A-4DD3-ABF9-FC7800B7BDA1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C521577-F2BA-4D89-AE46-6B13FBB1F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282A127-DEE3-44F4-8970-176FC5236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09B70-DF89-497C-8016-84CC2C4E8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147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5E17250-C60E-458F-90F5-63B03F9E4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8E70-1A6A-4DD3-ABF9-FC7800B7BDA1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F1E5B40-619D-487B-A06E-9038AA4D0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5122B6C-5BE0-4D91-B267-0BF6F7835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09B70-DF89-497C-8016-84CC2C4E8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363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15E52C-E56F-4712-B841-53DB96ED5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FE0506-6800-4B1B-98C2-53ADA3667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0343C49-C72E-4D85-9ADA-888C124DC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B934903-D241-4EC2-91AE-2B84B7F11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8E70-1A6A-4DD3-ABF9-FC7800B7BDA1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087F02F-73CE-4D5D-A282-21F0CCEB3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8E62EC5-C6F0-4299-B2FF-E0DC8BAB5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09B70-DF89-497C-8016-84CC2C4E8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366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297B03-A9A1-4C4E-87DF-75C0BB6E9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4B4402B-BCA2-4F04-865F-F24AE97556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3080F7A-5BD9-4A71-8DBF-2D35C2D288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9E66FD3-ECB8-452A-8F4E-9D14073F6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8E70-1A6A-4DD3-ABF9-FC7800B7BDA1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F09F62D-72BA-4CA7-AD86-AEC17D91D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55ED526-122A-4EC8-82FF-8CB37815E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09B70-DF89-497C-8016-84CC2C4E8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077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B95DCE4-8D24-493E-9225-9B73D5E4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C63F5E2-498C-45D4-8E88-405FCA8D6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C0A905-3667-4FFD-A2BC-6465D44598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E8E70-1A6A-4DD3-ABF9-FC7800B7BDA1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E56FCB-C102-4553-B7E0-86A0F131FC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A8A4FF-86CE-4A5C-B190-FA208A9E92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09B70-DF89-497C-8016-84CC2C4E8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003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3364A5-6015-4613-AD46-CCB1A01332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5972" y="326571"/>
            <a:ext cx="8436428" cy="1132774"/>
          </a:xfrm>
        </p:spPr>
        <p:txBody>
          <a:bodyPr>
            <a:normAutofit/>
          </a:bodyPr>
          <a:lstStyle/>
          <a:p>
            <a:r>
              <a:rPr lang="cs-CZ" sz="3600" dirty="0"/>
              <a:t>Vysoká škola technická a ekonomická v Českých Budějovicích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DDE37AB-59A5-491D-BFB4-8762A31DFE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4319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cs-CZ" sz="4000" b="1" dirty="0"/>
              <a:t>Analýza marketingových a propagačních aktivit v rámci veřejné hromadné dopravy</a:t>
            </a:r>
            <a:endParaRPr lang="cs-CZ" sz="4000" dirty="0"/>
          </a:p>
          <a:p>
            <a:endParaRPr lang="cs-CZ" dirty="0"/>
          </a:p>
        </p:txBody>
      </p:sp>
      <p:pic>
        <p:nvPicPr>
          <p:cNvPr id="5" name="Obrázek 4" descr="Obsah obrázku kreslení&#10;&#10;Popis byl vytvořen automaticky">
            <a:extLst>
              <a:ext uri="{FF2B5EF4-FFF2-40B4-BE49-F238E27FC236}">
                <a16:creationId xmlns:a16="http://schemas.microsoft.com/office/drawing/2014/main" id="{9C6704F9-9335-41DD-99BC-D3617D9FEF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394" y="326571"/>
            <a:ext cx="1945574" cy="1945574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21C33285-AF36-4E78-B179-CAE80C8956B2}"/>
              </a:ext>
            </a:extLst>
          </p:cNvPr>
          <p:cNvSpPr txBox="1"/>
          <p:nvPr/>
        </p:nvSpPr>
        <p:spPr>
          <a:xfrm>
            <a:off x="4156365" y="5155486"/>
            <a:ext cx="74913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/>
              <a:t>Autor bakalářské práce: Antonín Doskočil</a:t>
            </a:r>
          </a:p>
          <a:p>
            <a:pPr algn="r"/>
            <a:r>
              <a:rPr lang="cs-CZ" sz="2400" dirty="0"/>
              <a:t>Vedoucí bakalářské práce: Ing. Ondrej Stopka, PhD.</a:t>
            </a:r>
          </a:p>
          <a:p>
            <a:pPr algn="r"/>
            <a:r>
              <a:rPr lang="cs-CZ" sz="2400" dirty="0"/>
              <a:t>České Budějovice, 2020</a:t>
            </a:r>
          </a:p>
        </p:txBody>
      </p:sp>
    </p:spTree>
    <p:extLst>
      <p:ext uri="{BB962C8B-B14F-4D97-AF65-F5344CB8AC3E}">
        <p14:creationId xmlns:p14="http://schemas.microsoft.com/office/powerpoint/2010/main" val="2738707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955791-1178-4F87-881B-5AE38085D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Kritika práce	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3C23C0-2B49-4C8E-B502-58BD91401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Gramatika, jazykové zpracování a formátování</a:t>
            </a:r>
          </a:p>
          <a:p>
            <a:r>
              <a:rPr lang="cs-CZ" dirty="0"/>
              <a:t>autor nenavrhl (graficky/</a:t>
            </a:r>
            <a:r>
              <a:rPr lang="cs-CZ" dirty="0" err="1"/>
              <a:t>schématicky</a:t>
            </a:r>
            <a:r>
              <a:rPr lang="cs-CZ" dirty="0"/>
              <a:t>) ani jeden konkrétní příklad jednotného marketingového systému</a:t>
            </a:r>
          </a:p>
          <a:p>
            <a:r>
              <a:rPr lang="cs-CZ" dirty="0"/>
              <a:t>Neuvedení IDS Jindřichova Hradce (zdroj doc. Ing. Pavel Drdla, Ph.D.)</a:t>
            </a:r>
          </a:p>
          <a:p>
            <a:r>
              <a:rPr lang="cs-CZ" dirty="0"/>
              <a:t>Jízdenky MHD DPMČB</a:t>
            </a:r>
          </a:p>
          <a:p>
            <a:r>
              <a:rPr lang="cs-CZ" dirty="0"/>
              <a:t>Dotace x kompenzace</a:t>
            </a:r>
          </a:p>
          <a:p>
            <a:r>
              <a:rPr lang="cs-CZ" dirty="0"/>
              <a:t>Rozsah práce a  samostatná tvorba BP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5A5549C-FC07-4F82-9C1F-6F0F5FB84D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5819" y="257368"/>
            <a:ext cx="3831864" cy="1541076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990967A0-DEC6-4CB7-B720-DF10FE982A50}"/>
              </a:ext>
            </a:extLst>
          </p:cNvPr>
          <p:cNvSpPr txBox="1"/>
          <p:nvPr/>
        </p:nvSpPr>
        <p:spPr>
          <a:xfrm>
            <a:off x="572654" y="6231300"/>
            <a:ext cx="11046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/>
              <a:t>Zdroj obrázku: https://www.spravazeleznic.cz/ </a:t>
            </a:r>
          </a:p>
        </p:txBody>
      </p:sp>
    </p:spTree>
    <p:extLst>
      <p:ext uri="{BB962C8B-B14F-4D97-AF65-F5344CB8AC3E}">
        <p14:creationId xmlns:p14="http://schemas.microsoft.com/office/powerpoint/2010/main" val="239238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3364A5-6015-4613-AD46-CCB1A01332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5972" y="326571"/>
            <a:ext cx="8436428" cy="1132774"/>
          </a:xfrm>
        </p:spPr>
        <p:txBody>
          <a:bodyPr>
            <a:normAutofit/>
          </a:bodyPr>
          <a:lstStyle/>
          <a:p>
            <a:r>
              <a:rPr lang="cs-CZ" sz="3600" dirty="0"/>
              <a:t>Vysoká škola technická a ekonomická v Českých Budějovicích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DDE37AB-59A5-491D-BFB4-8762A31DFE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2580" y="3569429"/>
            <a:ext cx="9144000" cy="1655762"/>
          </a:xfrm>
        </p:spPr>
        <p:txBody>
          <a:bodyPr>
            <a:normAutofit/>
          </a:bodyPr>
          <a:lstStyle/>
          <a:p>
            <a:r>
              <a:rPr lang="cs-CZ" sz="4000" b="1" dirty="0"/>
              <a:t>Děkuji za pozornost.</a:t>
            </a:r>
            <a:endParaRPr lang="cs-CZ" sz="4000" dirty="0"/>
          </a:p>
          <a:p>
            <a:endParaRPr lang="cs-CZ" dirty="0"/>
          </a:p>
        </p:txBody>
      </p:sp>
      <p:pic>
        <p:nvPicPr>
          <p:cNvPr id="5" name="Obrázek 4" descr="Obsah obrázku kreslení&#10;&#10;Popis byl vytvořen automaticky">
            <a:extLst>
              <a:ext uri="{FF2B5EF4-FFF2-40B4-BE49-F238E27FC236}">
                <a16:creationId xmlns:a16="http://schemas.microsoft.com/office/drawing/2014/main" id="{9C6704F9-9335-41DD-99BC-D3617D9FEF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394" y="326571"/>
            <a:ext cx="1945574" cy="1945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702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0E2905-7EA1-43F6-8872-7C37E5018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Představení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463595-96D8-4103-A4BC-F663F706E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454" y="2609055"/>
            <a:ext cx="10515600" cy="3400424"/>
          </a:xfrm>
        </p:spPr>
        <p:txBody>
          <a:bodyPr>
            <a:normAutofit/>
          </a:bodyPr>
          <a:lstStyle/>
          <a:p>
            <a:r>
              <a:rPr lang="cs-CZ" dirty="0"/>
              <a:t>VŠTE ČB Technologie dopravy a přepravy, 6. semestr</a:t>
            </a:r>
          </a:p>
          <a:p>
            <a:r>
              <a:rPr lang="cs-CZ" dirty="0"/>
              <a:t>Gymnázium Pelhřimov – ČVUT FEL KYR, 4 semestry</a:t>
            </a:r>
          </a:p>
          <a:p>
            <a:r>
              <a:rPr lang="cs-CZ" dirty="0"/>
              <a:t>Zahraniční pracovní stáž na Maltě - MAERSK</a:t>
            </a:r>
          </a:p>
          <a:p>
            <a:r>
              <a:rPr lang="cs-CZ" dirty="0"/>
              <a:t>PVS –výzkumu, odborné práce</a:t>
            </a:r>
          </a:p>
          <a:p>
            <a:r>
              <a:rPr lang="cs-CZ" dirty="0"/>
              <a:t>KAJANOVÁ, Alena, Matěj JONÁŠ a Antonín DOSKOČIL. Využití psychodiagnostických testů v řízení lidských zdrojů. 2019</a:t>
            </a:r>
          </a:p>
        </p:txBody>
      </p:sp>
      <p:pic>
        <p:nvPicPr>
          <p:cNvPr id="8" name="Obrázek 7" descr="Obsah obrázku budova, hodiny, místnost, bílá&#10;&#10;Popis byl vytvořen automaticky">
            <a:extLst>
              <a:ext uri="{FF2B5EF4-FFF2-40B4-BE49-F238E27FC236}">
                <a16:creationId xmlns:a16="http://schemas.microsoft.com/office/drawing/2014/main" id="{31B30C92-5E5C-4C5C-A3E2-17ED766D55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3223" y="147370"/>
            <a:ext cx="5428129" cy="2209122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6EC86DC2-0B29-416D-8A91-531593490493}"/>
              </a:ext>
            </a:extLst>
          </p:cNvPr>
          <p:cNvSpPr txBox="1"/>
          <p:nvPr/>
        </p:nvSpPr>
        <p:spPr>
          <a:xfrm>
            <a:off x="483454" y="6248965"/>
            <a:ext cx="111072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/>
              <a:t>Zdroj obrázku: vlastní foto</a:t>
            </a:r>
          </a:p>
        </p:txBody>
      </p:sp>
    </p:spTree>
    <p:extLst>
      <p:ext uri="{BB962C8B-B14F-4D97-AF65-F5344CB8AC3E}">
        <p14:creationId xmlns:p14="http://schemas.microsoft.com/office/powerpoint/2010/main" val="592121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CCE660-6C0F-4D09-9D78-0D3272E2D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Motivace k výběru bakalářské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F8AA7E-230D-4B4B-BF4D-A7FBDFEC5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9686"/>
            <a:ext cx="6237514" cy="4207068"/>
          </a:xfrm>
        </p:spPr>
        <p:txBody>
          <a:bodyPr>
            <a:normAutofit/>
          </a:bodyPr>
          <a:lstStyle/>
          <a:p>
            <a:r>
              <a:rPr lang="cs-CZ" dirty="0"/>
              <a:t>Veřejný sektor</a:t>
            </a:r>
          </a:p>
          <a:p>
            <a:r>
              <a:rPr lang="cs-CZ" dirty="0"/>
              <a:t>Propojenost s politikou</a:t>
            </a:r>
          </a:p>
          <a:p>
            <a:r>
              <a:rPr lang="cs-CZ" dirty="0"/>
              <a:t>Relevantnost oboru</a:t>
            </a:r>
          </a:p>
          <a:p>
            <a:r>
              <a:rPr lang="cs-CZ" dirty="0"/>
              <a:t>Problematika veřejné dopravy a IDS</a:t>
            </a:r>
          </a:p>
          <a:p>
            <a:r>
              <a:rPr lang="cs-CZ" dirty="0"/>
              <a:t>Využitelnost nových technologií</a:t>
            </a:r>
          </a:p>
        </p:txBody>
      </p:sp>
      <p:pic>
        <p:nvPicPr>
          <p:cNvPr id="12" name="Picture 2" descr="A Tokaido Shinkansen service approaching Shin-Yokohama Station">
            <a:extLst>
              <a:ext uri="{FF2B5EF4-FFF2-40B4-BE49-F238E27FC236}">
                <a16:creationId xmlns:a16="http://schemas.microsoft.com/office/drawing/2014/main" id="{0AC4CBB9-3908-461D-AF03-22094975E5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08" r="689" b="1375"/>
          <a:stretch/>
        </p:blipFill>
        <p:spPr bwMode="auto">
          <a:xfrm>
            <a:off x="8077200" y="1690688"/>
            <a:ext cx="3121151" cy="3120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ADE8F9B9-B043-4053-8ABF-AEC830DD045F}"/>
              </a:ext>
            </a:extLst>
          </p:cNvPr>
          <p:cNvSpPr txBox="1"/>
          <p:nvPr/>
        </p:nvSpPr>
        <p:spPr>
          <a:xfrm>
            <a:off x="195943" y="5998311"/>
            <a:ext cx="119960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/>
              <a:t>Zdroj obrázku: https://www.yokohamastation.com/tokaido-shinkansen-tokyo-yokohama-nagoya-kyoto-osaka/</a:t>
            </a:r>
          </a:p>
        </p:txBody>
      </p:sp>
    </p:spTree>
    <p:extLst>
      <p:ext uri="{BB962C8B-B14F-4D97-AF65-F5344CB8AC3E}">
        <p14:creationId xmlns:p14="http://schemas.microsoft.com/office/powerpoint/2010/main" val="517457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91BFEF-6352-4D38-8046-CDC276550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6B8B99-C4C4-49D6-A905-CED015E1E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bakalářské práce je analyzovat marketingové a propagační aktivity v rámci veřejné hromadné dopravy a navrhnout jednotný marketingový systém (internetové stránky, grafický manuál, logo, vzhled vozidel, zastávek, jízdních řádů, mapy a schémata) v kontextu integrovaného dopravního systému.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9971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533467-DF71-4957-8BD2-AD58286C3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Výzkumné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D44F2E-79E0-4CE8-AA9D-A28952624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Jaký je stav následujících marketingových a propagačních prvků IDS v ČR?</a:t>
            </a:r>
          </a:p>
          <a:p>
            <a:r>
              <a:rPr lang="cs-CZ" dirty="0"/>
              <a:t>Jaké jsou pozitivní a negativní vlastnosti těchto prvků?</a:t>
            </a:r>
          </a:p>
          <a:p>
            <a:r>
              <a:rPr lang="cs-CZ" dirty="0"/>
              <a:t>Jaké zásadní nedostatky lze nalézt?</a:t>
            </a:r>
          </a:p>
          <a:p>
            <a:r>
              <a:rPr lang="cs-CZ" dirty="0"/>
              <a:t>Jaká jsou vhodná řešení?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0652090-6B2F-4917-9CEF-500E0904AD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71" y="5203371"/>
            <a:ext cx="12035458" cy="1108529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92355BB0-443A-4D02-ADE9-9099B8C6DC65}"/>
              </a:ext>
            </a:extLst>
          </p:cNvPr>
          <p:cNvSpPr txBox="1"/>
          <p:nvPr/>
        </p:nvSpPr>
        <p:spPr>
          <a:xfrm>
            <a:off x="413657" y="6389914"/>
            <a:ext cx="114408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/>
              <a:t>Zdroj obrázku: https://www.idsjmk.cz/</a:t>
            </a:r>
          </a:p>
        </p:txBody>
      </p:sp>
    </p:spTree>
    <p:extLst>
      <p:ext uri="{BB962C8B-B14F-4D97-AF65-F5344CB8AC3E}">
        <p14:creationId xmlns:p14="http://schemas.microsoft.com/office/powerpoint/2010/main" val="2338869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EFE4E3-B313-4B74-BC5B-45C5B444F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Výsledky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ABBE3C-6CCA-4F34-93F2-12EDC9A0C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Zaměření současné výzkumu</a:t>
            </a:r>
          </a:p>
          <a:p>
            <a:r>
              <a:rPr lang="cs-CZ" dirty="0"/>
              <a:t>Klesající počet cestujících</a:t>
            </a:r>
          </a:p>
          <a:p>
            <a:r>
              <a:rPr lang="cs-CZ" dirty="0"/>
              <a:t>Analýza současného stavu</a:t>
            </a:r>
          </a:p>
          <a:p>
            <a:r>
              <a:rPr lang="cs-CZ" dirty="0"/>
              <a:t>Velké rozdíly mezi jednotlivými IDS</a:t>
            </a:r>
          </a:p>
          <a:p>
            <a:r>
              <a:rPr lang="cs-CZ" dirty="0"/>
              <a:t>Často zastaralé či neexistující</a:t>
            </a:r>
          </a:p>
          <a:p>
            <a:r>
              <a:rPr lang="cs-CZ" dirty="0"/>
              <a:t>Problematické využití veřejné dopravy cizinci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C8BD6E0-4749-43FE-9B83-FDA80903F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114" y="365124"/>
            <a:ext cx="3364287" cy="1325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909D6F58-0816-4291-9421-A82AB2A2B5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2215" y="1934483"/>
            <a:ext cx="4142084" cy="1200604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20704078-EDD8-43DB-96CA-7CEA4D501241}"/>
              </a:ext>
            </a:extLst>
          </p:cNvPr>
          <p:cNvSpPr txBox="1"/>
          <p:nvPr/>
        </p:nvSpPr>
        <p:spPr>
          <a:xfrm>
            <a:off x="466437" y="6176963"/>
            <a:ext cx="112591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/>
              <a:t>Zdroje obrázků: https://www.idpk.cz/ a https://www.idsjmk.cz/kestazeni/Logoidsjmk.gif</a:t>
            </a:r>
          </a:p>
        </p:txBody>
      </p:sp>
    </p:spTree>
    <p:extLst>
      <p:ext uri="{BB962C8B-B14F-4D97-AF65-F5344CB8AC3E}">
        <p14:creationId xmlns:p14="http://schemas.microsoft.com/office/powerpoint/2010/main" val="2156455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71F9C2-F86D-480F-899D-AE4E7373D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Návrh řešení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E959CF-36DC-4F91-AB6F-AD9F523BB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Jednotný informační systém MD </a:t>
            </a:r>
          </a:p>
          <a:p>
            <a:r>
              <a:rPr lang="cs-CZ" dirty="0"/>
              <a:t>Zavedení standard pro IDS (marketing i služby)</a:t>
            </a:r>
          </a:p>
          <a:p>
            <a:r>
              <a:rPr lang="cs-CZ" dirty="0"/>
              <a:t>Zpřístupnění veřejné dopravy cizincům</a:t>
            </a:r>
          </a:p>
          <a:p>
            <a:r>
              <a:rPr lang="cs-CZ" dirty="0"/>
              <a:t>Zavedení celostátních jízdních kupónů</a:t>
            </a:r>
          </a:p>
          <a:p>
            <a:r>
              <a:rPr lang="cs-CZ" dirty="0"/>
              <a:t>Sjednocení tarifních podmínek</a:t>
            </a:r>
          </a:p>
        </p:txBody>
      </p:sp>
    </p:spTree>
    <p:extLst>
      <p:ext uri="{BB962C8B-B14F-4D97-AF65-F5344CB8AC3E}">
        <p14:creationId xmlns:p14="http://schemas.microsoft.com/office/powerpoint/2010/main" val="1063468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DBE76A-8C77-4410-B0A2-6CB5B38EE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Otázka vedoucího - Ing. Ondrej Stopka, PhD.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A5B2D7-7B00-42CD-BF7D-5D7083CCD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9443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Stanoveným dílčím cílem BP je i navrhované řešení v kontextu jednotného marketingového systému v rámci zvoleného typového IDS. Exaktně kde v práci bylo formulováno toto doporučení a tudíž naplněn daný dílčí cíl?</a:t>
            </a:r>
          </a:p>
          <a:p>
            <a:r>
              <a:rPr lang="cs-CZ" dirty="0"/>
              <a:t>Cílem bakalářské práce je analyzovat marketingové a propagační aktivity v rámci veřejné hromadné dopravy a navrhnout jednotný marketingový systém (internetové stránky, grafický manuál, logo, vzhled vozidel, zastávek, jízdních řádů, mapy a schémata) v kontextu integrovaného dopravního systému.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02983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4C7ACB-EDE7-4DED-BC21-CDAF690AD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Otázka oponenta - Ing. Martin Stach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87EFE5-3B04-4933-9FDC-E7EC4EB46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Který z výše popsaných IDS byste považoval jako za nejvhodnější? </a:t>
            </a:r>
          </a:p>
          <a:p>
            <a:r>
              <a:rPr lang="cs-CZ" dirty="0"/>
              <a:t>Území – IDS JMK</a:t>
            </a:r>
          </a:p>
          <a:p>
            <a:r>
              <a:rPr lang="cs-CZ" dirty="0"/>
              <a:t>Efektivita, Vzhled Internetových stránek – PID</a:t>
            </a:r>
          </a:p>
          <a:p>
            <a:r>
              <a:rPr lang="cs-CZ" dirty="0"/>
              <a:t>Logo – IDS JK, ID PK, IDSOK,…</a:t>
            </a:r>
          </a:p>
          <a:p>
            <a:r>
              <a:rPr lang="cs-CZ" dirty="0"/>
              <a:t>Grafický manuál a vzhled vozidel – VDV, (ICOM transport)</a:t>
            </a:r>
          </a:p>
          <a:p>
            <a:r>
              <a:rPr lang="cs-CZ" dirty="0"/>
              <a:t>Zastávky – VDV, DPMČB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8F2DFB3-B464-48C9-A4AA-732FC432E6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6" t="7125" r="-336"/>
          <a:stretch/>
        </p:blipFill>
        <p:spPr>
          <a:xfrm>
            <a:off x="7572435" y="5253920"/>
            <a:ext cx="2601752" cy="1057980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307733D4-85EF-45B6-A0D1-1A109279951D}"/>
              </a:ext>
            </a:extLst>
          </p:cNvPr>
          <p:cNvSpPr txBox="1"/>
          <p:nvPr/>
        </p:nvSpPr>
        <p:spPr>
          <a:xfrm>
            <a:off x="307109" y="6262042"/>
            <a:ext cx="11046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/>
              <a:t>Zdroj obrázku: </a:t>
            </a:r>
            <a:r>
              <a:rPr lang="cs-CZ" sz="2400" dirty="0"/>
              <a:t>http://www.idsjk.cz/</a:t>
            </a:r>
            <a:r>
              <a:rPr lang="cs-CZ" sz="2400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854163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536</Words>
  <Application>Microsoft Office PowerPoint</Application>
  <PresentationFormat>Širokoúhlá obrazovka</PresentationFormat>
  <Paragraphs>67</Paragraphs>
  <Slides>11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Office</vt:lpstr>
      <vt:lpstr>Vysoká škola technická a ekonomická v Českých Budějovicích</vt:lpstr>
      <vt:lpstr>Představení</vt:lpstr>
      <vt:lpstr>Motivace k výběru bakalářské práce</vt:lpstr>
      <vt:lpstr>Cíl práce</vt:lpstr>
      <vt:lpstr>Výzkumné otázky</vt:lpstr>
      <vt:lpstr>Výsledky práce</vt:lpstr>
      <vt:lpstr>Návrh řešení</vt:lpstr>
      <vt:lpstr>Otázka vedoucího - Ing. Ondrej Stopka, PhD.</vt:lpstr>
      <vt:lpstr>Otázka oponenta - Ing. Martin Stach</vt:lpstr>
      <vt:lpstr>Kritika práce  </vt:lpstr>
      <vt:lpstr>Vysoká škola technická a ekonomická v Českých Budějovicích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</dc:title>
  <dc:creator>Antonín Doskočil</dc:creator>
  <cp:lastModifiedBy>Antonín Doskočil</cp:lastModifiedBy>
  <cp:revision>24</cp:revision>
  <dcterms:created xsi:type="dcterms:W3CDTF">2020-06-08T11:25:01Z</dcterms:created>
  <dcterms:modified xsi:type="dcterms:W3CDTF">2020-06-10T20:29:41Z</dcterms:modified>
</cp:coreProperties>
</file>