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4" r:id="rId9"/>
    <p:sldId id="266" r:id="rId10"/>
    <p:sldId id="263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CC3300"/>
    <a:srgbClr val="9933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r.schor\Desktop\v&#353;te\6.sem\BP\Zv%20studie%20+%20sn&#237;mek%20dne\Vz%20studie%20PC%20komplet%20-Pou&#382;&#237;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952419926376351E-2"/>
          <c:y val="0.29076086956521741"/>
          <c:w val="0.70825814376857144"/>
          <c:h val="0.44579812138867259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37"/>
          <c:dPt>
            <c:idx val="0"/>
            <c:bubble3D val="0"/>
            <c:explosion val="24"/>
            <c:spPr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BCF1-4508-A350-3B65E5FAD478}"/>
              </c:ext>
            </c:extLst>
          </c:dPt>
          <c:dPt>
            <c:idx val="1"/>
            <c:bubble3D val="0"/>
            <c:spPr>
              <a:solidFill>
                <a:srgbClr val="FFCC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BCF1-4508-A350-3B65E5FAD478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BCF1-4508-A350-3B65E5FAD478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BCF1-4508-A350-3B65E5FAD478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BCF1-4508-A350-3B65E5FAD478}"/>
              </c:ext>
            </c:extLst>
          </c:dPt>
          <c:dPt>
            <c:idx val="5"/>
            <c:bubble3D val="0"/>
            <c:spPr>
              <a:solidFill>
                <a:srgbClr val="FF660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BCF1-4508-A350-3B65E5FAD478}"/>
              </c:ext>
            </c:extLst>
          </c:dPt>
          <c:dLbls>
            <c:dLbl>
              <c:idx val="0"/>
              <c:layout>
                <c:manualLayout>
                  <c:x val="2.905491521922374E-2"/>
                  <c:y val="-6.767673271610279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F1-4508-A350-3B65E5FAD478}"/>
                </c:ext>
              </c:extLst>
            </c:dLbl>
            <c:dLbl>
              <c:idx val="1"/>
              <c:layout>
                <c:manualLayout>
                  <c:x val="3.9193416002198604E-2"/>
                  <c:y val="3.851191677963322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F1-4508-A350-3B65E5FAD478}"/>
                </c:ext>
              </c:extLst>
            </c:dLbl>
            <c:dLbl>
              <c:idx val="2"/>
              <c:layout>
                <c:manualLayout>
                  <c:x val="1.6457154029323285E-2"/>
                  <c:y val="7.293607529828002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F1-4508-A350-3B65E5FAD478}"/>
                </c:ext>
              </c:extLst>
            </c:dLbl>
            <c:dLbl>
              <c:idx val="3"/>
              <c:layout>
                <c:manualLayout>
                  <c:x val="-3.1484627316877029E-3"/>
                  <c:y val="4.24987261207732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cs-CZ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0182712579058328E-2"/>
                      <c:h val="5.70451770451770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CF1-4508-A350-3B65E5FAD478}"/>
                </c:ext>
              </c:extLst>
            </c:dLbl>
            <c:dLbl>
              <c:idx val="4"/>
              <c:layout>
                <c:manualLayout>
                  <c:x val="-2.878259859119859E-2"/>
                  <c:y val="6.20037879880398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CF1-4508-A350-3B65E5FAD478}"/>
                </c:ext>
              </c:extLst>
            </c:dLbl>
            <c:dLbl>
              <c:idx val="5"/>
              <c:layout>
                <c:manualLayout>
                  <c:x val="-2.7265674714062008E-2"/>
                  <c:y val="5.385596031265331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CF1-4508-A350-3B65E5FAD478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('vyhodnocení celkové'!$L$46,'vyhodnocení celkové'!$K$47,'vyhodnocení celkové'!$K$48,'vyhodnocení celkové'!$K$49,'vyhodnocení celkové'!$K$50,'vyhodnocení celkové'!$K$51)</c:f>
              <c:strCache>
                <c:ptCount val="6"/>
                <c:pt idx="0">
                  <c:v>G- základní čas práce</c:v>
                </c:pt>
                <c:pt idx="1">
                  <c:v>Vsk - čas poměrný konstantní (nezávislý na zakázce)</c:v>
                </c:pt>
                <c:pt idx="2">
                  <c:v>Vsv - věcný čas variabilní (závislý na zakázce)</c:v>
                </c:pt>
                <c:pt idx="3">
                  <c:v>Vp - osobní čas poměrný</c:v>
                </c:pt>
                <c:pt idx="4">
                  <c:v>N - neefektivní čas</c:v>
                </c:pt>
                <c:pt idx="5">
                  <c:v>F -  Prostoje z technických a organizačních důvodů</c:v>
                </c:pt>
              </c:strCache>
            </c:strRef>
          </c:cat>
          <c:val>
            <c:numRef>
              <c:f>('vyhodnocení celkové'!$F$41:$I$41,'vyhodnocení celkové'!$K$41:$L$41)</c:f>
              <c:numCache>
                <c:formatCode>General</c:formatCode>
                <c:ptCount val="6"/>
                <c:pt idx="0">
                  <c:v>12752.5</c:v>
                </c:pt>
                <c:pt idx="1">
                  <c:v>466</c:v>
                </c:pt>
                <c:pt idx="2">
                  <c:v>383.5</c:v>
                </c:pt>
                <c:pt idx="3">
                  <c:v>201</c:v>
                </c:pt>
                <c:pt idx="4">
                  <c:v>839</c:v>
                </c:pt>
                <c:pt idx="5">
                  <c:v>1469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CF1-4508-A350-3B65E5FAD478}"/>
            </c:ext>
          </c:extLst>
        </c:ser>
        <c:ser>
          <c:idx val="1"/>
          <c:order val="1"/>
          <c:tx>
            <c:v>legenda</c:v>
          </c:tx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('vyhodnocení celkové'!$L$46,'vyhodnocení celkové'!$K$47,'vyhodnocení celkové'!$K$48,'vyhodnocení celkové'!$K$49,'vyhodnocení celkové'!$K$50,'vyhodnocení celkové'!$K$51)</c:f>
              <c:strCache>
                <c:ptCount val="6"/>
                <c:pt idx="0">
                  <c:v>G- základní čas práce</c:v>
                </c:pt>
                <c:pt idx="1">
                  <c:v>Vsk - čas poměrný konstantní (nezávislý na zakázce)</c:v>
                </c:pt>
                <c:pt idx="2">
                  <c:v>Vsv - věcný čas variabilní (závislý na zakázce)</c:v>
                </c:pt>
                <c:pt idx="3">
                  <c:v>Vp - osobní čas poměrný</c:v>
                </c:pt>
                <c:pt idx="4">
                  <c:v>N - neefektivní čas</c:v>
                </c:pt>
                <c:pt idx="5">
                  <c:v>F -  Prostoje z technických a organizačních důvodů</c:v>
                </c:pt>
              </c:strCache>
            </c:strRef>
          </c:cat>
          <c:val>
            <c:numRef>
              <c:f>'vyhodnocení celkové'!$K$46:$K$51</c:f>
              <c:numCache>
                <c:formatCode>General</c:formatCode>
                <c:ptCount val="6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CF1-4508-A350-3B65E5FAD47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642636251914818"/>
          <c:y val="2.9889218393155392E-2"/>
          <c:w val="0.37080709140721907"/>
          <c:h val="0.96785935848927973"/>
        </c:manualLayout>
      </c:layout>
      <c:overlay val="0"/>
    </c:legend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2EBB6-6B72-4012-B54D-257A7B586051}" type="datetimeFigureOut">
              <a:rPr lang="cs-CZ" smtClean="0"/>
              <a:t>06.06.2020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32693-6E2F-4ECA-899F-8287CF9E9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88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8C0791-EAE7-4D5A-ACD3-B2BD50B3F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C16DB3-2F40-4D6B-AB82-82A0C6036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5205A9-A5C9-4556-A654-EC712B5A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90310-9F6D-4564-856D-E9F6BE98BE9F}" type="datetime1">
              <a:rPr lang="cs-CZ" smtClean="0"/>
              <a:t>06.06.2020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0008C3-0D99-4B74-8755-289465523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3086E9-395D-410C-B1E1-211819467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99B3-0CDC-49E4-88E2-3C5B3A1455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10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D5482-FEEC-4DAD-B1A1-D4FF18FDB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55DB5E0-0BE1-4017-AAC8-2588BE9AD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B97CD-4D17-436D-8F28-D4AA2267B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F3925-F46C-4724-8985-513236E7AC65}" type="datetime1">
              <a:rPr lang="cs-CZ" smtClean="0"/>
              <a:t>06.06.2020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D29D9D-8B04-4D6E-87D9-DAB7EB097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5388D9-BACB-4EF7-BF40-D6A026F4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99B3-0CDC-49E4-88E2-3C5B3A1455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95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F4E92E2-5057-4ADA-88C1-B6823C7048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F9F520-4051-4685-96B4-3467ABFB4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4CC597-F626-4561-800D-72D32BD04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3EF6-0C5F-4AB6-93CD-1EDF79E15DC4}" type="datetime1">
              <a:rPr lang="cs-CZ" smtClean="0"/>
              <a:t>06.06.2020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A8BE2A-111F-48C7-A983-8642A4EA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0B239E-DC6D-474C-9149-B31BE5CE8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99B3-0CDC-49E4-88E2-3C5B3A1455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92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2C954A-28AC-4692-B7F6-603BA8153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A0A36F-165D-49CE-8690-DFC0E3CDD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589372-55F0-49FA-9AA7-EE1C8D3AA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095F-3014-40E8-8C01-1D57DCE620F7}" type="datetime1">
              <a:rPr lang="cs-CZ" smtClean="0"/>
              <a:t>06.06.2020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B6BA34-5B0A-45DC-925A-15746EE97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847EB2-E084-4146-8B5C-0270F3B94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99B3-0CDC-49E4-88E2-3C5B3A1455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52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0AFEC-4D85-4514-AA21-AC5EBD527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B877EF-F243-47E2-8BA7-AD56CCED5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A83A88-B955-4A99-87C1-A1233B274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D9E7-6BD2-4C37-BAC2-435A8DCBEF2A}" type="datetime1">
              <a:rPr lang="cs-CZ" smtClean="0"/>
              <a:t>06.06.2020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B1752C-01C5-47ED-BAE5-A294DFE5B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EC01E2-9704-4C19-9222-E8ABF57D8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99B3-0CDC-49E4-88E2-3C5B3A1455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90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CC614-86DA-4FEA-AED5-4488F7AB7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9EE07F-CB87-486B-9C85-BCC56C60B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D89094-C57E-48E7-B609-4824D9CF8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70369E-2106-49D2-9910-767EF49F5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9415-AFF9-4C0C-9505-A263F371D0E1}" type="datetime1">
              <a:rPr lang="cs-CZ" smtClean="0"/>
              <a:t>06.06.2020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BBD628-99CD-4828-BE3C-F73E2F3CA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4B5A1F-F18D-477D-A131-9A47B95FE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99B3-0CDC-49E4-88E2-3C5B3A1455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4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61D0C1-870E-43CF-83F8-F90F2E179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7B36C9-A6C1-49CA-87FA-964D579BC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10E196-7AC3-4D78-95E1-5DC79CC43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E198242-D22A-4743-B704-2B232C740D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AC26565-E7DF-4A3D-8525-ED545DF760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1132880-A792-4727-BDB6-BCFB92BD2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9E2E-7390-44A2-BDBC-83E5627E42D8}" type="datetime1">
              <a:rPr lang="cs-CZ" smtClean="0"/>
              <a:t>06.06.2020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A15E217-AB05-41B4-A7FB-6DE7008A5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2106861-8915-4D91-99DB-9B76685AC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99B3-0CDC-49E4-88E2-3C5B3A1455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11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BD48F-40B5-4D0E-9A6F-FD9D6EDC6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60D3FC0-FA18-465D-AF08-D4287EF79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C4302-1256-4D7E-B18A-46F4B3DF963B}" type="datetime1">
              <a:rPr lang="cs-CZ" smtClean="0"/>
              <a:t>06.06.2020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769E7B0-230C-4755-B0D6-394AD24E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963DCD-646D-407B-AE3D-168C4E05E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99B3-0CDC-49E4-88E2-3C5B3A1455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907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AC08D4C-646C-43FC-9149-A97483FD4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DA3F-8132-4E81-999D-887F8586201C}" type="datetime1">
              <a:rPr lang="cs-CZ" smtClean="0"/>
              <a:t>06.06.2020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A2081FB-75AB-43EB-B7D1-4279D23F7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EABB52B-E9A7-44DF-AF43-BF7C2E920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99B3-0CDC-49E4-88E2-3C5B3A1455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57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B2615F-C58B-4DC5-932B-FC58406DE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916273-3912-4882-B398-A60D7173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30507B-6394-4021-B3ED-0E80B5705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4B6C96-5AE0-45F9-BE55-06C4E534A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3AC5-48CA-43C2-8B2F-BBC638525725}" type="datetime1">
              <a:rPr lang="cs-CZ" smtClean="0"/>
              <a:t>06.06.2020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80044F-099B-4518-A80C-E0830A13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934F65-CD2F-4FB8-A2EB-6EDE90344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99B3-0CDC-49E4-88E2-3C5B3A1455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6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91B70C-BE56-46D9-80E0-73973D2A2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D6DC51-3EFF-457B-B266-A73B5FF55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C3F71D9-0EFC-40CE-97E5-8DAE8ED26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D670D5-A358-4D03-B361-88442564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31E0-5797-4E4D-9D8D-00A0F65D1148}" type="datetime1">
              <a:rPr lang="cs-CZ" smtClean="0"/>
              <a:t>06.06.2020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93205C-E2A1-4934-A8AC-DF3320F69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4E29ED-F3FF-4024-9E77-EAD2601F0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99B3-0CDC-49E4-88E2-3C5B3A1455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73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9FE1716-7074-4E49-BB23-A4B33BD27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0E3B81-CC2C-4FD3-AAD9-7EC345012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0CDA70-622F-45E8-B571-2C2B9BD231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FCFBB-0343-4906-9480-FF94DC9E54B8}" type="datetime1">
              <a:rPr lang="cs-CZ" smtClean="0"/>
              <a:t>06.06.2020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C5EDA2-BBFE-416C-BC6E-0092E3C655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5F24F5-E864-4093-BEA1-2406F26BEA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599B3-0CDC-49E4-88E2-3C5B3A1455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52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C1C99C-B88A-462C-9F39-CE64DF1355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15074" y="241371"/>
            <a:ext cx="6024153" cy="959244"/>
          </a:xfrm>
        </p:spPr>
        <p:txBody>
          <a:bodyPr anchor="b">
            <a:normAutofit/>
          </a:bodyPr>
          <a:lstStyle/>
          <a:p>
            <a:pPr algn="l"/>
            <a:r>
              <a:rPr lang="cs-CZ" dirty="0">
                <a:solidFill>
                  <a:schemeClr val="bg1"/>
                </a:solidFill>
              </a:rPr>
              <a:t>Bakalářská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AD1567-ED2E-4147-A0A1-3741D095F0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3988" y="1441986"/>
            <a:ext cx="5426323" cy="1147863"/>
          </a:xfrm>
        </p:spPr>
        <p:txBody>
          <a:bodyPr anchor="t">
            <a:norm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Standardizace výrobního procesu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 descr="Obsah obrázku kreslení&#10;&#10;Popis byl vytvořen automaticky">
            <a:extLst>
              <a:ext uri="{FF2B5EF4-FFF2-40B4-BE49-F238E27FC236}">
                <a16:creationId xmlns:a16="http://schemas.microsoft.com/office/drawing/2014/main" id="{4E6CE23A-9513-42B2-A860-0438EE8A6D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82" y="720993"/>
            <a:ext cx="4047843" cy="4047843"/>
          </a:xfrm>
          <a:prstGeom prst="rect">
            <a:avLst/>
          </a:prstGeom>
        </p:spPr>
      </p:pic>
      <p:sp>
        <p:nvSpPr>
          <p:cNvPr id="8" name="Podnadpis 2">
            <a:extLst>
              <a:ext uri="{FF2B5EF4-FFF2-40B4-BE49-F238E27FC236}">
                <a16:creationId xmlns:a16="http://schemas.microsoft.com/office/drawing/2014/main" id="{0D276948-FF77-422E-8FDB-48CA4EF665A8}"/>
              </a:ext>
            </a:extLst>
          </p:cNvPr>
          <p:cNvSpPr txBox="1">
            <a:spLocks/>
          </p:cNvSpPr>
          <p:nvPr/>
        </p:nvSpPr>
        <p:spPr>
          <a:xfrm>
            <a:off x="5496881" y="5081417"/>
            <a:ext cx="5426323" cy="16301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chemeClr val="bg1"/>
                </a:solidFill>
              </a:rPr>
              <a:t>Autor: Petr Schoř</a:t>
            </a:r>
          </a:p>
          <a:p>
            <a:pPr algn="l"/>
            <a:r>
              <a:rPr lang="cs-CZ" dirty="0">
                <a:solidFill>
                  <a:schemeClr val="bg1"/>
                </a:solidFill>
              </a:rPr>
              <a:t>Vedoucí práce: Ing. Martina Hlatká</a:t>
            </a:r>
          </a:p>
          <a:p>
            <a:pPr algn="l"/>
            <a:r>
              <a:rPr lang="cs-CZ" dirty="0">
                <a:solidFill>
                  <a:schemeClr val="bg1"/>
                </a:solidFill>
              </a:rPr>
              <a:t>Oponent: Ing. Martin Stach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AE8B542-83E2-4C85-AFE1-6458F0899D73}"/>
              </a:ext>
            </a:extLst>
          </p:cNvPr>
          <p:cNvSpPr txBox="1"/>
          <p:nvPr/>
        </p:nvSpPr>
        <p:spPr>
          <a:xfrm>
            <a:off x="6647850" y="2549413"/>
            <a:ext cx="506908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Vysoká škola technická a ekonomická v </a:t>
            </a:r>
          </a:p>
          <a:p>
            <a:pPr algn="ctr"/>
            <a:r>
              <a:rPr lang="cs-CZ" sz="2400" dirty="0">
                <a:solidFill>
                  <a:schemeClr val="bg1"/>
                </a:solidFill>
              </a:rPr>
              <a:t>Českých Budějovicích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7779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52C62-4C73-4728-8109-257B7F580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3320859"/>
            <a:ext cx="4524973" cy="20763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 err="1"/>
              <a:t>Děkuji</a:t>
            </a:r>
            <a:r>
              <a:rPr lang="en-US" sz="4800" dirty="0"/>
              <a:t> za </a:t>
            </a:r>
            <a:r>
              <a:rPr lang="en-US" sz="4800" dirty="0" err="1"/>
              <a:t>pozornost</a:t>
            </a:r>
            <a:endParaRPr lang="en-US" sz="480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Zástupný obsah 10" descr="Obsah obrázku kreslení&#10;&#10;Popis byl vytvořen automaticky">
            <a:extLst>
              <a:ext uri="{FF2B5EF4-FFF2-40B4-BE49-F238E27FC236}">
                <a16:creationId xmlns:a16="http://schemas.microsoft.com/office/drawing/2014/main" id="{75CBD49A-FD85-4399-B21B-FA7497A66B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4" r="1" b="1"/>
          <a:stretch/>
        </p:blipFill>
        <p:spPr>
          <a:xfrm>
            <a:off x="6021086" y="544777"/>
            <a:ext cx="6170914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497477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0CEA9-28BE-4CBE-99AD-15E0F6DFB8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00000"/>
          </a:solidFill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Doplňující dotaz vedoucího BP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7EBDA8-2EE7-4BA0-802E-FDBE62BFAAF1}"/>
              </a:ext>
            </a:extLst>
          </p:cNvPr>
          <p:cNvSpPr txBox="1">
            <a:spLocks/>
          </p:cNvSpPr>
          <p:nvPr/>
        </p:nvSpPr>
        <p:spPr>
          <a:xfrm>
            <a:off x="11079480" y="6172835"/>
            <a:ext cx="548640" cy="548640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fld id="{A1B599B3-0CDC-49E4-88E2-3C5B3A14559B}" type="slidenum">
              <a:rPr lang="en-US" sz="1500" smtClean="0">
                <a:solidFill>
                  <a:srgbClr val="FFFFFF"/>
                </a:solidFill>
                <a:latin typeface="Calibri" panose="020F0502020204030204"/>
              </a:rPr>
              <a:pPr algn="ctr">
                <a:spcAft>
                  <a:spcPts val="600"/>
                </a:spcAft>
                <a:defRPr/>
              </a:pPr>
              <a:t>11</a:t>
            </a:fld>
            <a:endParaRPr lang="en-US" sz="15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A02D4A3-F0F0-47F4-BC2D-39EC272A0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Budou Vámi navržená opatření zavedeny ve firmě?</a:t>
            </a:r>
          </a:p>
          <a:p>
            <a:endParaRPr lang="cs-CZ" dirty="0"/>
          </a:p>
          <a:p>
            <a:r>
              <a:rPr lang="cs-CZ" dirty="0"/>
              <a:t>2. Znáte ještě jiné metody, které by bylo možné v práci aplikovat?</a:t>
            </a:r>
          </a:p>
        </p:txBody>
      </p:sp>
    </p:spTree>
    <p:extLst>
      <p:ext uri="{BB962C8B-B14F-4D97-AF65-F5344CB8AC3E}">
        <p14:creationId xmlns:p14="http://schemas.microsoft.com/office/powerpoint/2010/main" val="3489698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0CEA9-28BE-4CBE-99AD-15E0F6DFB8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00000"/>
          </a:solidFill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Doplňující dotaz oponenta BP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7EBDA8-2EE7-4BA0-802E-FDBE62BFAAF1}"/>
              </a:ext>
            </a:extLst>
          </p:cNvPr>
          <p:cNvSpPr txBox="1">
            <a:spLocks/>
          </p:cNvSpPr>
          <p:nvPr/>
        </p:nvSpPr>
        <p:spPr>
          <a:xfrm>
            <a:off x="11079480" y="6172835"/>
            <a:ext cx="548640" cy="548640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fld id="{A1B599B3-0CDC-49E4-88E2-3C5B3A14559B}" type="slidenum">
              <a:rPr lang="en-US" sz="1500" smtClean="0">
                <a:solidFill>
                  <a:srgbClr val="FFFFFF"/>
                </a:solidFill>
                <a:latin typeface="Calibri" panose="020F0502020204030204"/>
              </a:rPr>
              <a:pPr algn="ctr">
                <a:spcAft>
                  <a:spcPts val="600"/>
                </a:spcAft>
                <a:defRPr/>
              </a:pPr>
              <a:t>12</a:t>
            </a:fld>
            <a:endParaRPr lang="en-US" sz="15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A02D4A3-F0F0-47F4-BC2D-39EC272A0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Seznámil jste vedení společnosti s výstupy Vaší práce?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Pokud ano, budou některé Vaše návrhy implementovány? </a:t>
            </a:r>
          </a:p>
        </p:txBody>
      </p:sp>
    </p:spTree>
    <p:extLst>
      <p:ext uri="{BB962C8B-B14F-4D97-AF65-F5344CB8AC3E}">
        <p14:creationId xmlns:p14="http://schemas.microsoft.com/office/powerpoint/2010/main" val="103452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A262A5-F8C9-4A2C-8EFF-3E00647A957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00000"/>
          </a:solidFill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EA7212-BB78-4425-9343-59B52B074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47159" cy="4351338"/>
          </a:xfrm>
        </p:spPr>
        <p:txBody>
          <a:bodyPr/>
          <a:lstStyle/>
          <a:p>
            <a:pPr algn="just"/>
            <a:r>
              <a:rPr lang="cs-CZ" dirty="0"/>
              <a:t>Cílem práce je provést analýzu ve zvolené společnosti. Na základě zjištěných nedostatků navrhnout zlepšení tak, aby bylo docíleno zvýšení efektivity výroby, odstranění plýtvání a snížení nákladů podniku. </a:t>
            </a:r>
          </a:p>
          <a:p>
            <a:endParaRPr lang="cs-CZ" dirty="0"/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51A20CB9-8518-491F-B187-9C13872F4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8072" y="6037580"/>
            <a:ext cx="548640" cy="548640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  <a:defRPr/>
            </a:pPr>
            <a:fld id="{A1B599B3-0CDC-49E4-88E2-3C5B3A14559B}" type="slidenum">
              <a:rPr lang="en-US" sz="1500">
                <a:solidFill>
                  <a:srgbClr val="FFFFFF"/>
                </a:solidFill>
                <a:latin typeface="Calibri" panose="020F0502020204030204"/>
              </a:rPr>
              <a:pPr algn="ctr">
                <a:spcAft>
                  <a:spcPts val="600"/>
                </a:spcAft>
                <a:defRPr/>
              </a:pPr>
              <a:t>2</a:t>
            </a:fld>
            <a:endParaRPr lang="en-US" sz="1500" dirty="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09013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BDB6D-3B70-4DD1-98BB-538EE09C3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  <a:solidFill>
            <a:srgbClr val="800000"/>
          </a:solidFill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Výzkumné otázky</a:t>
            </a:r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27724D43-B2DA-4EAD-93F7-60EE92F35E23}"/>
              </a:ext>
            </a:extLst>
          </p:cNvPr>
          <p:cNvSpPr txBox="1">
            <a:spLocks/>
          </p:cNvSpPr>
          <p:nvPr/>
        </p:nvSpPr>
        <p:spPr>
          <a:xfrm>
            <a:off x="11079480" y="6355368"/>
            <a:ext cx="548640" cy="548640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fld id="{A1B599B3-0CDC-49E4-88E2-3C5B3A14559B}" type="slidenum">
              <a:rPr lang="en-US" sz="1500" smtClean="0">
                <a:solidFill>
                  <a:srgbClr val="FFFFFF"/>
                </a:solidFill>
                <a:latin typeface="Calibri" panose="020F0502020204030204"/>
              </a:rPr>
              <a:pPr algn="ctr">
                <a:spcAft>
                  <a:spcPts val="600"/>
                </a:spcAft>
                <a:defRPr/>
              </a:pPr>
              <a:t>3</a:t>
            </a:fld>
            <a:endParaRPr lang="en-US" sz="15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FD13DD1-511E-433C-829E-C07AF4BC6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Otázka č.1 </a:t>
            </a:r>
            <a:r>
              <a:rPr lang="cs-CZ" dirty="0"/>
              <a:t>-Zvýší metoda 5 S efektivitu ve vybrané společnosti?</a:t>
            </a:r>
          </a:p>
          <a:p>
            <a:r>
              <a:rPr lang="cs-CZ" b="1" dirty="0"/>
              <a:t>Otázka č.2 </a:t>
            </a:r>
            <a:r>
              <a:rPr lang="cs-CZ" dirty="0"/>
              <a:t>- Lze pomocí snímku pracovního dne zjistit adekvátní analýzu?</a:t>
            </a:r>
          </a:p>
        </p:txBody>
      </p:sp>
    </p:spTree>
    <p:extLst>
      <p:ext uri="{BB962C8B-B14F-4D97-AF65-F5344CB8AC3E}">
        <p14:creationId xmlns:p14="http://schemas.microsoft.com/office/powerpoint/2010/main" val="2222707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AA947A-63E1-464C-BC33-2EEDD866ED8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00000"/>
          </a:solidFill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C58DAC-AE8A-430D-B155-B9FDAF664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snímku pracovního dne</a:t>
            </a:r>
          </a:p>
          <a:p>
            <a:r>
              <a:rPr lang="cs-CZ" dirty="0"/>
              <a:t>Špagetový diagram</a:t>
            </a:r>
          </a:p>
          <a:p>
            <a:r>
              <a:rPr lang="cs-CZ"/>
              <a:t>Sběr dat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F965933E-BCC6-4900-BDBC-AF673C8C2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9480" y="5902643"/>
            <a:ext cx="548640" cy="548640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  <a:defRPr/>
            </a:pPr>
            <a:fld id="{A1B599B3-0CDC-49E4-88E2-3C5B3A14559B}" type="slidenum">
              <a:rPr lang="en-US" sz="1500">
                <a:solidFill>
                  <a:srgbClr val="FFFFFF"/>
                </a:solidFill>
                <a:latin typeface="Calibri" panose="020F0502020204030204"/>
              </a:rPr>
              <a:pPr algn="ctr">
                <a:spcAft>
                  <a:spcPts val="600"/>
                </a:spcAft>
                <a:defRPr/>
              </a:pPr>
              <a:t>4</a:t>
            </a:fld>
            <a:endParaRPr lang="en-US" sz="15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9235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1A764-9410-46BF-A678-3D0524911AE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00000"/>
          </a:solidFill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Analýza snímku pracovního dne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E912572B-C532-4D55-ACDF-2F7F9695DA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D813EE08-3A8F-4AB9-8F15-64F6EDE09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9480" y="5902643"/>
            <a:ext cx="548640" cy="548640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  <a:defRPr/>
            </a:pPr>
            <a:fld id="{A1B599B3-0CDC-49E4-88E2-3C5B3A14559B}" type="slidenum">
              <a:rPr lang="en-US" sz="1500">
                <a:solidFill>
                  <a:srgbClr val="FFFFFF"/>
                </a:solidFill>
                <a:latin typeface="Calibri" panose="020F0502020204030204"/>
              </a:rPr>
              <a:pPr algn="ctr">
                <a:spcAft>
                  <a:spcPts val="600"/>
                </a:spcAft>
                <a:defRPr/>
              </a:pPr>
              <a:t>5</a:t>
            </a:fld>
            <a:endParaRPr lang="en-US" sz="15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99229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BE244-ACA7-4F99-8C13-EE18ABCE2FC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00000"/>
          </a:solidFill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Špagetový diagram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094DB20-32E3-4B3F-B5D5-F95E3D809DE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2" y="1825625"/>
            <a:ext cx="9760236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4403E00F-BAAC-4B74-975D-7A1BDEBB0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5160" y="5902643"/>
            <a:ext cx="548640" cy="548640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  <a:defRPr/>
            </a:pPr>
            <a:fld id="{A1B599B3-0CDC-49E4-88E2-3C5B3A14559B}" type="slidenum">
              <a:rPr lang="en-US" sz="1500">
                <a:solidFill>
                  <a:srgbClr val="FFFFFF"/>
                </a:solidFill>
                <a:latin typeface="Calibri" panose="020F0502020204030204"/>
              </a:rPr>
              <a:pPr algn="ctr">
                <a:spcAft>
                  <a:spcPts val="600"/>
                </a:spcAft>
                <a:defRPr/>
              </a:pPr>
              <a:t>6</a:t>
            </a:fld>
            <a:endParaRPr lang="en-US" sz="15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15671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FC7AA-3CB5-4A5A-A505-4DCD0A4199A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00000"/>
          </a:solidFill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Navržená opatření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21344E-223C-42E1-A0D8-8D5A6EA22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Implementace 5 S na výrobním pracovišti</a:t>
            </a:r>
          </a:p>
          <a:p>
            <a:r>
              <a:rPr lang="cs-CZ" dirty="0"/>
              <a:t>Změna layoutu</a:t>
            </a:r>
          </a:p>
          <a:p>
            <a:r>
              <a:rPr lang="cs-CZ" dirty="0"/>
              <a:t>Zavedení grafického sledování výsledků 5 S</a:t>
            </a:r>
          </a:p>
          <a:p>
            <a:r>
              <a:rPr lang="cs-CZ" dirty="0"/>
              <a:t>Zavedení elektronické dokumentace </a:t>
            </a:r>
          </a:p>
          <a:p>
            <a:r>
              <a:rPr lang="cs-CZ" dirty="0"/>
              <a:t>Školení</a:t>
            </a:r>
          </a:p>
        </p:txBody>
      </p:sp>
      <p:sp>
        <p:nvSpPr>
          <p:cNvPr id="5" name="Zástupný symbol pro číslo snímku 3">
            <a:extLst>
              <a:ext uri="{FF2B5EF4-FFF2-40B4-BE49-F238E27FC236}">
                <a16:creationId xmlns:a16="http://schemas.microsoft.com/office/drawing/2014/main" id="{51C1B4DB-6A35-4C21-A4C2-03FF53A1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9480" y="5902643"/>
            <a:ext cx="548640" cy="548640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  <a:defRPr/>
            </a:pPr>
            <a:fld id="{A1B599B3-0CDC-49E4-88E2-3C5B3A14559B}" type="slidenum">
              <a:rPr lang="en-US" sz="1500">
                <a:solidFill>
                  <a:srgbClr val="FFFFFF"/>
                </a:solidFill>
                <a:latin typeface="Calibri" panose="020F0502020204030204"/>
              </a:rPr>
              <a:pPr algn="ctr">
                <a:spcAft>
                  <a:spcPts val="600"/>
                </a:spcAft>
                <a:defRPr/>
              </a:pPr>
              <a:t>7</a:t>
            </a:fld>
            <a:endParaRPr lang="en-US" sz="15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59834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BDB6D-3B70-4DD1-98BB-538EE09C3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  <a:solidFill>
            <a:srgbClr val="800000"/>
          </a:solidFill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Špagetový diagram na navrhovaném layoutu</a:t>
            </a:r>
          </a:p>
        </p:txBody>
      </p:sp>
      <p:sp>
        <p:nvSpPr>
          <p:cNvPr id="7" name="Zástupný symbol pro číslo snímku 3">
            <a:extLst>
              <a:ext uri="{FF2B5EF4-FFF2-40B4-BE49-F238E27FC236}">
                <a16:creationId xmlns:a16="http://schemas.microsoft.com/office/drawing/2014/main" id="{27724D43-B2DA-4EAD-93F7-60EE92F35E23}"/>
              </a:ext>
            </a:extLst>
          </p:cNvPr>
          <p:cNvSpPr txBox="1">
            <a:spLocks/>
          </p:cNvSpPr>
          <p:nvPr/>
        </p:nvSpPr>
        <p:spPr>
          <a:xfrm>
            <a:off x="11079480" y="6172835"/>
            <a:ext cx="548640" cy="548640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fld id="{A1B599B3-0CDC-49E4-88E2-3C5B3A14559B}" type="slidenum">
              <a:rPr lang="en-US" sz="1500" smtClean="0">
                <a:solidFill>
                  <a:srgbClr val="FFFFFF"/>
                </a:solidFill>
                <a:latin typeface="Calibri" panose="020F0502020204030204"/>
              </a:rPr>
              <a:pPr algn="ctr">
                <a:spcAft>
                  <a:spcPts val="600"/>
                </a:spcAft>
                <a:defRPr/>
              </a:pPr>
              <a:t>8</a:t>
            </a:fld>
            <a:endParaRPr lang="en-US" sz="1500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23BF020-1EF4-4105-8FFB-E41D4FF49978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1671" t="12969" r="5289"/>
          <a:stretch/>
        </p:blipFill>
        <p:spPr>
          <a:xfrm>
            <a:off x="838200" y="2660134"/>
            <a:ext cx="8952840" cy="3787021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CE7D5C7A-4C02-4BDD-A178-12C2B8E17282}"/>
              </a:ext>
            </a:extLst>
          </p:cNvPr>
          <p:cNvSpPr txBox="1"/>
          <p:nvPr/>
        </p:nvSpPr>
        <p:spPr>
          <a:xfrm>
            <a:off x="999028" y="1641792"/>
            <a:ext cx="5424370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Úspory: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Snížení pohybu pro materiál o 39,048 min/den.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Úspora 63,8% na pohybech pro materiál.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334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0CEA9-28BE-4CBE-99AD-15E0F6DFB8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00000"/>
          </a:solidFill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Výsledky 6 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7EBDA8-2EE7-4BA0-802E-FDBE62BFAAF1}"/>
              </a:ext>
            </a:extLst>
          </p:cNvPr>
          <p:cNvSpPr txBox="1">
            <a:spLocks/>
          </p:cNvSpPr>
          <p:nvPr/>
        </p:nvSpPr>
        <p:spPr>
          <a:xfrm>
            <a:off x="11079480" y="6172835"/>
            <a:ext cx="548640" cy="548640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defRPr/>
            </a:pPr>
            <a:fld id="{A1B599B3-0CDC-49E4-88E2-3C5B3A14559B}" type="slidenum">
              <a:rPr lang="en-US" sz="1500" smtClean="0">
                <a:solidFill>
                  <a:srgbClr val="FFFFFF"/>
                </a:solidFill>
                <a:latin typeface="Calibri" panose="020F0502020204030204"/>
              </a:rPr>
              <a:pPr algn="ctr">
                <a:spcAft>
                  <a:spcPts val="600"/>
                </a:spcAft>
                <a:defRPr/>
              </a:pPr>
              <a:t>9</a:t>
            </a:fld>
            <a:endParaRPr lang="en-US" sz="1500">
              <a:solidFill>
                <a:srgbClr val="FFFFFF"/>
              </a:solidFill>
              <a:latin typeface="Calibri" panose="020F0502020204030204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1556C57-821F-407C-BC4E-36BC0FAE276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5242" y="1821577"/>
            <a:ext cx="5948039" cy="467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984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208</Words>
  <Application>Microsoft Office PowerPoint</Application>
  <PresentationFormat>Širokoúhlá obrazovka</PresentationFormat>
  <Paragraphs>54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Bakalářská práce</vt:lpstr>
      <vt:lpstr>Cíl práce</vt:lpstr>
      <vt:lpstr>Výzkumné otázky</vt:lpstr>
      <vt:lpstr>Použité metody</vt:lpstr>
      <vt:lpstr>Analýza snímku pracovního dne</vt:lpstr>
      <vt:lpstr>Špagetový diagram</vt:lpstr>
      <vt:lpstr>Navržená opatření</vt:lpstr>
      <vt:lpstr>Špagetový diagram na navrhovaném layoutu</vt:lpstr>
      <vt:lpstr>Výsledky 6 S</vt:lpstr>
      <vt:lpstr>Děkuji za pozornost</vt:lpstr>
      <vt:lpstr>Doplňující dotaz vedoucího BP</vt:lpstr>
      <vt:lpstr>Doplňující dotaz oponenta BP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Bakalářská práce</dc:title>
  <dc:creator>Schoř, Petr</dc:creator>
  <cp:lastModifiedBy>Schoř, Petr</cp:lastModifiedBy>
  <cp:revision>10</cp:revision>
  <dcterms:created xsi:type="dcterms:W3CDTF">2020-04-21T08:58:37Z</dcterms:created>
  <dcterms:modified xsi:type="dcterms:W3CDTF">2020-06-06T07:37:18Z</dcterms:modified>
</cp:coreProperties>
</file>