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NY\Documents\V&#352;TE\10.%20semestr%20LS%202020\CCV\BAK\D&#233;lka%20trasy%20a%20doba%20obsluh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NY\Documents\V&#352;TE\10.%20semestr%20LS%202020\CCV\BAK\D&#233;lka%20trasy%20a%20doba%20obsluh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NY\Documents\V&#352;TE\10.%20semestr%20LS%202020\CCV\BAK\Pohonn&#233;%20hmoty%20gra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000">
              <a:latin typeface="Arial" panose="020B0604020202020204" pitchFamily="34" charset="0"/>
              <a:cs typeface="Arial" panose="020B0604020202020204" pitchFamily="34" charset="0"/>
            </a:defRPr>
          </a:pPr>
          <a:endParaRPr lang="cs-CZ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List2!$C$3</c:f>
              <c:strCache>
                <c:ptCount val="1"/>
                <c:pt idx="0">
                  <c:v>Délka trasy (km)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16049382716049E-3"/>
                  <c:y val="-0.125597306513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679E-3"/>
                  <c:y val="-0.212212992936624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2469135802469136E-3"/>
                  <c:y val="-0.2355233221104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List2!$B$4:$B$6</c:f>
              <c:strCache>
                <c:ptCount val="3"/>
                <c:pt idx="0">
                  <c:v>AS</c:v>
                </c:pt>
                <c:pt idx="1">
                  <c:v>CWM</c:v>
                </c:pt>
                <c:pt idx="2">
                  <c:v>MNS</c:v>
                </c:pt>
              </c:strCache>
            </c:strRef>
          </c:cat>
          <c:val>
            <c:numRef>
              <c:f>List2!$C$4:$C$6</c:f>
              <c:numCache>
                <c:formatCode>General</c:formatCode>
                <c:ptCount val="3"/>
                <c:pt idx="0">
                  <c:v>254</c:v>
                </c:pt>
                <c:pt idx="1">
                  <c:v>387</c:v>
                </c:pt>
                <c:pt idx="2">
                  <c:v>418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7965312"/>
        <c:axId val="67967616"/>
        <c:axId val="0"/>
      </c:bar3DChart>
      <c:catAx>
        <c:axId val="67965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cs-CZ"/>
          </a:p>
        </c:txPr>
        <c:crossAx val="67967616"/>
        <c:crosses val="autoZero"/>
        <c:auto val="1"/>
        <c:lblAlgn val="ctr"/>
        <c:lblOffset val="100"/>
        <c:noMultiLvlLbl val="0"/>
      </c:catAx>
      <c:valAx>
        <c:axId val="67967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cs-CZ"/>
          </a:p>
        </c:txPr>
        <c:crossAx val="67965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Doba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obsluhy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List2!$H$3</c:f>
              <c:strCache>
                <c:ptCount val="1"/>
                <c:pt idx="0">
                  <c:v>Doba obsluhy (hod)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8641975308641979E-3"/>
                  <c:y val="-0.20618529066845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012345679012346E-3"/>
                  <c:y val="-0.258671523300493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876543209876543E-3"/>
                  <c:y val="-0.273583406741281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h:mm;@" sourceLinked="0"/>
            <c:txPr>
              <a:bodyPr/>
              <a:lstStyle/>
              <a:p>
                <a:pPr>
                  <a:defRPr sz="2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List2!$G$4:$G$6</c:f>
              <c:strCache>
                <c:ptCount val="3"/>
                <c:pt idx="0">
                  <c:v>Aktuální trasa</c:v>
                </c:pt>
                <c:pt idx="1">
                  <c:v>CWM</c:v>
                </c:pt>
                <c:pt idx="2">
                  <c:v>MNS</c:v>
                </c:pt>
              </c:strCache>
            </c:strRef>
          </c:cat>
          <c:val>
            <c:numRef>
              <c:f>List2!$H$4:$H$6</c:f>
              <c:numCache>
                <c:formatCode>[$-F400]h:mm:ss\ AM/PM</c:formatCode>
                <c:ptCount val="3"/>
                <c:pt idx="0">
                  <c:v>0.23611111111111113</c:v>
                </c:pt>
                <c:pt idx="1">
                  <c:v>0.28472222222222221</c:v>
                </c:pt>
                <c:pt idx="2">
                  <c:v>0.2986111111111111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7151360"/>
        <c:axId val="67152896"/>
        <c:axId val="0"/>
      </c:bar3DChart>
      <c:catAx>
        <c:axId val="671513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67152896"/>
        <c:crosses val="autoZero"/>
        <c:auto val="1"/>
        <c:lblAlgn val="ctr"/>
        <c:lblOffset val="100"/>
        <c:noMultiLvlLbl val="0"/>
      </c:catAx>
      <c:valAx>
        <c:axId val="67152896"/>
        <c:scaling>
          <c:orientation val="minMax"/>
        </c:scaling>
        <c:delete val="0"/>
        <c:axPos val="l"/>
        <c:majorGridlines/>
        <c:numFmt formatCode="[$-F400]h:mm:ss\ AM/PM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67151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Roční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náklady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pohonné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hmoty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List1!$G$4</c:f>
              <c:strCache>
                <c:ptCount val="1"/>
                <c:pt idx="0">
                  <c:v>Roční náklady na pohonné hmoty (Kč)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7035821911149997E-3"/>
                  <c:y val="-0.13420846416160917"/>
                </c:manualLayout>
              </c:layout>
              <c:tx>
                <c:rich>
                  <a:bodyPr/>
                  <a:lstStyle/>
                  <a:p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164</a:t>
                    </a:r>
                    <a:r>
                      <a:rPr lang="cs-CZ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3209876543209872E-3"/>
                  <c:y val="-0.2486020784807527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270</a:t>
                    </a:r>
                    <a:r>
                      <a: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898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518518518518519E-3"/>
                  <c:y val="-0.23966666486524463"/>
                </c:manualLayout>
              </c:layout>
              <c:tx>
                <c:rich>
                  <a:bodyPr/>
                  <a:lstStyle/>
                  <a:p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250</a:t>
                    </a:r>
                    <a:r>
                      <a:rPr lang="cs-CZ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en-US" sz="2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808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\ &quot;Kč&quot;" sourceLinked="0"/>
            <c:txPr>
              <a:bodyPr/>
              <a:lstStyle/>
              <a:p>
                <a:pPr>
                  <a:defRPr sz="20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List1!$A$5:$A$7</c:f>
              <c:strCache>
                <c:ptCount val="3"/>
                <c:pt idx="0">
                  <c:v>Aktuální trasa</c:v>
                </c:pt>
                <c:pt idx="1">
                  <c:v>MNS</c:v>
                </c:pt>
                <c:pt idx="2">
                  <c:v>CWM</c:v>
                </c:pt>
              </c:strCache>
            </c:strRef>
          </c:cat>
          <c:val>
            <c:numRef>
              <c:f>List1!$G$5:$G$7</c:f>
              <c:numCache>
                <c:formatCode>0</c:formatCode>
                <c:ptCount val="3"/>
                <c:pt idx="0">
                  <c:v>164612.82799999998</c:v>
                </c:pt>
                <c:pt idx="1">
                  <c:v>270898.27599999995</c:v>
                </c:pt>
                <c:pt idx="2">
                  <c:v>250807.734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7847680"/>
        <c:axId val="67868928"/>
        <c:axId val="0"/>
      </c:bar3DChart>
      <c:catAx>
        <c:axId val="678476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67868928"/>
        <c:crosses val="autoZero"/>
        <c:auto val="1"/>
        <c:lblAlgn val="ctr"/>
        <c:lblOffset val="100"/>
        <c:noMultiLvlLbl val="0"/>
      </c:catAx>
      <c:valAx>
        <c:axId val="67868928"/>
        <c:scaling>
          <c:orientation val="minMax"/>
        </c:scaling>
        <c:delete val="0"/>
        <c:axPos val="l"/>
        <c:majorGridlines/>
        <c:numFmt formatCode="#,##0\ &quot;Kč&quot;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67847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5146-C9B6-4EA9-BC15-498D68EBE493}" type="datetimeFigureOut">
              <a:rPr lang="cs-CZ" smtClean="0"/>
              <a:t>7. 6. 2020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C65-7C78-48B2-980A-718BA52D8B3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5146-C9B6-4EA9-BC15-498D68EBE493}" type="datetimeFigureOut">
              <a:rPr lang="cs-CZ" smtClean="0"/>
              <a:t>7. 6. 2020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C65-7C78-48B2-980A-718BA52D8B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5146-C9B6-4EA9-BC15-498D68EBE493}" type="datetimeFigureOut">
              <a:rPr lang="cs-CZ" smtClean="0"/>
              <a:t>7. 6. 2020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C65-7C78-48B2-980A-718BA52D8B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5146-C9B6-4EA9-BC15-498D68EBE493}" type="datetimeFigureOut">
              <a:rPr lang="cs-CZ" smtClean="0"/>
              <a:t>7. 6. 2020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C65-7C78-48B2-980A-718BA52D8B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5146-C9B6-4EA9-BC15-498D68EBE493}" type="datetimeFigureOut">
              <a:rPr lang="cs-CZ" smtClean="0"/>
              <a:t>7. 6. 2020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C65-7C78-48B2-980A-718BA52D8B3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5146-C9B6-4EA9-BC15-498D68EBE493}" type="datetimeFigureOut">
              <a:rPr lang="cs-CZ" smtClean="0"/>
              <a:t>7. 6. 2020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C65-7C78-48B2-980A-718BA52D8B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5146-C9B6-4EA9-BC15-498D68EBE493}" type="datetimeFigureOut">
              <a:rPr lang="cs-CZ" smtClean="0"/>
              <a:t>7. 6. 2020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C65-7C78-48B2-980A-718BA52D8B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5146-C9B6-4EA9-BC15-498D68EBE493}" type="datetimeFigureOut">
              <a:rPr lang="cs-CZ" smtClean="0"/>
              <a:t>7. 6. 2020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C65-7C78-48B2-980A-718BA52D8B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5146-C9B6-4EA9-BC15-498D68EBE493}" type="datetimeFigureOut">
              <a:rPr lang="cs-CZ" smtClean="0"/>
              <a:t>7. 6. 2020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C65-7C78-48B2-980A-718BA52D8B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5146-C9B6-4EA9-BC15-498D68EBE493}" type="datetimeFigureOut">
              <a:rPr lang="cs-CZ" smtClean="0"/>
              <a:t>7. 6. 2020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7CC65-7C78-48B2-980A-718BA52D8B38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7725146-C9B6-4EA9-BC15-498D68EBE493}" type="datetimeFigureOut">
              <a:rPr lang="cs-CZ" smtClean="0"/>
              <a:t>7. 6. 2020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8C7CC65-7C78-48B2-980A-718BA52D8B3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7725146-C9B6-4EA9-BC15-498D68EBE493}" type="datetimeFigureOut">
              <a:rPr lang="cs-CZ" smtClean="0"/>
              <a:t>7. 6. 2020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C7CC65-7C78-48B2-980A-718BA52D8B3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Obsluha vybrané oblasti u společnosti DHL Express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3212976"/>
            <a:ext cx="8077200" cy="1499616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Autor: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Hanuš Provázek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práce:	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Jiří Čejka, Ph.D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Oponent práce:	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Martin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Komorný, v.r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095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Srovnání tras dle doby obsluhy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047739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08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363272" cy="1252728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Roční náklady na pohonné hmoty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053168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116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Otázky a odpovědi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práce:</a:t>
            </a:r>
          </a:p>
          <a:p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Jak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se díváte na využití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optimalizačních metod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praxi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Dle mého názoru by měly být optimalizační metody implementovány ve vhodném softwaru, který je uživatelsky příjemný pro každého uživatele a je neustále k dispozici.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07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Otázky a odpovědi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Oponent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Proč jste si vybral právě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uvedené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optimalizační metody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Tyto metody jsem zvolil, protože jsou vhodné pro ruční výpočty bez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použití profesionálního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licencovaného softwaru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 ohledem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novou pobočku Brno-Tuřany se pobočce v Jihlavě nabízí optimalizace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všech tras, budete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se v tom angažovat i nadále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společnosti DHL Express již nepracuji a tuto práci mají na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starost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takzvaní Route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designeři, ale budu se u bývalých kolegů informovat o aktuálním vývoji.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45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1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k dané problematice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Práce u společnosti DHL Express jako kurýr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Nová centrální pobočka na brněnském letišti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43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ávrh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svozových a rozvozových tras ve vybrané oblasti z nové centrální pobočky ve společnosti DHL Express.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orovnání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 současným stavem.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80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Jak se změní současná trasa kurýra, pokud bude vyjíždět z nové centrální pobočky?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Jak bude vypadat nová trasa?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Jak se změní náklady na pohonné hmoty?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4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Momentální stav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04" y="1774825"/>
            <a:ext cx="7797192" cy="4625975"/>
          </a:xfrm>
        </p:spPr>
      </p:pic>
    </p:spTree>
    <p:extLst>
      <p:ext uri="{BB962C8B-B14F-4D97-AF65-F5344CB8AC3E}">
        <p14:creationId xmlns:p14="http://schemas.microsoft.com/office/powerpoint/2010/main" val="87761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Metoda nejbližšího souseda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Clark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Wrightova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metoda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92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Metoda nejbližšího souseda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18300"/>
            <a:ext cx="8229600" cy="4139025"/>
          </a:xfrm>
        </p:spPr>
      </p:pic>
    </p:spTree>
    <p:extLst>
      <p:ext uri="{BB962C8B-B14F-4D97-AF65-F5344CB8AC3E}">
        <p14:creationId xmlns:p14="http://schemas.microsoft.com/office/powerpoint/2010/main" val="3059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Clark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Wrightova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metoda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86" y="1774825"/>
            <a:ext cx="7741427" cy="4625975"/>
          </a:xfrm>
        </p:spPr>
      </p:pic>
    </p:spTree>
    <p:extLst>
      <p:ext uri="{BB962C8B-B14F-4D97-AF65-F5344CB8AC3E}">
        <p14:creationId xmlns:p14="http://schemas.microsoft.com/office/powerpoint/2010/main" val="224944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Srovnání tras dle kilometrů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173019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45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4800</TotalTime>
  <Words>267</Words>
  <Application>Microsoft Office PowerPoint</Application>
  <PresentationFormat>Předvádění na obrazovce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Modul</vt:lpstr>
      <vt:lpstr>Obsluha vybrané oblasti u společnosti DHL Express</vt:lpstr>
      <vt:lpstr>Motivace k dané problematice</vt:lpstr>
      <vt:lpstr>Cíl práce</vt:lpstr>
      <vt:lpstr>Výzkumné otázky</vt:lpstr>
      <vt:lpstr>Momentální stav</vt:lpstr>
      <vt:lpstr>Použité metody</vt:lpstr>
      <vt:lpstr>Metoda nejbližšího souseda</vt:lpstr>
      <vt:lpstr>Clark Wrightova metoda</vt:lpstr>
      <vt:lpstr>Srovnání tras dle kilometrů</vt:lpstr>
      <vt:lpstr>Srovnání tras dle doby obsluhy</vt:lpstr>
      <vt:lpstr>Roční náklady na pohonné hmoty</vt:lpstr>
      <vt:lpstr>Otázky a odpovědi</vt:lpstr>
      <vt:lpstr>Otázky a odpovědi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Obsluha vybrané oblasti u společnosti DHL Express</dc:title>
  <dc:creator>HANY</dc:creator>
  <cp:lastModifiedBy>HANY</cp:lastModifiedBy>
  <cp:revision>25</cp:revision>
  <dcterms:created xsi:type="dcterms:W3CDTF">2020-06-07T12:23:18Z</dcterms:created>
  <dcterms:modified xsi:type="dcterms:W3CDTF">2020-06-10T20:23:22Z</dcterms:modified>
</cp:coreProperties>
</file>