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8" r:id="rId9"/>
    <p:sldId id="267" r:id="rId10"/>
    <p:sldId id="262" r:id="rId11"/>
    <p:sldId id="263" r:id="rId12"/>
    <p:sldId id="265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1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9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353;kola\semestr6\bak\BP\data%20pruchodu%20-%20graf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List1!$A$1</c:f>
              <c:strCache>
                <c:ptCount val="1"/>
                <c:pt idx="0">
                  <c:v>Rok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List1!$A$3:$A$14</c:f>
              <c:strCache>
                <c:ptCount val="12"/>
                <c:pt idx="0">
                  <c:v>I</c:v>
                </c:pt>
                <c:pt idx="1">
                  <c:v>II</c:v>
                </c:pt>
                <c:pt idx="2">
                  <c:v>III</c:v>
                </c:pt>
                <c:pt idx="3">
                  <c:v>IV</c:v>
                </c:pt>
                <c:pt idx="4">
                  <c:v>V</c:v>
                </c:pt>
                <c:pt idx="5">
                  <c:v>VI</c:v>
                </c:pt>
                <c:pt idx="6">
                  <c:v>VII</c:v>
                </c:pt>
                <c:pt idx="7">
                  <c:v>VIII</c:v>
                </c:pt>
                <c:pt idx="8">
                  <c:v>IX</c:v>
                </c:pt>
                <c:pt idx="9">
                  <c:v>X</c:v>
                </c:pt>
                <c:pt idx="10">
                  <c:v>XI</c:v>
                </c:pt>
                <c:pt idx="11">
                  <c:v>XII</c:v>
                </c:pt>
              </c:strCache>
            </c:strRef>
          </c:cat>
          <c:val>
            <c:numRef>
              <c:f>List1!$D$3:$D$14</c:f>
              <c:numCache>
                <c:formatCode>General</c:formatCode>
                <c:ptCount val="12"/>
                <c:pt idx="0">
                  <c:v>21782</c:v>
                </c:pt>
                <c:pt idx="1">
                  <c:v>19457</c:v>
                </c:pt>
                <c:pt idx="2">
                  <c:v>24494</c:v>
                </c:pt>
                <c:pt idx="3">
                  <c:v>23026</c:v>
                </c:pt>
                <c:pt idx="4">
                  <c:v>37961</c:v>
                </c:pt>
                <c:pt idx="5">
                  <c:v>47852</c:v>
                </c:pt>
                <c:pt idx="6">
                  <c:v>122682</c:v>
                </c:pt>
                <c:pt idx="7">
                  <c:v>119773</c:v>
                </c:pt>
                <c:pt idx="8">
                  <c:v>44869</c:v>
                </c:pt>
                <c:pt idx="9">
                  <c:v>22391</c:v>
                </c:pt>
                <c:pt idx="10">
                  <c:v>23363</c:v>
                </c:pt>
                <c:pt idx="11">
                  <c:v>23874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937-4EAA-A0D4-8001EA258A32}"/>
            </c:ext>
          </c:extLst>
        </c:ser>
        <c:ser>
          <c:idx val="1"/>
          <c:order val="1"/>
          <c:tx>
            <c:strRef>
              <c:f>List1!$H$1</c:f>
              <c:strCache>
                <c:ptCount val="1"/>
                <c:pt idx="0">
                  <c:v>Rok 2019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List1!$A$3:$A$14</c:f>
              <c:strCache>
                <c:ptCount val="12"/>
                <c:pt idx="0">
                  <c:v>I</c:v>
                </c:pt>
                <c:pt idx="1">
                  <c:v>II</c:v>
                </c:pt>
                <c:pt idx="2">
                  <c:v>III</c:v>
                </c:pt>
                <c:pt idx="3">
                  <c:v>IV</c:v>
                </c:pt>
                <c:pt idx="4">
                  <c:v>V</c:v>
                </c:pt>
                <c:pt idx="5">
                  <c:v>VI</c:v>
                </c:pt>
                <c:pt idx="6">
                  <c:v>VII</c:v>
                </c:pt>
                <c:pt idx="7">
                  <c:v>VIII</c:v>
                </c:pt>
                <c:pt idx="8">
                  <c:v>IX</c:v>
                </c:pt>
                <c:pt idx="9">
                  <c:v>X</c:v>
                </c:pt>
                <c:pt idx="10">
                  <c:v>XI</c:v>
                </c:pt>
                <c:pt idx="11">
                  <c:v>XII</c:v>
                </c:pt>
              </c:strCache>
            </c:strRef>
          </c:cat>
          <c:val>
            <c:numRef>
              <c:f>List1!$K$3:$K$14</c:f>
              <c:numCache>
                <c:formatCode>General</c:formatCode>
                <c:ptCount val="12"/>
                <c:pt idx="0">
                  <c:v>23389</c:v>
                </c:pt>
                <c:pt idx="1">
                  <c:v>22115</c:v>
                </c:pt>
                <c:pt idx="2">
                  <c:v>27923</c:v>
                </c:pt>
                <c:pt idx="3">
                  <c:v>25697</c:v>
                </c:pt>
                <c:pt idx="4">
                  <c:v>45605</c:v>
                </c:pt>
                <c:pt idx="5">
                  <c:v>57336</c:v>
                </c:pt>
                <c:pt idx="6">
                  <c:v>146454</c:v>
                </c:pt>
                <c:pt idx="7">
                  <c:v>140207</c:v>
                </c:pt>
                <c:pt idx="8">
                  <c:v>55341</c:v>
                </c:pt>
                <c:pt idx="9">
                  <c:v>25107</c:v>
                </c:pt>
                <c:pt idx="10">
                  <c:v>24355</c:v>
                </c:pt>
                <c:pt idx="11">
                  <c:v>22650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937-4EAA-A0D4-8001EA258A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1135664"/>
        <c:axId val="210062128"/>
      </c:lineChart>
      <c:catAx>
        <c:axId val="20113566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2000" baseline="0" dirty="0"/>
                  <a:t>Měsíc</a:t>
                </a:r>
                <a:endParaRPr lang="cs-CZ" sz="2400" baseline="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10062128"/>
        <c:crosses val="autoZero"/>
        <c:auto val="1"/>
        <c:lblAlgn val="ctr"/>
        <c:lblOffset val="100"/>
        <c:noMultiLvlLbl val="0"/>
      </c:catAx>
      <c:valAx>
        <c:axId val="210062128"/>
        <c:scaling>
          <c:orientation val="minMax"/>
          <c:max val="160000"/>
          <c:min val="15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2000" baseline="0" dirty="0"/>
                  <a:t>počet průchodů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01135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405084810931803"/>
          <c:y val="0.87602501690848011"/>
          <c:w val="0.43167803043761177"/>
          <c:h val="8.757876294883895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accent2">
          <a:lumMod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54AE4A-473E-4C80-9EE3-DF5E36BFA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D40F2A6-DC81-4918-AC5F-78B8700824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758BD04-1B09-4357-A434-CFB394E44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781E5-23A9-446D-92E3-40AD83668D08}" type="datetimeFigureOut">
              <a:rPr lang="cs-CZ" smtClean="0"/>
              <a:t>08.06.2020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183D00-16BA-41D3-A32E-1386E456E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0ACDB68-1363-4810-9CCE-285ADC820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83E0-2F4C-4AE0-A1E5-C5703E4AC7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621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EAC092-AECD-469E-9848-A3F4AD24E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8622644-ACEC-421D-9A1E-AB435CBC38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D16FDBF-B083-41D3-819C-0FE9AC749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781E5-23A9-446D-92E3-40AD83668D08}" type="datetimeFigureOut">
              <a:rPr lang="cs-CZ" smtClean="0"/>
              <a:t>08.06.2020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81A896-F44B-41E1-84FE-F2F252141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40AEEEB-D5EB-44F9-876A-6DDD0A505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83E0-2F4C-4AE0-A1E5-C5703E4AC7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322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B658C87-2AF8-4258-A0CA-6ECAC095E4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0B3D04D-2456-4D23-B4D6-B08D6990D8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ABDF459-9A26-4663-A921-D4DAB0034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781E5-23A9-446D-92E3-40AD83668D08}" type="datetimeFigureOut">
              <a:rPr lang="cs-CZ" smtClean="0"/>
              <a:t>08.06.2020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A618B32-2667-4D17-960E-6C83D68CB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F3EADED-E85A-4A81-9906-5A70C068A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83E0-2F4C-4AE0-A1E5-C5703E4AC7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4259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6F5403-2F10-4F06-9B27-32EAF8274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CD3F26-C9DF-479C-8CDB-49BEDEF606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58591A-BAB5-4677-925A-2315D972D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781E5-23A9-446D-92E3-40AD83668D08}" type="datetimeFigureOut">
              <a:rPr lang="cs-CZ" smtClean="0"/>
              <a:t>08.06.2020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5A01A4F-6493-4687-B553-FB040D9A6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144A215-23E8-45AB-AA13-08FCD013D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83E0-2F4C-4AE0-A1E5-C5703E4AC7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0552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434AEC-08AF-4C34-A617-71B604907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F35EC26-01B7-46F5-9916-67BF6A66F8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301775B-920C-4F70-9F65-44685E263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781E5-23A9-446D-92E3-40AD83668D08}" type="datetimeFigureOut">
              <a:rPr lang="cs-CZ" smtClean="0"/>
              <a:t>08.06.2020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31F11AC-881F-4CBC-8FA3-51F21B071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A56EDBE-B6B4-4C73-A9FF-780D12608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83E0-2F4C-4AE0-A1E5-C5703E4AC7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1744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DD4EA9-1805-460A-9D41-58A21C75C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865E9D-13BA-4B77-B74D-D236F8C7D6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688CCD3-7958-42B0-9DCC-3E954172E0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0EA843B-E805-4387-B6DA-4FE341B86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781E5-23A9-446D-92E3-40AD83668D08}" type="datetimeFigureOut">
              <a:rPr lang="cs-CZ" smtClean="0"/>
              <a:t>08.06.2020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4F4F1C8-2A46-473B-835F-F675E824D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33F493E-1882-4366-B4D3-0A24B9AAC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83E0-2F4C-4AE0-A1E5-C5703E4AC7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186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7542D7-7E33-4B6E-B787-FD77204D4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F51C3FB-03AB-4698-82F5-DDAF9EB2F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DEB93D8-E9A6-48A0-A2F4-8A9CC2EDB2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7D7EEA8-0A37-4102-AEBE-92E4255625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0D21994-3A02-4F4F-944A-F517C86CD6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18BBC44-5433-4F0C-960C-B32DEEEA9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781E5-23A9-446D-92E3-40AD83668D08}" type="datetimeFigureOut">
              <a:rPr lang="cs-CZ" smtClean="0"/>
              <a:t>08.06.2020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639BA63-F03D-442C-B549-B1D216655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0A5AEDF-A78A-4128-8573-1C2759A79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83E0-2F4C-4AE0-A1E5-C5703E4AC7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1948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76357D-047A-41D6-9F2F-5B538B8A5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36403DD-B04A-4AA9-A3DB-8DC024CF4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781E5-23A9-446D-92E3-40AD83668D08}" type="datetimeFigureOut">
              <a:rPr lang="cs-CZ" smtClean="0"/>
              <a:t>08.06.2020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C1ED2ED-8608-44A5-99D3-001F48A68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85190B5-C344-4B76-9F6D-91E793AD7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83E0-2F4C-4AE0-A1E5-C5703E4AC7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3334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8E6F3B0-A55D-4A56-994C-31C1E5A55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781E5-23A9-446D-92E3-40AD83668D08}" type="datetimeFigureOut">
              <a:rPr lang="cs-CZ" smtClean="0"/>
              <a:t>08.06.2020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CEAC3CC-C7CA-4EAE-A0BC-D02EAE7D1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96EC441-01E2-4447-B4CE-590544E7B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83E0-2F4C-4AE0-A1E5-C5703E4AC7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422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9D0C6F-CDBC-4EB3-BD48-EF13CFAE9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CF78B2-8E91-48C6-8792-96CB3CE214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739F255-5668-407D-A8B2-20E377F13F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6AE40DF-DFB1-4B77-A706-2779DD81F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781E5-23A9-446D-92E3-40AD83668D08}" type="datetimeFigureOut">
              <a:rPr lang="cs-CZ" smtClean="0"/>
              <a:t>08.06.2020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CA95E06-EF19-42D8-8C2F-9695A1F99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B1E62C1-BEC7-461C-A7C9-596161BBB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83E0-2F4C-4AE0-A1E5-C5703E4AC7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0398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EBDCE8-0DF0-45F0-9B5D-DC67B975C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A6ABE2E-9668-4874-8571-1BFE845218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C618F04-6B24-41E0-90D7-4F8F7FA0E7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24D2B74-013C-40E2-A8E1-099EDD274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781E5-23A9-446D-92E3-40AD83668D08}" type="datetimeFigureOut">
              <a:rPr lang="cs-CZ" smtClean="0"/>
              <a:t>08.06.2020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15EBBA6-5418-42A4-9CC2-A4586B351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259313C-9816-47C6-9FA3-DDD0CB647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83E0-2F4C-4AE0-A1E5-C5703E4AC7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4775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710EFD8-9AFD-425E-A269-EA4F33760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4390AAA-20D1-44C5-A3C2-DF9BA2B65F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CFEAD10-5F0E-42BE-800E-0F44634637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781E5-23A9-446D-92E3-40AD83668D08}" type="datetimeFigureOut">
              <a:rPr lang="cs-CZ" smtClean="0"/>
              <a:t>08.06.2020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ABCBEC1-345C-4301-8166-B3EB0002E3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A383BD3-213C-490A-91E3-5098B3A09F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F83E0-2F4C-4AE0-A1E5-C5703E4AC7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1052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B58275-0D39-4CB6-BC36-C0BF64371B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1152" y="2329989"/>
            <a:ext cx="9144000" cy="1925637"/>
          </a:xfrm>
        </p:spPr>
        <p:txBody>
          <a:bodyPr>
            <a:normAutofit fontScale="90000"/>
          </a:bodyPr>
          <a:lstStyle/>
          <a:p>
            <a:br>
              <a:rPr lang="cs-CZ" sz="4000" b="1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4400" b="1" dirty="0">
                <a:latin typeface="Verdana" panose="020B0604030504040204" pitchFamily="34" charset="0"/>
                <a:ea typeface="Verdana" panose="020B0604030504040204" pitchFamily="34" charset="0"/>
              </a:rPr>
              <a:t>Problematika fyzické bezpečnosti letišť</a:t>
            </a:r>
            <a:br>
              <a:rPr lang="cs-CZ" sz="4000" b="1" dirty="0"/>
            </a:br>
            <a:endParaRPr lang="cs-CZ" sz="40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C6CC0E4-9A41-488F-AEE0-586E956721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6938"/>
            <a:ext cx="9144000" cy="1655762"/>
          </a:xfrm>
        </p:spPr>
        <p:txBody>
          <a:bodyPr/>
          <a:lstStyle/>
          <a:p>
            <a:pPr algn="l"/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Autor: Jan Plocha</a:t>
            </a:r>
          </a:p>
          <a:p>
            <a:pPr algn="l"/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Vedoucí práce: Ing. Ladislav Bartuška</a:t>
            </a:r>
          </a:p>
          <a:p>
            <a:pPr algn="l"/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Oponent: Ing. Gustav Sysel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49A2636-B05B-4344-BF62-8410C9637029}"/>
              </a:ext>
            </a:extLst>
          </p:cNvPr>
          <p:cNvSpPr txBox="1"/>
          <p:nvPr/>
        </p:nvSpPr>
        <p:spPr>
          <a:xfrm>
            <a:off x="1638300" y="298450"/>
            <a:ext cx="90297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latin typeface="Verdana" panose="020B0604030504040204" pitchFamily="34" charset="0"/>
                <a:ea typeface="Verdana" panose="020B0604030504040204" pitchFamily="34" charset="0"/>
              </a:rPr>
              <a:t>Vysoká škola technická a ekonomická</a:t>
            </a:r>
            <a:br>
              <a:rPr lang="cs-CZ" sz="2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</a:rPr>
              <a:t>v Českých Budějovicích</a:t>
            </a:r>
            <a:b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cs-CZ" sz="4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A7565A2-690C-4AB9-9707-E10FD03858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206" y="298450"/>
            <a:ext cx="1580227" cy="1580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2503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A90318-A7B9-4E61-B1F9-11BF92CD7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Shrnutí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37F0F7-C39F-476B-9891-592028918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Vybavenost letiště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Přístup k informacím o fyzické bezpečnosti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Veřejný prostor letiště</a:t>
            </a:r>
          </a:p>
          <a:p>
            <a:pPr>
              <a:lnSpc>
                <a:spcPct val="150000"/>
              </a:lnSpc>
            </a:pPr>
            <a:endParaRPr lang="cs-CZ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749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A90318-A7B9-4E61-B1F9-11BF92CD7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Otázky oponenta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37F0F7-C39F-476B-9891-592028918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3000" dirty="0">
                <a:latin typeface="Verdana" panose="020B0604030504040204" pitchFamily="34" charset="0"/>
                <a:ea typeface="Verdana" panose="020B0604030504040204" pitchFamily="34" charset="0"/>
              </a:rPr>
              <a:t>Víte co to je Národní bezpečnostní program týkající se bezpečnosti civilního letectví?</a:t>
            </a:r>
          </a:p>
          <a:p>
            <a:pPr>
              <a:lnSpc>
                <a:spcPct val="150000"/>
              </a:lnSpc>
            </a:pPr>
            <a:r>
              <a:rPr lang="cs-CZ" sz="3000" dirty="0">
                <a:latin typeface="Verdana" panose="020B0604030504040204" pitchFamily="34" charset="0"/>
                <a:ea typeface="Verdana" panose="020B0604030504040204" pitchFamily="34" charset="0"/>
              </a:rPr>
              <a:t>K čemu slouží identifikační průkaz osoby?</a:t>
            </a:r>
          </a:p>
        </p:txBody>
      </p:sp>
    </p:spTree>
    <p:extLst>
      <p:ext uri="{BB962C8B-B14F-4D97-AF65-F5344CB8AC3E}">
        <p14:creationId xmlns:p14="http://schemas.microsoft.com/office/powerpoint/2010/main" val="16835255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37F0F7-C39F-476B-9891-592028918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cs-CZ" sz="40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cs-CZ" sz="4000" b="1" dirty="0">
                <a:latin typeface="Verdana" panose="020B0604030504040204" pitchFamily="34" charset="0"/>
                <a:ea typeface="Verdana" panose="020B0604030504040204" pitchFamily="34" charset="0"/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847650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3A89EC-13C5-4CD3-B51E-AD14493908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69937"/>
          </a:xfrm>
        </p:spPr>
        <p:txBody>
          <a:bodyPr>
            <a:normAutofit/>
          </a:bodyPr>
          <a:lstStyle/>
          <a:p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Motivace k práci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CFD9BD0-6C32-47B9-97D6-567D2CD2A0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92300"/>
            <a:ext cx="9144000" cy="3365500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3200" dirty="0"/>
              <a:t>Znalost v oboru fyzické bezpečnosti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3200" dirty="0"/>
              <a:t>Zájem o leteckou dopravu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3200" dirty="0"/>
              <a:t>Volba letiště Ostrava - Mošnov (letiště Leoše Janáčka)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3200" dirty="0"/>
          </a:p>
          <a:p>
            <a:pPr algn="l"/>
            <a:endParaRPr lang="cs-CZ" sz="3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5089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A90318-A7B9-4E61-B1F9-11BF92CD7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Cíl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37F0F7-C39F-476B-9891-592028918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V závislosti na současných hrozbách je nutné udržovat vysokou bezpečnost na letištích. Bakalářská práce se bude zabývat technickými prostředky bezpečnosti a analyzovat je, zda je zaručena bezpečnost a zároveň není narušena plynulost toku cestujících a chod letiště.</a:t>
            </a:r>
          </a:p>
          <a:p>
            <a:endParaRPr lang="cs-CZ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357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A90318-A7B9-4E61-B1F9-11BF92CD7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Výzkumný problém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37F0F7-C39F-476B-9891-59202891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832596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Analyzování technického zabezpečení a fyzické bezpečnosti na letišti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Prostředky odhalení incidentu ve veřejné části letiště</a:t>
            </a:r>
          </a:p>
        </p:txBody>
      </p:sp>
    </p:spTree>
    <p:extLst>
      <p:ext uri="{BB962C8B-B14F-4D97-AF65-F5344CB8AC3E}">
        <p14:creationId xmlns:p14="http://schemas.microsoft.com/office/powerpoint/2010/main" val="1695042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A90318-A7B9-4E61-B1F9-11BF92CD7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Metodika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37F0F7-C39F-476B-9891-592028918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Analýza dokumentů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Rozhovory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Pozorování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Analýza časových řad</a:t>
            </a:r>
          </a:p>
          <a:p>
            <a:pPr>
              <a:lnSpc>
                <a:spcPct val="150000"/>
              </a:lnSpc>
            </a:pPr>
            <a:endParaRPr lang="cs-CZ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2279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A90318-A7B9-4E61-B1F9-11BF92CD7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Výsledky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37F0F7-C39F-476B-9891-592028918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Návrhy opatření ve veřejné části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Upravená vybavenost a dispoziční uspořádání vjezdových vrátnic</a:t>
            </a:r>
          </a:p>
          <a:p>
            <a:pPr>
              <a:lnSpc>
                <a:spcPct val="150000"/>
              </a:lnSpc>
            </a:pPr>
            <a:endParaRPr lang="cs-CZ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8305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1CD22D73-BB4E-4C0E-8114-105ADAE49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0771464" cy="1325563"/>
          </a:xfrm>
        </p:spPr>
        <p:txBody>
          <a:bodyPr/>
          <a:lstStyle/>
          <a:p>
            <a:pPr algn="ctr"/>
            <a:r>
              <a:rPr lang="cs-CZ" dirty="0"/>
              <a:t>Opatření ve veřejné části letiště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B8700DB5-4BEB-4FE3-BCAD-E085C744B2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b="0" dirty="0">
                <a:latin typeface="Verdana" panose="020B0604030504040204" pitchFamily="34" charset="0"/>
                <a:ea typeface="Verdana" panose="020B0604030504040204" pitchFamily="34" charset="0"/>
              </a:rPr>
              <a:t>Protiteroristické koše</a:t>
            </a:r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4CBF0F7B-3051-4B15-89E6-CAAFFE79FC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0" dirty="0">
                <a:latin typeface="Verdana" panose="020B0604030504040204" pitchFamily="34" charset="0"/>
                <a:ea typeface="Verdana" panose="020B0604030504040204" pitchFamily="34" charset="0"/>
              </a:rPr>
              <a:t>Detektor TS4-C </a:t>
            </a:r>
          </a:p>
        </p:txBody>
      </p:sp>
      <p:pic>
        <p:nvPicPr>
          <p:cNvPr id="12" name="Zástupný obsah 11">
            <a:extLst>
              <a:ext uri="{FF2B5EF4-FFF2-40B4-BE49-F238E27FC236}">
                <a16:creationId xmlns:a16="http://schemas.microsoft.com/office/drawing/2014/main" id="{02506400-A672-4D59-B0C5-88CE37D3198C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0921" y="2505075"/>
            <a:ext cx="4408491" cy="3262695"/>
          </a:xfrm>
          <a:ln>
            <a:solidFill>
              <a:schemeClr val="accent2">
                <a:lumMod val="75000"/>
              </a:schemeClr>
            </a:solidFill>
          </a:ln>
        </p:spPr>
      </p:pic>
      <p:pic>
        <p:nvPicPr>
          <p:cNvPr id="10" name="Zástupný obsah 9">
            <a:extLst>
              <a:ext uri="{FF2B5EF4-FFF2-40B4-BE49-F238E27FC236}">
                <a16:creationId xmlns:a16="http://schemas.microsoft.com/office/drawing/2014/main" id="{D5D579AD-7981-4F06-8A05-D832E24BA5C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27" r="31578" b="10171"/>
          <a:stretch/>
        </p:blipFill>
        <p:spPr>
          <a:xfrm>
            <a:off x="2218267" y="2896196"/>
            <a:ext cx="2150534" cy="2607138"/>
          </a:xfrm>
          <a:ln>
            <a:solidFill>
              <a:schemeClr val="accent2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812308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1CD22D73-BB4E-4C0E-8114-105ADAE49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Vjezdová vrátnice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B8700DB5-4BEB-4FE3-BCAD-E085C744B2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b="0" dirty="0">
                <a:latin typeface="Verdana" panose="020B0604030504040204" pitchFamily="34" charset="0"/>
                <a:ea typeface="Verdana" panose="020B0604030504040204" pitchFamily="34" charset="0"/>
              </a:rPr>
              <a:t>Aktuální stav</a:t>
            </a:r>
          </a:p>
        </p:txBody>
      </p:sp>
      <p:pic>
        <p:nvPicPr>
          <p:cNvPr id="13" name="Zástupný obsah 12">
            <a:extLst>
              <a:ext uri="{FF2B5EF4-FFF2-40B4-BE49-F238E27FC236}">
                <a16:creationId xmlns:a16="http://schemas.microsoft.com/office/drawing/2014/main" id="{C038A683-BDE5-4E87-A64B-FE5314B5584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849" y="2505075"/>
            <a:ext cx="4546938" cy="3684588"/>
          </a:xfrm>
          <a:ln>
            <a:solidFill>
              <a:schemeClr val="accent2">
                <a:lumMod val="75000"/>
              </a:schemeClr>
            </a:solidFill>
          </a:ln>
        </p:spPr>
      </p:pic>
      <p:sp>
        <p:nvSpPr>
          <p:cNvPr id="8" name="Zástupný text 7">
            <a:extLst>
              <a:ext uri="{FF2B5EF4-FFF2-40B4-BE49-F238E27FC236}">
                <a16:creationId xmlns:a16="http://schemas.microsoft.com/office/drawing/2014/main" id="{4CBF0F7B-3051-4B15-89E6-CAAFFE79FC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0" dirty="0">
                <a:latin typeface="Verdana" panose="020B0604030504040204" pitchFamily="34" charset="0"/>
                <a:ea typeface="Verdana" panose="020B0604030504040204" pitchFamily="34" charset="0"/>
              </a:rPr>
              <a:t>Navrhovaný stav</a:t>
            </a:r>
          </a:p>
        </p:txBody>
      </p:sp>
      <p:pic>
        <p:nvPicPr>
          <p:cNvPr id="15" name="Zástupný obsah 14">
            <a:extLst>
              <a:ext uri="{FF2B5EF4-FFF2-40B4-BE49-F238E27FC236}">
                <a16:creationId xmlns:a16="http://schemas.microsoft.com/office/drawing/2014/main" id="{F5DA4C8E-8EB3-45B6-956B-54ADF205F450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0325" y="2474408"/>
            <a:ext cx="4546938" cy="3684588"/>
          </a:xfrm>
          <a:ln>
            <a:solidFill>
              <a:schemeClr val="accent2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12487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E0327E-8EEB-41F3-B3B3-2ABD0DEFA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Rámy detekce kovů (WTMD)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4FB31B3C-2F45-4582-9A17-9E6F140F28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2940986"/>
              </p:ext>
            </p:extLst>
          </p:nvPr>
        </p:nvGraphicFramePr>
        <p:xfrm>
          <a:off x="838200" y="1825625"/>
          <a:ext cx="10273145" cy="4187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163521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99</TotalTime>
  <Words>198</Words>
  <Application>Microsoft Office PowerPoint</Application>
  <PresentationFormat>Širokoúhlá obrazovka</PresentationFormat>
  <Paragraphs>41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Verdana</vt:lpstr>
      <vt:lpstr>Motiv Office</vt:lpstr>
      <vt:lpstr> Problematika fyzické bezpečnosti letišť </vt:lpstr>
      <vt:lpstr>Motivace k práci</vt:lpstr>
      <vt:lpstr>Cíl práce</vt:lpstr>
      <vt:lpstr>Výzkumný problém</vt:lpstr>
      <vt:lpstr>Metodika práce</vt:lpstr>
      <vt:lpstr>Výsledky práce</vt:lpstr>
      <vt:lpstr>Opatření ve veřejné části letiště</vt:lpstr>
      <vt:lpstr>Vjezdová vrátnice</vt:lpstr>
      <vt:lpstr>Rámy detekce kovů (WTMD)</vt:lpstr>
      <vt:lpstr>Shrnutí</vt:lpstr>
      <vt:lpstr>Otázky oponenta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Problematika fyzické bezpečnosti letišť</dc:title>
  <dc:creator>Jan Plocha</dc:creator>
  <cp:lastModifiedBy>Jan Plocha</cp:lastModifiedBy>
  <cp:revision>13</cp:revision>
  <dcterms:created xsi:type="dcterms:W3CDTF">2020-06-07T05:46:26Z</dcterms:created>
  <dcterms:modified xsi:type="dcterms:W3CDTF">2020-06-08T19:05:41Z</dcterms:modified>
</cp:coreProperties>
</file>