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7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53;kola\semestr6\bak\BP\data%20pruchodu%20-%20gra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Rok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List1!$A$3:$A$14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List1!$D$3:$D$14</c:f>
              <c:numCache>
                <c:formatCode>General</c:formatCode>
                <c:ptCount val="12"/>
                <c:pt idx="0">
                  <c:v>21782</c:v>
                </c:pt>
                <c:pt idx="1">
                  <c:v>19457</c:v>
                </c:pt>
                <c:pt idx="2">
                  <c:v>24494</c:v>
                </c:pt>
                <c:pt idx="3">
                  <c:v>23026</c:v>
                </c:pt>
                <c:pt idx="4">
                  <c:v>37961</c:v>
                </c:pt>
                <c:pt idx="5">
                  <c:v>47852</c:v>
                </c:pt>
                <c:pt idx="6">
                  <c:v>122682</c:v>
                </c:pt>
                <c:pt idx="7">
                  <c:v>119773</c:v>
                </c:pt>
                <c:pt idx="8">
                  <c:v>44869</c:v>
                </c:pt>
                <c:pt idx="9">
                  <c:v>22391</c:v>
                </c:pt>
                <c:pt idx="10">
                  <c:v>23363</c:v>
                </c:pt>
                <c:pt idx="11">
                  <c:v>23874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37-4EAA-A0D4-8001EA258A32}"/>
            </c:ext>
          </c:extLst>
        </c:ser>
        <c:ser>
          <c:idx val="1"/>
          <c:order val="1"/>
          <c:tx>
            <c:strRef>
              <c:f>List1!$H$1</c:f>
              <c:strCache>
                <c:ptCount val="1"/>
                <c:pt idx="0">
                  <c:v>Rok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List1!$A$3:$A$14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List1!$K$3:$K$14</c:f>
              <c:numCache>
                <c:formatCode>General</c:formatCode>
                <c:ptCount val="12"/>
                <c:pt idx="0">
                  <c:v>23389</c:v>
                </c:pt>
                <c:pt idx="1">
                  <c:v>22115</c:v>
                </c:pt>
                <c:pt idx="2">
                  <c:v>27923</c:v>
                </c:pt>
                <c:pt idx="3">
                  <c:v>25697</c:v>
                </c:pt>
                <c:pt idx="4">
                  <c:v>45605</c:v>
                </c:pt>
                <c:pt idx="5">
                  <c:v>57336</c:v>
                </c:pt>
                <c:pt idx="6">
                  <c:v>146454</c:v>
                </c:pt>
                <c:pt idx="7">
                  <c:v>140207</c:v>
                </c:pt>
                <c:pt idx="8">
                  <c:v>55341</c:v>
                </c:pt>
                <c:pt idx="9">
                  <c:v>25107</c:v>
                </c:pt>
                <c:pt idx="10">
                  <c:v>24355</c:v>
                </c:pt>
                <c:pt idx="11">
                  <c:v>22650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37-4EAA-A0D4-8001EA258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135664"/>
        <c:axId val="210062128"/>
      </c:lineChart>
      <c:catAx>
        <c:axId val="201135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000" baseline="0" dirty="0"/>
                  <a:t>Měsíc</a:t>
                </a:r>
                <a:endParaRPr lang="cs-CZ" sz="2400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062128"/>
        <c:crosses val="autoZero"/>
        <c:auto val="1"/>
        <c:lblAlgn val="ctr"/>
        <c:lblOffset val="100"/>
        <c:noMultiLvlLbl val="0"/>
      </c:catAx>
      <c:valAx>
        <c:axId val="210062128"/>
        <c:scaling>
          <c:orientation val="minMax"/>
          <c:max val="160000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000" baseline="0" dirty="0"/>
                  <a:t>počet průchodů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13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05084810931803"/>
          <c:y val="0.87602501690848011"/>
          <c:w val="0.43167803043761177"/>
          <c:h val="8.7578762948838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2">
          <a:lumMod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4AE4A-473E-4C80-9EE3-DF5E36BFA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40F2A6-DC81-4918-AC5F-78B870082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58BD04-1B09-4357-A434-CFB394E4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183D00-16BA-41D3-A32E-1386E456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ACDB68-1363-4810-9CCE-285ADC82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62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AC092-AECD-469E-9848-A3F4AD24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622644-ACEC-421D-9A1E-AB435CBC3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16FDBF-B083-41D3-819C-0FE9AC74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1A896-F44B-41E1-84FE-F2F25214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0AEEEB-D5EB-44F9-876A-6DDD0A50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2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B658C87-2AF8-4258-A0CA-6ECAC095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B3D04D-2456-4D23-B4D6-B08D6990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BDF459-9A26-4663-A921-D4DAB003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18B32-2667-4D17-960E-6C83D68C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3EADED-E85A-4A81-9906-5A70C068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25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F5403-2F10-4F06-9B27-32EAF827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D3F26-C9DF-479C-8CDB-49BEDEF60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58591A-BAB5-4677-925A-2315D972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A01A4F-6493-4687-B553-FB040D9A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4A215-23E8-45AB-AA13-08FCD013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4AEC-08AF-4C34-A617-71B6049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35EC26-01B7-46F5-9916-67BF6A66F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1775B-920C-4F70-9F65-44685E26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1F11AC-881F-4CBC-8FA3-51F21B07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6EDBE-B6B4-4C73-A9FF-780D1260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4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4EA9-1805-460A-9D41-58A21C75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65E9D-13BA-4B77-B74D-D236F8C7D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88CCD3-7958-42B0-9DCC-3E954172E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EA843B-E805-4387-B6DA-4FE341B8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F4F1C8-2A46-473B-835F-F675E824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3F493E-1882-4366-B4D3-0A24B9AA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6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542D7-7E33-4B6E-B787-FD77204D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51C3FB-03AB-4698-82F5-DDAF9EB2F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EB93D8-E9A6-48A0-A2F4-8A9CC2EDB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D7EEA8-0A37-4102-AEBE-92E425562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D21994-3A02-4F4F-944A-F517C86CD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18BBC44-5433-4F0C-960C-B32DEEEA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39BA63-F03D-442C-B549-B1D21665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A5AEDF-A78A-4128-8573-1C2759A7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94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6357D-047A-41D6-9F2F-5B538B8A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6403DD-B04A-4AA9-A3DB-8DC024CF4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C1ED2ED-8608-44A5-99D3-001F48A6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5190B5-C344-4B76-9F6D-91E793AD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33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8E6F3B0-A55D-4A56-994C-31C1E5A5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EAC3CC-C7CA-4EAE-A0BC-D02EAE7D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6EC441-01E2-4447-B4CE-590544E7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2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D0C6F-CDBC-4EB3-BD48-EF13CFAE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F78B2-8E91-48C6-8792-96CB3CE2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39F255-5668-407D-A8B2-20E377F1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AE40DF-DFB1-4B77-A706-2779DD81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A95E06-EF19-42D8-8C2F-9695A1F9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1E62C1-BEC7-461C-A7C9-596161BB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9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BDCE8-0DF0-45F0-9B5D-DC67B975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6ABE2E-9668-4874-8571-1BFE84521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618F04-6B24-41E0-90D7-4F8F7FA0E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4D2B74-013C-40E2-A8E1-099EDD27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5EBBA6-5418-42A4-9CC2-A4586B351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59313C-9816-47C6-9FA3-DDD0CB64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77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710EFD8-9AFD-425E-A269-EA4F3376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390AAA-20D1-44C5-A3C2-DF9BA2B65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FEAD10-5F0E-42BE-800E-0F4463463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81E5-23A9-446D-92E3-40AD83668D08}" type="datetimeFigureOut">
              <a:rPr lang="cs-CZ" smtClean="0"/>
              <a:t>08.06.2020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BCBEC1-345C-4301-8166-B3EB0002E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383BD3-213C-490A-91E3-5098B3A09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83E0-2F4C-4AE0-A1E5-C5703E4AC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58275-0D39-4CB6-BC36-C0BF64371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52" y="2329989"/>
            <a:ext cx="9144000" cy="1925637"/>
          </a:xfrm>
        </p:spPr>
        <p:txBody>
          <a:bodyPr>
            <a:normAutofit fontScale="90000"/>
          </a:bodyPr>
          <a:lstStyle/>
          <a:p>
            <a:b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latin typeface="Verdana" panose="020B0604030504040204" pitchFamily="34" charset="0"/>
                <a:ea typeface="Verdana" panose="020B0604030504040204" pitchFamily="34" charset="0"/>
              </a:rPr>
              <a:t>Problematika fyzické bezpečnosti letišť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6CC0E4-9A41-488F-AEE0-586E95672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6938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Autor: Jan Plocha</a:t>
            </a:r>
          </a:p>
          <a:p>
            <a:pPr algn="l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Vedoucí práce: Ing. Ladislav Bartuška</a:t>
            </a:r>
          </a:p>
          <a:p>
            <a:pPr algn="l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Oponent: Ing. Gustav Sysel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9A2636-B05B-4344-BF62-8410C9637029}"/>
              </a:ext>
            </a:extLst>
          </p:cNvPr>
          <p:cNvSpPr txBox="1"/>
          <p:nvPr/>
        </p:nvSpPr>
        <p:spPr>
          <a:xfrm>
            <a:off x="1638300" y="298450"/>
            <a:ext cx="9029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</a:rPr>
              <a:t>Vysoká škola technická a ekonomická</a:t>
            </a:r>
            <a:b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v Českých Budějovicích</a:t>
            </a:r>
            <a:b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7565A2-690C-4AB9-9707-E10FD0385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06" y="298450"/>
            <a:ext cx="1580227" cy="158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5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Vybavenost letiště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Přístup k informacím o fyzické bezpečnosti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Veřejný prostor letiště</a:t>
            </a: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4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Víte co to je Národní bezpečnostní program týkající se bezpečnosti civilního letectví?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Verdana" panose="020B0604030504040204" pitchFamily="34" charset="0"/>
                <a:ea typeface="Verdana" panose="020B0604030504040204" pitchFamily="34" charset="0"/>
              </a:rPr>
              <a:t>K čemu slouží identifikační průkaz osoby?</a:t>
            </a:r>
          </a:p>
        </p:txBody>
      </p:sp>
    </p:spTree>
    <p:extLst>
      <p:ext uri="{BB962C8B-B14F-4D97-AF65-F5344CB8AC3E}">
        <p14:creationId xmlns:p14="http://schemas.microsoft.com/office/powerpoint/2010/main" val="168352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cs-CZ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4765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A89EC-13C5-4CD3-B51E-AD1449390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993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Motivace k práci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FD9BD0-6C32-47B9-97D6-567D2CD2A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2300"/>
            <a:ext cx="9144000" cy="33655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Znalost v oboru fyzické bezpečnosti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Zájem o leteckou dopravu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200" dirty="0"/>
              <a:t>Volba letiště Ostrava - Mošnov (letiště Leoše Janáčka)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3200" dirty="0"/>
          </a:p>
          <a:p>
            <a:pPr algn="l"/>
            <a:endParaRPr lang="cs-CZ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08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 závislosti na současných hrozbách je nutné udržovat vysokou bezpečnost na letištích. Bakalářská práce se bude zabývat technickými prostředky bezpečnosti a analyzovat je, zda je zaručena bezpečnost a zároveň není narušena plynulost toku cestujících a chod letiště.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35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32596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Analyzování technického zabezpečení a fyzické bezpečnosti na letišti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Prostředky odhalení incidentu ve veřejné části letiště</a:t>
            </a:r>
          </a:p>
        </p:txBody>
      </p:sp>
    </p:spTree>
    <p:extLst>
      <p:ext uri="{BB962C8B-B14F-4D97-AF65-F5344CB8AC3E}">
        <p14:creationId xmlns:p14="http://schemas.microsoft.com/office/powerpoint/2010/main" val="169504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Analýza dokumentů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Rozhovory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Pozorování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Analýza časových řad</a:t>
            </a: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7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0318-A7B9-4E61-B1F9-11BF92CD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Výsledky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7F0F7-C39F-476B-9891-59202891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Návrhy opatření ve veřejné části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Upravená vybavenost a dispoziční uspořádání vjezdových vrátnic</a:t>
            </a:r>
          </a:p>
          <a:p>
            <a:pPr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0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CD22D73-BB4E-4C0E-8114-105ADAE49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771464" cy="1325563"/>
          </a:xfrm>
        </p:spPr>
        <p:txBody>
          <a:bodyPr/>
          <a:lstStyle/>
          <a:p>
            <a:pPr algn="ctr"/>
            <a:r>
              <a:rPr lang="cs-CZ" dirty="0"/>
              <a:t>Opatření ve veřejné části letiště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8700DB5-4BEB-4FE3-BCAD-E085C744B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0" dirty="0">
                <a:latin typeface="Verdana" panose="020B0604030504040204" pitchFamily="34" charset="0"/>
                <a:ea typeface="Verdana" panose="020B0604030504040204" pitchFamily="34" charset="0"/>
              </a:rPr>
              <a:t>Protiteroristické koše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4CBF0F7B-3051-4B15-89E6-CAAFFE79F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0" dirty="0">
                <a:latin typeface="Verdana" panose="020B0604030504040204" pitchFamily="34" charset="0"/>
                <a:ea typeface="Verdana" panose="020B0604030504040204" pitchFamily="34" charset="0"/>
              </a:rPr>
              <a:t>Detektor TS4-C </a:t>
            </a:r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02506400-A672-4D59-B0C5-88CE37D319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921" y="2505075"/>
            <a:ext cx="4408491" cy="3262695"/>
          </a:xfr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D5D579AD-7981-4F06-8A05-D832E24BA5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7" r="31578" b="10171"/>
          <a:stretch/>
        </p:blipFill>
        <p:spPr>
          <a:xfrm>
            <a:off x="2218267" y="2896196"/>
            <a:ext cx="2150534" cy="2607138"/>
          </a:xfr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1230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CD22D73-BB4E-4C0E-8114-105ADAE4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Vjezdová vrátnice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8700DB5-4BEB-4FE3-BCAD-E085C744B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b="0" dirty="0">
                <a:latin typeface="Verdana" panose="020B0604030504040204" pitchFamily="34" charset="0"/>
                <a:ea typeface="Verdana" panose="020B0604030504040204" pitchFamily="34" charset="0"/>
              </a:rPr>
              <a:t>Aktuální stav</a:t>
            </a:r>
          </a:p>
        </p:txBody>
      </p:sp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C038A683-BDE5-4E87-A64B-FE5314B558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49" y="2505075"/>
            <a:ext cx="4546938" cy="3684588"/>
          </a:xfr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8" name="Zástupný text 7">
            <a:extLst>
              <a:ext uri="{FF2B5EF4-FFF2-40B4-BE49-F238E27FC236}">
                <a16:creationId xmlns:a16="http://schemas.microsoft.com/office/drawing/2014/main" id="{4CBF0F7B-3051-4B15-89E6-CAAFFE79F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0" dirty="0">
                <a:latin typeface="Verdana" panose="020B0604030504040204" pitchFamily="34" charset="0"/>
                <a:ea typeface="Verdana" panose="020B0604030504040204" pitchFamily="34" charset="0"/>
              </a:rPr>
              <a:t>Navrhovaný stav</a:t>
            </a:r>
          </a:p>
        </p:txBody>
      </p:sp>
      <p:pic>
        <p:nvPicPr>
          <p:cNvPr id="15" name="Zástupný obsah 14">
            <a:extLst>
              <a:ext uri="{FF2B5EF4-FFF2-40B4-BE49-F238E27FC236}">
                <a16:creationId xmlns:a16="http://schemas.microsoft.com/office/drawing/2014/main" id="{F5DA4C8E-8EB3-45B6-956B-54ADF205F45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325" y="2474408"/>
            <a:ext cx="4546938" cy="3684588"/>
          </a:xfr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248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0327E-8EEB-41F3-B3B3-2ABD0DEF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Rámy detekce kovů (WTMD)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FB31B3C-2F45-4582-9A17-9E6F140F2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940986"/>
              </p:ext>
            </p:extLst>
          </p:nvPr>
        </p:nvGraphicFramePr>
        <p:xfrm>
          <a:off x="838200" y="1825625"/>
          <a:ext cx="10273145" cy="418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352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198</Words>
  <Application>Microsoft Office PowerPoint</Application>
  <PresentationFormat>Širokoúhlá obrazovka</PresentationFormat>
  <Paragraphs>41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Motiv Office</vt:lpstr>
      <vt:lpstr> Problematika fyzické bezpečnosti letišť </vt:lpstr>
      <vt:lpstr>Motivace k práci</vt:lpstr>
      <vt:lpstr>Cíl práce</vt:lpstr>
      <vt:lpstr>Výzkumný problém</vt:lpstr>
      <vt:lpstr>Metodika práce</vt:lpstr>
      <vt:lpstr>Výsledky práce</vt:lpstr>
      <vt:lpstr>Opatření ve veřejné části letiště</vt:lpstr>
      <vt:lpstr>Vjezdová vrátnice</vt:lpstr>
      <vt:lpstr>Rámy detekce kovů (WTMD)</vt:lpstr>
      <vt:lpstr>Shrnutí</vt:lpstr>
      <vt:lpstr>Otázky oponenta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fyzické bezpečnosti letišť</dc:title>
  <dc:creator>Jan Plocha</dc:creator>
  <cp:lastModifiedBy>Jan Plocha</cp:lastModifiedBy>
  <cp:revision>13</cp:revision>
  <dcterms:created xsi:type="dcterms:W3CDTF">2020-06-07T05:46:26Z</dcterms:created>
  <dcterms:modified xsi:type="dcterms:W3CDTF">2020-06-08T19:05:41Z</dcterms:modified>
</cp:coreProperties>
</file>