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  <p:sldMasterId id="2147483977" r:id="rId2"/>
    <p:sldMasterId id="2147483995" r:id="rId3"/>
    <p:sldMasterId id="2147484013" r:id="rId4"/>
    <p:sldMasterId id="2147484031" r:id="rId5"/>
    <p:sldMasterId id="2147484049" r:id="rId6"/>
  </p:sldMasterIdLst>
  <p:notesMasterIdLst>
    <p:notesMasterId r:id="rId16"/>
  </p:notesMasterIdLst>
  <p:sldIdLst>
    <p:sldId id="256" r:id="rId7"/>
    <p:sldId id="258" r:id="rId8"/>
    <p:sldId id="259" r:id="rId9"/>
    <p:sldId id="260" r:id="rId10"/>
    <p:sldId id="265" r:id="rId11"/>
    <p:sldId id="263" r:id="rId12"/>
    <p:sldId id="261" r:id="rId13"/>
    <p:sldId id="262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EBCBBA4-31A6-4B12-B8F3-6A39041B9389}">
          <p14:sldIdLst>
            <p14:sldId id="256"/>
            <p14:sldId id="258"/>
            <p14:sldId id="259"/>
            <p14:sldId id="260"/>
            <p14:sldId id="265"/>
            <p14:sldId id="263"/>
            <p14:sldId id="261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Komparace</a:t>
            </a:r>
            <a:r>
              <a:rPr lang="cs-CZ" baseline="0" dirty="0"/>
              <a:t> kilometrů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Současné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3607048166675952"/>
                      <c:h val="0.130038243839782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CB8-40E4-B15F-07717FA6FA3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50742.5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B8-40E4-B15F-07717FA6FA3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Nové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112345002394796"/>
                      <c:h val="9.23425754334108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564-4961-84A3-DC941C7B8B5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47202.5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B8-40E4-B15F-07717FA6FA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308856"/>
        <c:axId val="41305576"/>
      </c:barChart>
      <c:catAx>
        <c:axId val="4130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305576"/>
        <c:crosses val="autoZero"/>
        <c:auto val="1"/>
        <c:lblAlgn val="ctr"/>
        <c:lblOffset val="100"/>
        <c:noMultiLvlLbl val="0"/>
      </c:catAx>
      <c:valAx>
        <c:axId val="41305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30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Komparace nákladů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Současné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numFmt formatCode="#,##0\ &quot;Kč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248105434865691"/>
                      <c:h val="0.12057105175995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10B-4B3A-8AAA-17A017EE6467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List1!$A$2:$A$2</c:f>
              <c:strCache>
                <c:ptCount val="1"/>
                <c:pt idx="0">
                  <c:v>Kč</c:v>
                </c:pt>
              </c:strCache>
            </c:strRef>
          </c:cat>
          <c:val>
            <c:numRef>
              <c:f>List1!$B$2:$B$2</c:f>
              <c:numCache>
                <c:formatCode>General</c:formatCode>
                <c:ptCount val="1"/>
                <c:pt idx="0">
                  <c:v>133484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B-4B3A-8AAA-17A017EE646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Nové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numFmt formatCode="#,##0\ &quot;Kč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05252567655643"/>
                      <c:h val="0.111727720084645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10B-4B3A-8AAA-17A017EE6467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List1!$A$2:$A$2</c:f>
              <c:strCache>
                <c:ptCount val="1"/>
                <c:pt idx="0">
                  <c:v>Kč</c:v>
                </c:pt>
              </c:strCache>
            </c:strRef>
          </c:cat>
          <c:val>
            <c:numRef>
              <c:f>List1!$C$2:$C$2</c:f>
              <c:numCache>
                <c:formatCode>General</c:formatCode>
                <c:ptCount val="1"/>
                <c:pt idx="0">
                  <c:v>123757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0B-4B3A-8AAA-17A017EE64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308856"/>
        <c:axId val="41305576"/>
      </c:barChart>
      <c:catAx>
        <c:axId val="4130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305576"/>
        <c:crosses val="autoZero"/>
        <c:auto val="1"/>
        <c:lblAlgn val="ctr"/>
        <c:lblOffset val="100"/>
        <c:noMultiLvlLbl val="0"/>
      </c:catAx>
      <c:valAx>
        <c:axId val="41305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30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119E3-D4D9-4D87-8F88-0A3D4416FB1E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BB24-5052-4BFE-B703-E8861F916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22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26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2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388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66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99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847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051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22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348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841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0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983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442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59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272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54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0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99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351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890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116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39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6972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679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11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5484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114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67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2223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757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451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4468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75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468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2436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013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816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71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4713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4136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2661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794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7084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89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2417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524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142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3686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5963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2451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855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7445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2565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557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5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0954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1869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938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7831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351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1215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5698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4298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970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176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4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900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520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3696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5211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6734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9475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202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0735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6271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225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4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2604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2750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0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7525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21928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6782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0697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D3AF9-C7A2-40C0-B0ED-363D9EE71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F12441-E1D7-45C7-9CFB-60508E3B9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A2F19E-D99F-4BAF-B67B-287B8E75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AE87BF-0B83-4D40-BB0E-094B67C6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86F906-96FC-4F61-A554-DC55C77B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17583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8248D-AE84-4B26-A3DB-9E6C6405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E5406-2684-4079-BD0D-5BA72F66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40F91C-2A6C-4F3C-984E-8B88C8F6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F43529-5F93-4412-A4AB-15C88EE3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1A5FD2-D826-443C-AE24-97BA79B0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189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A680E-F0B3-4AF8-84D6-AFFE2EBB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950B40-E8FC-4AD9-BFBB-9F99CF0FE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69A4F1-5809-4725-9437-1AAA9569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44A40-4D9F-46D1-B25C-FDECF8A4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4D5F85-11CF-494E-BC8C-1CE45E04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1061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A5715-A08E-4F2E-8C89-44522195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E4DB8-F074-45BA-ABA8-E0281BF40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4A6B52-39C3-4460-AF55-87C4B2ACD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B1429F-58AC-4590-82E7-56479A7B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0664D5-A5AF-46A2-A3AB-F18792A3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6C61B6-4477-4F64-BFDB-827A7EB5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79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38800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109F-76CF-49A4-BF47-D0050EF6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92A8EA-8723-4485-8061-C123230A2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BE93D9-262E-496B-B006-F33AB6024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CA64BF-4E7F-431C-91A2-5981AE5C5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4BD7F41-0352-4560-8302-56DD6087E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EFA439-F9DF-40F9-9C33-AB4507B9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00DE69-20DA-4BA1-89C0-44916923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378E5ED-433F-4877-85A9-4C92CF29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2091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653E5-AA84-4E90-966B-A852F284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CF02CA-3FE7-4B4C-86D1-E1AB6EFB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CD1A47-0C04-4F8E-840E-E622442F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612914-0C59-4089-ADC8-EA8787B4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54236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DFCA7-DB26-4B0D-9333-B4054E7A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77566A-6182-4DA3-A520-BF8F1659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2F3E77-76A0-4F1A-B5C0-F6452CDB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63914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5733B-87E8-4899-B930-F38F3FB5D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E7F6E-5C8F-4B15-98E2-91CA3890C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B8F98D-C3DC-4A77-B94B-44BA7860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E027BA-DE7C-43D0-8EA9-D9C7A048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481728-36AC-4683-B29F-CF0E1B05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6FFBCE-28AA-47AF-9847-6A01AB3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3615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A3C8D-D81A-408B-81AD-ECDB7AD9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919BF7-BE65-4EBC-AFE7-2B65F42C6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B406AB-820F-49B0-B98C-039600B0F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A3AE67-1DAE-499F-AEBB-A3BE1C8F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B95377-A96A-474A-B8E6-5A69C6BA5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4F4FCE-826F-448E-9EA7-2D7B5776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07657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846CB-9BCD-4350-B294-3DAAAAC7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8651B1-BD7A-42AC-B2C2-AE288F2CB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DBD221-52CE-485F-85EE-D9975FCF8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BB3B9A-785D-424C-85BD-50C94F79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0A7EBC-6126-4EE7-86EB-0C6B754C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24286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25AEA2-01BB-4BF9-8C13-D725FCB1A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FE5CEA-3A2F-4C8F-B123-45AA2C396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7E8B7A-E5E4-4CE2-9716-00040448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529A3-AA38-4F4F-B45F-D56E80DF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162CD8-41E8-45DC-ABD0-60F1D3EB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66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42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5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5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28" r:id="rId15"/>
    <p:sldLayoutId id="2147484029" r:id="rId16"/>
    <p:sldLayoutId id="214748403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7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  <p:sldLayoutId id="214748404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AF82FE-E85B-4F9A-9203-FCAB8453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7F45D1-A5C1-4414-A1A0-0F5BD542D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A8814E-EB9F-469C-95F1-D92864F01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111F-7AAF-4805-B72D-F6B08640BD9B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BF446D-3294-4AFF-A36C-3060712E4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6CF0D9-636D-40D8-B6BD-5301938F4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E5C6-AE2A-4A4A-97AB-693807B2E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36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0830B2FC-EAF7-4480-BB98-3B526317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72DC78E-4D27-467C-8994-AD7E7D5AA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1136" y="2381467"/>
            <a:ext cx="7169728" cy="2095065"/>
          </a:xfrm>
        </p:spPr>
        <p:txBody>
          <a:bodyPr>
            <a:noAutofit/>
          </a:bodyPr>
          <a:lstStyle/>
          <a:p>
            <a:r>
              <a:rPr lang="cs-CZ" sz="4400" dirty="0">
                <a:latin typeface="Century Gothic" panose="020B0502020202020204" pitchFamily="34" charset="0"/>
              </a:rPr>
              <a:t>Optimalizace dopravních procesů podniku Lahůdky u </a:t>
            </a:r>
            <a:r>
              <a:rPr lang="cs-CZ" sz="4400" dirty="0" err="1">
                <a:latin typeface="Century Gothic" panose="020B0502020202020204" pitchFamily="34" charset="0"/>
              </a:rPr>
              <a:t>Cábů</a:t>
            </a:r>
            <a:r>
              <a:rPr lang="cs-CZ" sz="4400" dirty="0">
                <a:latin typeface="Century Gothic" panose="020B0502020202020204" pitchFamily="34" charset="0"/>
              </a:rPr>
              <a:t> s.r.o.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EF912D-3A38-4BDE-BB55-244CD8C98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45" y="5361705"/>
            <a:ext cx="11471564" cy="1330039"/>
          </a:xfrm>
        </p:spPr>
        <p:txBody>
          <a:bodyPr numCol="2"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dirty="0">
                <a:solidFill>
                  <a:schemeClr val="bg1"/>
                </a:solidFill>
              </a:rPr>
              <a:t>Autor BP: Lucie Smrčková </a:t>
            </a:r>
          </a:p>
          <a:p>
            <a:pPr algn="l">
              <a:spcAft>
                <a:spcPts val="1200"/>
              </a:spcAft>
            </a:pPr>
            <a:r>
              <a:rPr lang="cs-CZ" dirty="0">
                <a:solidFill>
                  <a:schemeClr val="bg1"/>
                </a:solidFill>
              </a:rPr>
              <a:t>Vedoucí BP: doc. Ing. Rudolf Kampf, Ph.D.</a:t>
            </a:r>
          </a:p>
          <a:p>
            <a:pPr algn="l">
              <a:spcAft>
                <a:spcPts val="1200"/>
              </a:spcAft>
            </a:pPr>
            <a:endParaRPr lang="cs-CZ" dirty="0">
              <a:solidFill>
                <a:schemeClr val="bg1"/>
              </a:solidFill>
            </a:endParaRPr>
          </a:p>
          <a:p>
            <a:pPr algn="l">
              <a:spcAft>
                <a:spcPts val="1200"/>
              </a:spcAft>
            </a:pPr>
            <a:r>
              <a:rPr lang="cs-CZ" dirty="0">
                <a:solidFill>
                  <a:schemeClr val="bg1"/>
                </a:solidFill>
              </a:rPr>
              <a:t>Oponent BP: prof. Ing. Gabriel </a:t>
            </a:r>
            <a:r>
              <a:rPr lang="cs-CZ" dirty="0" err="1">
                <a:solidFill>
                  <a:schemeClr val="bg1"/>
                </a:solidFill>
              </a:rPr>
              <a:t>Fedorko</a:t>
            </a:r>
            <a:r>
              <a:rPr lang="cs-CZ" dirty="0">
                <a:solidFill>
                  <a:schemeClr val="bg1"/>
                </a:solidFill>
              </a:rPr>
              <a:t>, PhD.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23C77B1-9F72-40CE-B37A-3082755DA9E8}"/>
              </a:ext>
            </a:extLst>
          </p:cNvPr>
          <p:cNvSpPr txBox="1">
            <a:spLocks/>
          </p:cNvSpPr>
          <p:nvPr/>
        </p:nvSpPr>
        <p:spPr>
          <a:xfrm>
            <a:off x="2511136" y="1496295"/>
            <a:ext cx="7169727" cy="6451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Ústav </a:t>
            </a:r>
            <a:r>
              <a:rPr lang="cs-CZ" dirty="0" err="1"/>
              <a:t>technicko-technologický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97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D3EF8-8EF8-45DA-B662-9121A51A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591" y="780599"/>
            <a:ext cx="8610600" cy="1293028"/>
          </a:xfrm>
        </p:spPr>
        <p:txBody>
          <a:bodyPr>
            <a:normAutofit/>
          </a:bodyPr>
          <a:lstStyle/>
          <a:p>
            <a:r>
              <a:rPr lang="cs-CZ" sz="44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08E8C-A628-4154-9523-127FDFBC1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619307"/>
            <a:ext cx="8610600" cy="345809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Cílem práce je za pomocí metod operačního výzkumu optimalizovat dopravní procesy podniku Lahůdky u </a:t>
            </a:r>
            <a:r>
              <a:rPr lang="cs-CZ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Cábů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s.r.o.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B6F7A5-FEAE-42FC-9420-7D95E879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5950523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z="2000" smtClean="0">
                <a:solidFill>
                  <a:schemeClr val="tx2"/>
                </a:solidFill>
              </a:rPr>
              <a:t>2</a:t>
            </a:fld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0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1C80C-268C-45EB-B476-C606C27C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543" y="764372"/>
            <a:ext cx="8859982" cy="1577045"/>
          </a:xfrm>
        </p:spPr>
        <p:txBody>
          <a:bodyPr>
            <a:normAutofit/>
          </a:bodyPr>
          <a:lstStyle/>
          <a:p>
            <a:r>
              <a:rPr lang="cs-CZ" sz="4400" dirty="0"/>
              <a:t>Metodika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A0EAF-6782-45D8-BDED-2ACC04531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868" y="2236123"/>
            <a:ext cx="8690264" cy="402412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Strukturovaný rozhovor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Analýza interních dokumentů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Metody operačního výzkumu</a:t>
            </a:r>
          </a:p>
          <a:p>
            <a:pPr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Komparace současného stavu a získaných výsledků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529BBD-BD91-4D80-BEE7-99A88A5D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5922818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z="2000" smtClean="0">
                <a:solidFill>
                  <a:schemeClr val="tx2"/>
                </a:solidFill>
              </a:rPr>
              <a:t>3</a:t>
            </a:fld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5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85AB9-7F4D-4CFF-A1CD-06427590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72" y="750518"/>
            <a:ext cx="8610600" cy="1293028"/>
          </a:xfrm>
        </p:spPr>
        <p:txBody>
          <a:bodyPr>
            <a:normAutofit/>
          </a:bodyPr>
          <a:lstStyle/>
          <a:p>
            <a:r>
              <a:rPr lang="cs-CZ" sz="4400" dirty="0"/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5E441-6545-4F5A-8E9A-F0422F4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428" y="2540926"/>
            <a:ext cx="9285143" cy="356655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Jaký je současný stav dopravních procesů? 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Je možné dopravní trasy optimalizovat?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Jak vysokou částku je možné optimalizací ušetřit?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K čemu mohou být ušetřené peníze využity?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351528-2B33-4EF8-ABE1-9E4ADB90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5922800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z="2000" smtClean="0">
                <a:solidFill>
                  <a:schemeClr val="tx2"/>
                </a:solidFill>
              </a:rPr>
              <a:t>4</a:t>
            </a:fld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8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E1997-D6AB-4B68-A393-EE796D2BE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939" y="695098"/>
            <a:ext cx="8610600" cy="1293028"/>
          </a:xfrm>
        </p:spPr>
        <p:txBody>
          <a:bodyPr>
            <a:normAutofit/>
          </a:bodyPr>
          <a:lstStyle/>
          <a:p>
            <a:r>
              <a:rPr lang="cs-CZ" sz="4400" dirty="0"/>
              <a:t>LAHŮDKY U CÁBŮ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CD6FB-FC2C-4DB4-85C3-5AC95062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213" y="2346960"/>
            <a:ext cx="9327573" cy="402412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Sídlo firmy Nový Doubek 325, Křemže</a:t>
            </a:r>
          </a:p>
          <a:p>
            <a:pPr>
              <a:spcAft>
                <a:spcPts val="18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Ředitel firmy Dušan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Cába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ml.</a:t>
            </a:r>
          </a:p>
          <a:p>
            <a:pPr>
              <a:spcAft>
                <a:spcPts val="18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8 vozidel Fiat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Ducato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2 vozidla Škoda Octavia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F08003A-F013-42C6-B8E9-F182508698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473" y="4220473"/>
            <a:ext cx="4312227" cy="1316182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B09ADF-0DCB-4393-B96C-B4A30558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0710" y="5936665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z="2000" smtClean="0">
                <a:solidFill>
                  <a:schemeClr val="tx2"/>
                </a:solidFill>
              </a:rPr>
              <a:t>5</a:t>
            </a:fld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2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0A290-9E76-4DE4-A51F-549F8FEC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3" y="487277"/>
            <a:ext cx="8610600" cy="1293028"/>
          </a:xfrm>
        </p:spPr>
        <p:txBody>
          <a:bodyPr>
            <a:normAutofit/>
          </a:bodyPr>
          <a:lstStyle/>
          <a:p>
            <a:r>
              <a:rPr lang="cs-CZ" sz="4400" dirty="0"/>
              <a:t>DOSAŽENÉ VÝSLEDKY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DDCA19-DFF5-4DE8-AC41-8AFDDFBB5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028414"/>
              </p:ext>
            </p:extLst>
          </p:nvPr>
        </p:nvGraphicFramePr>
        <p:xfrm>
          <a:off x="1066798" y="1870368"/>
          <a:ext cx="4769427" cy="413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obsah 5">
            <a:extLst>
              <a:ext uri="{FF2B5EF4-FFF2-40B4-BE49-F238E27FC236}">
                <a16:creationId xmlns:a16="http://schemas.microsoft.com/office/drawing/2014/main" id="{FFC440C0-4B51-4823-8DFC-DA47C608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518753"/>
              </p:ext>
            </p:extLst>
          </p:nvPr>
        </p:nvGraphicFramePr>
        <p:xfrm>
          <a:off x="6355775" y="1870368"/>
          <a:ext cx="4769427" cy="413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C2F37-6FDF-43C4-A142-F597705E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75" y="5964370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z="2000" smtClean="0">
                <a:solidFill>
                  <a:schemeClr val="tx2"/>
                </a:solidFill>
              </a:rPr>
              <a:t>6</a:t>
            </a:fld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70072-D54A-41BD-B479-0FD30A9CE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7" y="613614"/>
            <a:ext cx="8610600" cy="1293028"/>
          </a:xfrm>
        </p:spPr>
        <p:txBody>
          <a:bodyPr>
            <a:normAutofit/>
          </a:bodyPr>
          <a:lstStyle/>
          <a:p>
            <a:r>
              <a:rPr lang="cs-CZ" sz="4400" dirty="0"/>
              <a:t>ZÁVĚREČNÉ SHRNUTÍ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1AE0DA5-0D2B-447B-8529-296CC5CA5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419912"/>
              </p:ext>
            </p:extLst>
          </p:nvPr>
        </p:nvGraphicFramePr>
        <p:xfrm>
          <a:off x="1234786" y="2036618"/>
          <a:ext cx="9722428" cy="3934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607">
                  <a:extLst>
                    <a:ext uri="{9D8B030D-6E8A-4147-A177-3AD203B41FA5}">
                      <a16:colId xmlns:a16="http://schemas.microsoft.com/office/drawing/2014/main" val="3975700084"/>
                    </a:ext>
                  </a:extLst>
                </a:gridCol>
                <a:gridCol w="2430607">
                  <a:extLst>
                    <a:ext uri="{9D8B030D-6E8A-4147-A177-3AD203B41FA5}">
                      <a16:colId xmlns:a16="http://schemas.microsoft.com/office/drawing/2014/main" val="326947810"/>
                    </a:ext>
                  </a:extLst>
                </a:gridCol>
                <a:gridCol w="2430607">
                  <a:extLst>
                    <a:ext uri="{9D8B030D-6E8A-4147-A177-3AD203B41FA5}">
                      <a16:colId xmlns:a16="http://schemas.microsoft.com/office/drawing/2014/main" val="1210900390"/>
                    </a:ext>
                  </a:extLst>
                </a:gridCol>
                <a:gridCol w="2430607">
                  <a:extLst>
                    <a:ext uri="{9D8B030D-6E8A-4147-A177-3AD203B41FA5}">
                      <a16:colId xmlns:a16="http://schemas.microsoft.com/office/drawing/2014/main" val="3565313257"/>
                    </a:ext>
                  </a:extLst>
                </a:gridCol>
              </a:tblGrid>
              <a:tr h="1324363">
                <a:tc>
                  <a:txBody>
                    <a:bodyPr/>
                    <a:lstStyle/>
                    <a:p>
                      <a:endParaRPr lang="cs-CZ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SOUČASNÉ DISTRIBUČNÍ TRASY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NOVĚ NAVRŽENÉ OKRUHY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CELKOVÁ ÚSPORA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42713"/>
                  </a:ext>
                </a:extLst>
              </a:tr>
              <a:tr h="1252583">
                <a:tc>
                  <a:txBody>
                    <a:bodyPr/>
                    <a:lstStyle/>
                    <a:p>
                      <a:r>
                        <a:rPr lang="cs-CZ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POČET UJETÝCH KM ROČNĚ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50 742,5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47 202,5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3 540 km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19935"/>
                  </a:ext>
                </a:extLst>
              </a:tr>
              <a:tr h="1357745">
                <a:tc>
                  <a:txBody>
                    <a:bodyPr/>
                    <a:lstStyle/>
                    <a:p>
                      <a:r>
                        <a:rPr lang="cs-CZ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ROČNÍ NÁKLADY NA POHONNÉ HMOTY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133 484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123 757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9 727 Kč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0348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7D807C-5ABC-4730-BD28-C752E3C5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75" y="5964375"/>
            <a:ext cx="2743200" cy="365125"/>
          </a:xfrm>
        </p:spPr>
        <p:txBody>
          <a:bodyPr/>
          <a:lstStyle/>
          <a:p>
            <a:fld id="{0DD7E5C6-AE2A-4A4A-97AB-693807B2E9FA}" type="slidenum">
              <a:rPr lang="cs-CZ" sz="2000" smtClean="0">
                <a:solidFill>
                  <a:schemeClr val="tx2"/>
                </a:solidFill>
              </a:rPr>
              <a:t>7</a:t>
            </a:fld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5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E2FAB-4F61-43F2-A9C9-3C2A1CB9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734191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Děkuji za pozornost</a:t>
            </a:r>
          </a:p>
        </p:txBody>
      </p:sp>
      <p:pic>
        <p:nvPicPr>
          <p:cNvPr id="1028" name="Picture 4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FBCB4976-C6B6-47C9-BB77-74620645B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82" y="3664527"/>
            <a:ext cx="2168236" cy="216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0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D1995-9F6C-41E1-AB49-57F662E0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668" y="1000522"/>
            <a:ext cx="8859982" cy="1293028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Otázky vedoucího a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354B7-5623-416D-BC82-400BF5FD9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668" y="2396832"/>
            <a:ext cx="10366664" cy="3740727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Jaké další metody lze využít při řešení okružního dopravního problému? Prosím o stručnou charakteristiku metod. 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Bude váš návrh ve firmě realizovaný?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Proč jste si vybrala právě Clark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Wrightovu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metodu ? 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Bylo by možné uvedenou úlohu řešit pomocí nějakého speciálního softwarového nástroje ? </a:t>
            </a:r>
          </a:p>
        </p:txBody>
      </p:sp>
    </p:spTree>
    <p:extLst>
      <p:ext uri="{BB962C8B-B14F-4D97-AF65-F5344CB8AC3E}">
        <p14:creationId xmlns:p14="http://schemas.microsoft.com/office/powerpoint/2010/main" val="1250778948"/>
      </p:ext>
    </p:extLst>
  </p:cSld>
  <p:clrMapOvr>
    <a:masterClrMapping/>
  </p:clrMapOvr>
</p:sld>
</file>

<file path=ppt/theme/theme1.xml><?xml version="1.0" encoding="utf-8"?>
<a:theme xmlns:a="http://schemas.openxmlformats.org/drawingml/2006/main" name="2_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3_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3.xml><?xml version="1.0" encoding="utf-8"?>
<a:theme xmlns:a="http://schemas.openxmlformats.org/drawingml/2006/main" name="4_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4.xml><?xml version="1.0" encoding="utf-8"?>
<a:theme xmlns:a="http://schemas.openxmlformats.org/drawingml/2006/main" name="5_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5.xml><?xml version="1.0" encoding="utf-8"?>
<a:theme xmlns:a="http://schemas.openxmlformats.org/drawingml/2006/main" name="6_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6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199</TotalTime>
  <Words>251</Words>
  <Application>Microsoft Office PowerPoint</Application>
  <PresentationFormat>Širokoúhlá obrazovka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2_Kondenzační stopa</vt:lpstr>
      <vt:lpstr>3_Kondenzační stopa</vt:lpstr>
      <vt:lpstr>4_Kondenzační stopa</vt:lpstr>
      <vt:lpstr>5_Kondenzační stopa</vt:lpstr>
      <vt:lpstr>6_Kondenzační stopa</vt:lpstr>
      <vt:lpstr>Motiv Office</vt:lpstr>
      <vt:lpstr>Optimalizace dopravních procesů podniku Lahůdky u Cábů s.r.o.</vt:lpstr>
      <vt:lpstr>Cíl práce</vt:lpstr>
      <vt:lpstr>Metodika řešení daného problému</vt:lpstr>
      <vt:lpstr>Výzkumný problém</vt:lpstr>
      <vt:lpstr>LAHŮDKY U CÁBŮ s.r.o.</vt:lpstr>
      <vt:lpstr>DOSAŽENÉ VÝSLEDKY</vt:lpstr>
      <vt:lpstr>ZÁVĚREČNÉ SHRNUTÍ</vt:lpstr>
      <vt:lpstr>Děkuji za pozornost</vt:lpstr>
      <vt:lpstr>Otázky vedoucího a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dopravních procesů podniku Lahůdky u Cábů s.r.o.</dc:title>
  <dc:creator>Lucie Smrčková</dc:creator>
  <cp:lastModifiedBy>Lucie Smrčková</cp:lastModifiedBy>
  <cp:revision>29</cp:revision>
  <dcterms:created xsi:type="dcterms:W3CDTF">2020-05-31T17:48:04Z</dcterms:created>
  <dcterms:modified xsi:type="dcterms:W3CDTF">2020-06-10T21:08:43Z</dcterms:modified>
</cp:coreProperties>
</file>