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3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4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theme/theme5.xml" ContentType="application/vnd.openxmlformats-officedocument.theme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9" r:id="rId1"/>
    <p:sldMasterId id="2147483977" r:id="rId2"/>
    <p:sldMasterId id="2147483995" r:id="rId3"/>
    <p:sldMasterId id="2147484013" r:id="rId4"/>
    <p:sldMasterId id="2147484031" r:id="rId5"/>
    <p:sldMasterId id="2147484049" r:id="rId6"/>
  </p:sldMasterIdLst>
  <p:notesMasterIdLst>
    <p:notesMasterId r:id="rId16"/>
  </p:notesMasterIdLst>
  <p:sldIdLst>
    <p:sldId id="256" r:id="rId7"/>
    <p:sldId id="258" r:id="rId8"/>
    <p:sldId id="259" r:id="rId9"/>
    <p:sldId id="260" r:id="rId10"/>
    <p:sldId id="265" r:id="rId11"/>
    <p:sldId id="263" r:id="rId12"/>
    <p:sldId id="261" r:id="rId13"/>
    <p:sldId id="262" r:id="rId14"/>
    <p:sldId id="26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1EBCBBA4-31A6-4B12-B8F3-6A39041B9389}">
          <p14:sldIdLst>
            <p14:sldId id="256"/>
            <p14:sldId id="258"/>
            <p14:sldId id="259"/>
            <p14:sldId id="260"/>
            <p14:sldId id="265"/>
            <p14:sldId id="263"/>
            <p14:sldId id="261"/>
            <p14:sldId id="262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Komparace</a:t>
            </a:r>
            <a:r>
              <a:rPr lang="cs-CZ" baseline="0" dirty="0"/>
              <a:t> kilometrů</a:t>
            </a:r>
            <a:endParaRPr lang="cs-CZ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Současné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3607048166675952"/>
                      <c:h val="0.130038243839782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CB8-40E4-B15F-07717FA6FA3F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KM</c:v>
                </c:pt>
              </c:strCache>
            </c:strRef>
          </c:cat>
          <c:val>
            <c:numRef>
              <c:f>List1!$B$2</c:f>
              <c:numCache>
                <c:formatCode>General</c:formatCode>
                <c:ptCount val="1"/>
                <c:pt idx="0">
                  <c:v>50742.5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B8-40E4-B15F-07717FA6FA3F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Nové</c:v>
                </c:pt>
              </c:strCache>
            </c:strRef>
          </c:tx>
          <c:spPr>
            <a:solidFill>
              <a:schemeClr val="accent4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8112345002394796"/>
                      <c:h val="9.234257543341084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564-4961-84A3-DC941C7B8B5D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List1!$A$2</c:f>
              <c:strCache>
                <c:ptCount val="1"/>
                <c:pt idx="0">
                  <c:v>KM</c:v>
                </c:pt>
              </c:strCache>
            </c:strRef>
          </c:cat>
          <c:val>
            <c:numRef>
              <c:f>List1!$C$2</c:f>
              <c:numCache>
                <c:formatCode>General</c:formatCode>
                <c:ptCount val="1"/>
                <c:pt idx="0">
                  <c:v>47202.5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B8-40E4-B15F-07717FA6FA3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1308856"/>
        <c:axId val="41305576"/>
      </c:barChart>
      <c:catAx>
        <c:axId val="41308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305576"/>
        <c:crosses val="autoZero"/>
        <c:auto val="1"/>
        <c:lblAlgn val="ctr"/>
        <c:lblOffset val="100"/>
        <c:noMultiLvlLbl val="0"/>
      </c:catAx>
      <c:valAx>
        <c:axId val="4130557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1308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Komparace nákladů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Současné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numFmt formatCode="#,##0\ &quot;Kč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3248105434865691"/>
                      <c:h val="0.1205710517599506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10B-4B3A-8AAA-17A017EE6467}"/>
                </c:ext>
              </c:extLst>
            </c:dLbl>
            <c:numFmt formatCode="#,##0\ &quot;Kč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List1!$A$2:$A$2</c:f>
              <c:strCache>
                <c:ptCount val="1"/>
                <c:pt idx="0">
                  <c:v>Kč</c:v>
                </c:pt>
              </c:strCache>
            </c:strRef>
          </c:cat>
          <c:val>
            <c:numRef>
              <c:f>List1!$B$2:$B$2</c:f>
              <c:numCache>
                <c:formatCode>General</c:formatCode>
                <c:ptCount val="1"/>
                <c:pt idx="0">
                  <c:v>133484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0B-4B3A-8AAA-17A017EE6467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Nové</c:v>
                </c:pt>
              </c:strCache>
            </c:strRef>
          </c:tx>
          <c:spPr>
            <a:solidFill>
              <a:schemeClr val="accent4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numFmt formatCode="#,##0\ &quot;Kč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2005252567655643"/>
                      <c:h val="0.111727720084645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010B-4B3A-8AAA-17A017EE6467}"/>
                </c:ext>
              </c:extLst>
            </c:dLbl>
            <c:numFmt formatCode="#,##0\ &quot;Kč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List1!$A$2:$A$2</c:f>
              <c:strCache>
                <c:ptCount val="1"/>
                <c:pt idx="0">
                  <c:v>Kč</c:v>
                </c:pt>
              </c:strCache>
            </c:strRef>
          </c:cat>
          <c:val>
            <c:numRef>
              <c:f>List1!$C$2:$C$2</c:f>
              <c:numCache>
                <c:formatCode>General</c:formatCode>
                <c:ptCount val="1"/>
                <c:pt idx="0">
                  <c:v>123757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0B-4B3A-8AAA-17A017EE646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1308856"/>
        <c:axId val="41305576"/>
      </c:barChart>
      <c:catAx>
        <c:axId val="41308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305576"/>
        <c:crosses val="autoZero"/>
        <c:auto val="1"/>
        <c:lblAlgn val="ctr"/>
        <c:lblOffset val="100"/>
        <c:noMultiLvlLbl val="0"/>
      </c:catAx>
      <c:valAx>
        <c:axId val="4130557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1308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9119E3-D4D9-4D87-8F88-0A3D4416FB1E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FABB24-5052-4BFE-B703-E8861F916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220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260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20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388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2665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999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847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9051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7221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3484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68411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001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9836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64425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1590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2721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1544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000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7990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3514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38909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1169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2391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6972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6797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11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5484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11486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0672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22237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7577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54519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44685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758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084686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24360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10130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381626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17140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47136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41361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526619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67941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570842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894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24171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15246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521423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36867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59638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624512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38552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74459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25655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05577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25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09540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51869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19382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78311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33510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412152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56982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42985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297045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41762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347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9008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75202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36966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52114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267344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394753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32026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07354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866271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82257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074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26041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127502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9309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75253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21928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67827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806979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0D3AF9-C7A2-40C0-B0ED-363D9EE718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9F12441-E1D7-45C7-9CFB-60508E3B94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A2F19E-D99F-4BAF-B67B-287B8E756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AE87BF-0B83-4D40-BB0E-094B67C60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86F906-96FC-4F61-A554-DC55C77B0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17583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F8248D-AE84-4B26-A3DB-9E6C6405F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DE5406-2684-4079-BD0D-5BA72F668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40F91C-2A6C-4F3C-984E-8B88C8F64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F43529-5F93-4412-A4AB-15C88EE31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1A5FD2-D826-443C-AE24-97BA79B05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41898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5A680E-F0B3-4AF8-84D6-AFFE2EBB8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D950B40-E8FC-4AD9-BFBB-9F99CF0FE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69A4F1-5809-4725-9437-1AAA95697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E44A40-4D9F-46D1-B25C-FDECF8A4A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4D5F85-11CF-494E-BC8C-1CE45E04D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1061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0A5715-A08E-4F2E-8C89-44522195E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6E4DB8-F074-45BA-ABA8-E0281BF405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24A6B52-39C3-4460-AF55-87C4B2ACDC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B1429F-58AC-4590-82E7-56479A7B5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30664D5-A5AF-46A2-A3AB-F18792A37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A6C61B6-4477-4F64-BFDB-827A7EB5E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6795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388002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64109F-76CF-49A4-BF47-D0050EF69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392A8EA-8723-4485-8061-C123230A24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3BE93D9-262E-496B-B006-F33AB60240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0CA64BF-4E7F-431C-91A2-5981AE5C55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4BD7F41-0352-4560-8302-56DD6087EE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DEFA439-F9DF-40F9-9C33-AB4507B9E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400DE69-20DA-4BA1-89C0-44916923E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378E5ED-433F-4877-85A9-4C92CF29B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20918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5653E5-AA84-4E90-966B-A852F2842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ECF02CA-3FE7-4B4C-86D1-E1AB6EFB9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8CD1A47-0C04-4F8E-840E-E622442FB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612914-0C59-4089-ADC8-EA8787B4F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454236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CBDFCA7-DB26-4B0D-9333-B4054E7A7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E77566A-6182-4DA3-A520-BF8F16591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02F3E77-76A0-4F1A-B5C0-F6452CDBA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63914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55733B-87E8-4899-B930-F38F3FB5D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4E7F6E-5C8F-4B15-98E2-91CA3890C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8B8F98D-C3DC-4A77-B94B-44BA7860AA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DE027BA-DE7C-43D0-8EA9-D9C7A0481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0481728-36AC-4683-B29F-CF0E1B05F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6FFBCE-28AA-47AF-9847-6A01AB36B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93615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BA3C8D-D81A-408B-81AD-ECDB7AD94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6919BF7-BE65-4EBC-AFE7-2B65F42C6C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AB406AB-820F-49B0-B98C-039600B0FF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3A3AE67-1DAE-499F-AEBB-A3BE1C8F9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1B95377-A96A-474A-B8E6-5A69C6BA5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B4F4FCE-826F-448E-9EA7-2D7B57768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07657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4846CB-9BCD-4350-B294-3DAAAAC73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E8651B1-BD7A-42AC-B2C2-AE288F2CB9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DBD221-52CE-485F-85EE-D9975FCF8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BB3B9A-785D-424C-85BD-50C94F79F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0A7EBC-6126-4EE7-86EB-0C6B754C1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24286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225AEA2-01BB-4BF9-8C13-D725FCB1A9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5FE5CEA-3A2F-4C8F-B123-45AA2C396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7E8B7A-E5E4-4CE2-9716-000404488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B529A3-AA38-4F4F-B45F-D56E80DF9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162CD8-41E8-45DC-ABD0-60F1D3EBB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66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slideLayout" Target="../slideLayouts/slideLayout51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4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4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63.xml"/><Relationship Id="rId17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3.xml"/><Relationship Id="rId16" Type="http://schemas.openxmlformats.org/officeDocument/2006/relationships/slideLayout" Target="../slideLayouts/slideLayout67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Relationship Id="rId14" Type="http://schemas.openxmlformats.org/officeDocument/2006/relationships/slideLayout" Target="../slideLayouts/slideLayout6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13" Type="http://schemas.openxmlformats.org/officeDocument/2006/relationships/slideLayout" Target="../slideLayouts/slideLayout81.xml"/><Relationship Id="rId18" Type="http://schemas.openxmlformats.org/officeDocument/2006/relationships/theme" Target="../theme/theme5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slideLayout" Target="../slideLayouts/slideLayout80.xml"/><Relationship Id="rId17" Type="http://schemas.openxmlformats.org/officeDocument/2006/relationships/slideLayout" Target="../slideLayouts/slideLayout85.xml"/><Relationship Id="rId2" Type="http://schemas.openxmlformats.org/officeDocument/2006/relationships/slideLayout" Target="../slideLayouts/slideLayout70.xml"/><Relationship Id="rId16" Type="http://schemas.openxmlformats.org/officeDocument/2006/relationships/slideLayout" Target="../slideLayouts/slideLayout84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78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Relationship Id="rId14" Type="http://schemas.openxmlformats.org/officeDocument/2006/relationships/slideLayout" Target="../slideLayouts/slideLayout8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3.xml"/><Relationship Id="rId3" Type="http://schemas.openxmlformats.org/officeDocument/2006/relationships/slideLayout" Target="../slideLayouts/slideLayout88.xml"/><Relationship Id="rId7" Type="http://schemas.openxmlformats.org/officeDocument/2006/relationships/slideLayout" Target="../slideLayouts/slideLayout9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87.xml"/><Relationship Id="rId1" Type="http://schemas.openxmlformats.org/officeDocument/2006/relationships/slideLayout" Target="../slideLayouts/slideLayout86.xml"/><Relationship Id="rId6" Type="http://schemas.openxmlformats.org/officeDocument/2006/relationships/slideLayout" Target="../slideLayouts/slideLayout91.xml"/><Relationship Id="rId11" Type="http://schemas.openxmlformats.org/officeDocument/2006/relationships/slideLayout" Target="../slideLayouts/slideLayout96.xml"/><Relationship Id="rId5" Type="http://schemas.openxmlformats.org/officeDocument/2006/relationships/slideLayout" Target="../slideLayouts/slideLayout90.xml"/><Relationship Id="rId10" Type="http://schemas.openxmlformats.org/officeDocument/2006/relationships/slideLayout" Target="../slideLayouts/slideLayout95.xml"/><Relationship Id="rId4" Type="http://schemas.openxmlformats.org/officeDocument/2006/relationships/slideLayout" Target="../slideLayouts/slideLayout89.xml"/><Relationship Id="rId9" Type="http://schemas.openxmlformats.org/officeDocument/2006/relationships/slideLayout" Target="../slideLayouts/slideLayout9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018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  <p:sldLayoutId id="2147483972" r:id="rId13"/>
    <p:sldLayoutId id="2147483973" r:id="rId14"/>
    <p:sldLayoutId id="2147483974" r:id="rId15"/>
    <p:sldLayoutId id="2147483975" r:id="rId16"/>
    <p:sldLayoutId id="2147483976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1422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79" r:id="rId2"/>
    <p:sldLayoutId id="2147483980" r:id="rId3"/>
    <p:sldLayoutId id="2147483981" r:id="rId4"/>
    <p:sldLayoutId id="2147483982" r:id="rId5"/>
    <p:sldLayoutId id="2147483983" r:id="rId6"/>
    <p:sldLayoutId id="2147483984" r:id="rId7"/>
    <p:sldLayoutId id="2147483985" r:id="rId8"/>
    <p:sldLayoutId id="2147483986" r:id="rId9"/>
    <p:sldLayoutId id="2147483987" r:id="rId10"/>
    <p:sldLayoutId id="2147483988" r:id="rId11"/>
    <p:sldLayoutId id="2147483989" r:id="rId12"/>
    <p:sldLayoutId id="2147483990" r:id="rId13"/>
    <p:sldLayoutId id="2147483991" r:id="rId14"/>
    <p:sldLayoutId id="2147483992" r:id="rId15"/>
    <p:sldLayoutId id="2147483993" r:id="rId16"/>
    <p:sldLayoutId id="2147483994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54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7" r:id="rId2"/>
    <p:sldLayoutId id="2147483998" r:id="rId3"/>
    <p:sldLayoutId id="2147483999" r:id="rId4"/>
    <p:sldLayoutId id="2147484000" r:id="rId5"/>
    <p:sldLayoutId id="2147484001" r:id="rId6"/>
    <p:sldLayoutId id="2147484002" r:id="rId7"/>
    <p:sldLayoutId id="2147484003" r:id="rId8"/>
    <p:sldLayoutId id="2147484004" r:id="rId9"/>
    <p:sldLayoutId id="2147484005" r:id="rId10"/>
    <p:sldLayoutId id="2147484006" r:id="rId11"/>
    <p:sldLayoutId id="2147484007" r:id="rId12"/>
    <p:sldLayoutId id="2147484008" r:id="rId13"/>
    <p:sldLayoutId id="2147484009" r:id="rId14"/>
    <p:sldLayoutId id="2147484010" r:id="rId15"/>
    <p:sldLayoutId id="2147484011" r:id="rId16"/>
    <p:sldLayoutId id="2147484012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56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  <p:sldLayoutId id="2147484025" r:id="rId12"/>
    <p:sldLayoutId id="2147484026" r:id="rId13"/>
    <p:sldLayoutId id="2147484027" r:id="rId14"/>
    <p:sldLayoutId id="2147484028" r:id="rId15"/>
    <p:sldLayoutId id="2147484029" r:id="rId16"/>
    <p:sldLayoutId id="2147484030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679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33" r:id="rId2"/>
    <p:sldLayoutId id="2147484034" r:id="rId3"/>
    <p:sldLayoutId id="2147484035" r:id="rId4"/>
    <p:sldLayoutId id="2147484036" r:id="rId5"/>
    <p:sldLayoutId id="2147484037" r:id="rId6"/>
    <p:sldLayoutId id="2147484038" r:id="rId7"/>
    <p:sldLayoutId id="2147484039" r:id="rId8"/>
    <p:sldLayoutId id="2147484040" r:id="rId9"/>
    <p:sldLayoutId id="2147484041" r:id="rId10"/>
    <p:sldLayoutId id="2147484042" r:id="rId11"/>
    <p:sldLayoutId id="2147484043" r:id="rId12"/>
    <p:sldLayoutId id="2147484044" r:id="rId13"/>
    <p:sldLayoutId id="2147484045" r:id="rId14"/>
    <p:sldLayoutId id="2147484046" r:id="rId15"/>
    <p:sldLayoutId id="2147484047" r:id="rId16"/>
    <p:sldLayoutId id="2147484048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3AF82FE-E85B-4F9A-9203-FCAB84536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87F45D1-A5C1-4414-A1A0-0F5BD542D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A8814E-EB9F-469C-95F1-D92864F015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5111F-7AAF-4805-B72D-F6B08640BD9B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BF446D-3294-4AFF-A36C-3060712E43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6CF0D9-636D-40D8-B6BD-5301938F46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7E5C6-AE2A-4A4A-97AB-693807B2E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363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0" r:id="rId1"/>
    <p:sldLayoutId id="2147484051" r:id="rId2"/>
    <p:sldLayoutId id="2147484052" r:id="rId3"/>
    <p:sldLayoutId id="2147484053" r:id="rId4"/>
    <p:sldLayoutId id="2147484054" r:id="rId5"/>
    <p:sldLayoutId id="2147484055" r:id="rId6"/>
    <p:sldLayoutId id="2147484056" r:id="rId7"/>
    <p:sldLayoutId id="2147484057" r:id="rId8"/>
    <p:sldLayoutId id="2147484058" r:id="rId9"/>
    <p:sldLayoutId id="2147484059" r:id="rId10"/>
    <p:sldLayoutId id="21474840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0830B2FC-EAF7-4480-BB98-3B526317D7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572DC78E-4D27-467C-8994-AD7E7D5AA5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1136" y="2381467"/>
            <a:ext cx="7169728" cy="2095065"/>
          </a:xfrm>
        </p:spPr>
        <p:txBody>
          <a:bodyPr>
            <a:noAutofit/>
          </a:bodyPr>
          <a:lstStyle/>
          <a:p>
            <a:r>
              <a:rPr lang="cs-CZ" sz="4400" dirty="0">
                <a:latin typeface="Century Gothic" panose="020B0502020202020204" pitchFamily="34" charset="0"/>
              </a:rPr>
              <a:t>Optimalizace dopravních procesů podniku Lahůdky u </a:t>
            </a:r>
            <a:r>
              <a:rPr lang="cs-CZ" sz="4400" dirty="0" err="1">
                <a:latin typeface="Century Gothic" panose="020B0502020202020204" pitchFamily="34" charset="0"/>
              </a:rPr>
              <a:t>Cábů</a:t>
            </a:r>
            <a:r>
              <a:rPr lang="cs-CZ" sz="4400" dirty="0">
                <a:latin typeface="Century Gothic" panose="020B0502020202020204" pitchFamily="34" charset="0"/>
              </a:rPr>
              <a:t> s.r.o.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3EF912D-3A38-4BDE-BB55-244CD8C98C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345" y="5361705"/>
            <a:ext cx="11471564" cy="1330039"/>
          </a:xfrm>
        </p:spPr>
        <p:txBody>
          <a:bodyPr numCol="2">
            <a:normAutofit/>
          </a:bodyPr>
          <a:lstStyle/>
          <a:p>
            <a:pPr algn="l">
              <a:spcAft>
                <a:spcPts val="1200"/>
              </a:spcAft>
            </a:pPr>
            <a:r>
              <a:rPr lang="cs-CZ" dirty="0">
                <a:solidFill>
                  <a:schemeClr val="bg1"/>
                </a:solidFill>
              </a:rPr>
              <a:t>Autor BP: Lucie Smrčková </a:t>
            </a:r>
          </a:p>
          <a:p>
            <a:pPr algn="l">
              <a:spcAft>
                <a:spcPts val="1200"/>
              </a:spcAft>
            </a:pPr>
            <a:r>
              <a:rPr lang="cs-CZ" dirty="0">
                <a:solidFill>
                  <a:schemeClr val="bg1"/>
                </a:solidFill>
              </a:rPr>
              <a:t>Vedoucí BP: doc. Ing. Rudolf Kampf, Ph.D.</a:t>
            </a:r>
          </a:p>
          <a:p>
            <a:pPr algn="l">
              <a:spcAft>
                <a:spcPts val="1200"/>
              </a:spcAft>
            </a:pPr>
            <a:endParaRPr lang="cs-CZ" dirty="0">
              <a:solidFill>
                <a:schemeClr val="bg1"/>
              </a:solidFill>
            </a:endParaRPr>
          </a:p>
          <a:p>
            <a:pPr algn="l">
              <a:spcAft>
                <a:spcPts val="1200"/>
              </a:spcAft>
            </a:pPr>
            <a:r>
              <a:rPr lang="cs-CZ" dirty="0">
                <a:solidFill>
                  <a:schemeClr val="bg1"/>
                </a:solidFill>
              </a:rPr>
              <a:t>Oponent BP: prof. Ing. Gabriel </a:t>
            </a:r>
            <a:r>
              <a:rPr lang="cs-CZ" dirty="0" err="1">
                <a:solidFill>
                  <a:schemeClr val="bg1"/>
                </a:solidFill>
              </a:rPr>
              <a:t>Fedorko</a:t>
            </a:r>
            <a:r>
              <a:rPr lang="cs-CZ" dirty="0">
                <a:solidFill>
                  <a:schemeClr val="bg1"/>
                </a:solidFill>
              </a:rPr>
              <a:t>, PhD.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523C77B1-9F72-40CE-B37A-3082755DA9E8}"/>
              </a:ext>
            </a:extLst>
          </p:cNvPr>
          <p:cNvSpPr txBox="1">
            <a:spLocks/>
          </p:cNvSpPr>
          <p:nvPr/>
        </p:nvSpPr>
        <p:spPr>
          <a:xfrm>
            <a:off x="2511136" y="1496295"/>
            <a:ext cx="7169727" cy="64510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Ústav </a:t>
            </a:r>
            <a:r>
              <a:rPr lang="cs-CZ" dirty="0" err="1"/>
              <a:t>technicko-technologický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4970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AD3EF8-8EF8-45DA-B662-9121A51A0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0591" y="780599"/>
            <a:ext cx="8610600" cy="1293028"/>
          </a:xfrm>
        </p:spPr>
        <p:txBody>
          <a:bodyPr>
            <a:normAutofit/>
          </a:bodyPr>
          <a:lstStyle/>
          <a:p>
            <a:r>
              <a:rPr lang="cs-CZ" sz="4400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208E8C-A628-4154-9523-127FDFBC1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0700" y="2619307"/>
            <a:ext cx="8610600" cy="3458094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Cílem práce je za pomocí metod operačního výzkumu optimalizovat dopravní procesy podniku Lahůdky u </a:t>
            </a:r>
            <a:r>
              <a:rPr lang="cs-CZ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Cábů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 s.r.o.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4B6F7A5-FEAE-42FC-9420-7D95E879C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63000" y="5950523"/>
            <a:ext cx="2743200" cy="365125"/>
          </a:xfrm>
        </p:spPr>
        <p:txBody>
          <a:bodyPr/>
          <a:lstStyle/>
          <a:p>
            <a:fld id="{0DD7E5C6-AE2A-4A4A-97AB-693807B2E9FA}" type="slidenum">
              <a:rPr lang="cs-CZ" sz="2000" smtClean="0">
                <a:solidFill>
                  <a:schemeClr val="tx2"/>
                </a:solidFill>
              </a:rPr>
              <a:t>2</a:t>
            </a:fld>
            <a:endParaRPr lang="cs-CZ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402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91C80C-268C-45EB-B476-C606C27C9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4543" y="764372"/>
            <a:ext cx="8859982" cy="1577045"/>
          </a:xfrm>
        </p:spPr>
        <p:txBody>
          <a:bodyPr>
            <a:normAutofit/>
          </a:bodyPr>
          <a:lstStyle/>
          <a:p>
            <a:r>
              <a:rPr lang="cs-CZ" sz="4400" dirty="0"/>
              <a:t>Metodika řešení daného problému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FA0EAF-6782-45D8-BDED-2ACC04531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0868" y="2236123"/>
            <a:ext cx="8690264" cy="4024125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Pozorování</a:t>
            </a:r>
          </a:p>
          <a:p>
            <a:pPr>
              <a:spcAft>
                <a:spcPts val="1200"/>
              </a:spcAft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Strukturovaný rozhovor</a:t>
            </a:r>
          </a:p>
          <a:p>
            <a:pPr>
              <a:spcAft>
                <a:spcPts val="1200"/>
              </a:spcAft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Analýza interních dokumentů</a:t>
            </a:r>
          </a:p>
          <a:p>
            <a:pPr>
              <a:spcAft>
                <a:spcPts val="1200"/>
              </a:spcAft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Metody operačního výzkumu</a:t>
            </a:r>
          </a:p>
          <a:p>
            <a:pPr>
              <a:spcAft>
                <a:spcPts val="1200"/>
              </a:spcAft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Komparace současného stavu a získaných výsledků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5529BBD-BD91-4D80-BEE7-99A88A5D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63000" y="5922818"/>
            <a:ext cx="2743200" cy="365125"/>
          </a:xfrm>
        </p:spPr>
        <p:txBody>
          <a:bodyPr/>
          <a:lstStyle/>
          <a:p>
            <a:fld id="{0DD7E5C6-AE2A-4A4A-97AB-693807B2E9FA}" type="slidenum">
              <a:rPr lang="cs-CZ" sz="2000" smtClean="0">
                <a:solidFill>
                  <a:schemeClr val="tx2"/>
                </a:solidFill>
              </a:rPr>
              <a:t>3</a:t>
            </a:fld>
            <a:endParaRPr lang="cs-CZ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656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285AB9-7F4D-4CFF-A1CD-06427590F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9572" y="750518"/>
            <a:ext cx="8610600" cy="1293028"/>
          </a:xfrm>
        </p:spPr>
        <p:txBody>
          <a:bodyPr>
            <a:normAutofit/>
          </a:bodyPr>
          <a:lstStyle/>
          <a:p>
            <a:r>
              <a:rPr lang="cs-CZ" sz="4400" dirty="0"/>
              <a:t>Výzkumný problém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95E441-6545-4F5A-8E9A-F0422F418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3428" y="2540926"/>
            <a:ext cx="9285143" cy="3566556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Jaký je současný stav dopravních procesů? 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Je možné dopravní trasy optimalizovat?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Jak vysokou částku je možné optimalizací ušetřit?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K čemu mohou být ušetřené peníze využity?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2351528-2B33-4EF8-ABE1-9E4ADB90F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63000" y="5922800"/>
            <a:ext cx="2743200" cy="365125"/>
          </a:xfrm>
        </p:spPr>
        <p:txBody>
          <a:bodyPr/>
          <a:lstStyle/>
          <a:p>
            <a:fld id="{0DD7E5C6-AE2A-4A4A-97AB-693807B2E9FA}" type="slidenum">
              <a:rPr lang="cs-CZ" sz="2000" smtClean="0">
                <a:solidFill>
                  <a:schemeClr val="tx2"/>
                </a:solidFill>
              </a:rPr>
              <a:t>4</a:t>
            </a:fld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283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0E1997-D6AB-4B68-A393-EE796D2BE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6939" y="695098"/>
            <a:ext cx="8610600" cy="1293028"/>
          </a:xfrm>
        </p:spPr>
        <p:txBody>
          <a:bodyPr>
            <a:normAutofit/>
          </a:bodyPr>
          <a:lstStyle/>
          <a:p>
            <a:r>
              <a:rPr lang="cs-CZ" sz="4400" dirty="0"/>
              <a:t>LAHŮDKY U CÁBŮ s.r.o.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4CD6FB-FC2C-4DB4-85C3-5AC950623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2213" y="2346960"/>
            <a:ext cx="9327573" cy="4024125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Sídlo firmy Nový Doubek 325, Křemže</a:t>
            </a:r>
          </a:p>
          <a:p>
            <a:pPr>
              <a:spcAft>
                <a:spcPts val="1800"/>
              </a:spcAft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Ředitel firmy Dušan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Cába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ml.</a:t>
            </a:r>
          </a:p>
          <a:p>
            <a:pPr>
              <a:spcAft>
                <a:spcPts val="1800"/>
              </a:spcAft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8 vozidel Fiat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Ducato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1800"/>
              </a:spcAft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2 vozidla Škoda Octavia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F08003A-F013-42C6-B8E9-F182508698C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2473" y="4220473"/>
            <a:ext cx="4312227" cy="1316182"/>
          </a:xfrm>
          <a:prstGeom prst="rect">
            <a:avLst/>
          </a:prstGeom>
        </p:spPr>
      </p:pic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6B09ADF-0DCB-4393-B96C-B4A30558E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90710" y="5936665"/>
            <a:ext cx="2743200" cy="365125"/>
          </a:xfrm>
        </p:spPr>
        <p:txBody>
          <a:bodyPr/>
          <a:lstStyle/>
          <a:p>
            <a:fld id="{0DD7E5C6-AE2A-4A4A-97AB-693807B2E9FA}" type="slidenum">
              <a:rPr lang="cs-CZ" sz="2000" smtClean="0">
                <a:solidFill>
                  <a:schemeClr val="tx2"/>
                </a:solidFill>
              </a:rPr>
              <a:t>5</a:t>
            </a:fld>
            <a:endParaRPr lang="cs-CZ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724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0A290-9E76-4DE4-A51F-549F8FECC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233" y="487277"/>
            <a:ext cx="8610600" cy="1293028"/>
          </a:xfrm>
        </p:spPr>
        <p:txBody>
          <a:bodyPr>
            <a:normAutofit/>
          </a:bodyPr>
          <a:lstStyle/>
          <a:p>
            <a:r>
              <a:rPr lang="cs-CZ" sz="4400" dirty="0"/>
              <a:t>DOSAŽENÉ VÝSLEDKY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63DDCA19-DFF5-4DE8-AC41-8AFDDFBB5D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0028414"/>
              </p:ext>
            </p:extLst>
          </p:nvPr>
        </p:nvGraphicFramePr>
        <p:xfrm>
          <a:off x="1066798" y="1870368"/>
          <a:ext cx="4769427" cy="4135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Zástupný obsah 5">
            <a:extLst>
              <a:ext uri="{FF2B5EF4-FFF2-40B4-BE49-F238E27FC236}">
                <a16:creationId xmlns:a16="http://schemas.microsoft.com/office/drawing/2014/main" id="{FFC440C0-4B51-4823-8DFC-DA47C6086D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0518753"/>
              </p:ext>
            </p:extLst>
          </p:nvPr>
        </p:nvGraphicFramePr>
        <p:xfrm>
          <a:off x="6355775" y="1870368"/>
          <a:ext cx="4769427" cy="4135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6C2F37-6FDF-43C4-A142-F597705EF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32275" y="5964370"/>
            <a:ext cx="2743200" cy="365125"/>
          </a:xfrm>
        </p:spPr>
        <p:txBody>
          <a:bodyPr/>
          <a:lstStyle/>
          <a:p>
            <a:fld id="{0DD7E5C6-AE2A-4A4A-97AB-693807B2E9FA}" type="slidenum">
              <a:rPr lang="cs-CZ" sz="2000" smtClean="0">
                <a:solidFill>
                  <a:schemeClr val="tx2"/>
                </a:solidFill>
              </a:rPr>
              <a:t>6</a:t>
            </a:fld>
            <a:endParaRPr lang="cs-CZ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21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C70072-D54A-41BD-B479-0FD30A9CE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237" y="613614"/>
            <a:ext cx="8610600" cy="1293028"/>
          </a:xfrm>
        </p:spPr>
        <p:txBody>
          <a:bodyPr>
            <a:normAutofit/>
          </a:bodyPr>
          <a:lstStyle/>
          <a:p>
            <a:r>
              <a:rPr lang="cs-CZ" sz="4400" dirty="0"/>
              <a:t>ZÁVĚREČNÉ SHRNUTÍ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91AE0DA5-0D2B-447B-8529-296CC5CA51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8419912"/>
              </p:ext>
            </p:extLst>
          </p:nvPr>
        </p:nvGraphicFramePr>
        <p:xfrm>
          <a:off x="1234786" y="2036618"/>
          <a:ext cx="9722428" cy="39346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0607">
                  <a:extLst>
                    <a:ext uri="{9D8B030D-6E8A-4147-A177-3AD203B41FA5}">
                      <a16:colId xmlns:a16="http://schemas.microsoft.com/office/drawing/2014/main" val="3975700084"/>
                    </a:ext>
                  </a:extLst>
                </a:gridCol>
                <a:gridCol w="2430607">
                  <a:extLst>
                    <a:ext uri="{9D8B030D-6E8A-4147-A177-3AD203B41FA5}">
                      <a16:colId xmlns:a16="http://schemas.microsoft.com/office/drawing/2014/main" val="326947810"/>
                    </a:ext>
                  </a:extLst>
                </a:gridCol>
                <a:gridCol w="2430607">
                  <a:extLst>
                    <a:ext uri="{9D8B030D-6E8A-4147-A177-3AD203B41FA5}">
                      <a16:colId xmlns:a16="http://schemas.microsoft.com/office/drawing/2014/main" val="1210900390"/>
                    </a:ext>
                  </a:extLst>
                </a:gridCol>
                <a:gridCol w="2430607">
                  <a:extLst>
                    <a:ext uri="{9D8B030D-6E8A-4147-A177-3AD203B41FA5}">
                      <a16:colId xmlns:a16="http://schemas.microsoft.com/office/drawing/2014/main" val="3565313257"/>
                    </a:ext>
                  </a:extLst>
                </a:gridCol>
              </a:tblGrid>
              <a:tr h="1324363">
                <a:tc>
                  <a:txBody>
                    <a:bodyPr/>
                    <a:lstStyle/>
                    <a:p>
                      <a:endParaRPr lang="cs-CZ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SOUČASNÉ DISTRIBUČNÍ TRASY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NOVĚ NAVRŽENÉ OKRUHY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CELKOVÁ ÚSPORA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542713"/>
                  </a:ext>
                </a:extLst>
              </a:tr>
              <a:tr h="1252583">
                <a:tc>
                  <a:txBody>
                    <a:bodyPr/>
                    <a:lstStyle/>
                    <a:p>
                      <a:r>
                        <a:rPr lang="cs-CZ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POČET UJETÝCH KM ROČNĚ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50 742,5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47 202,5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3 540 km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119935"/>
                  </a:ext>
                </a:extLst>
              </a:tr>
              <a:tr h="1357745">
                <a:tc>
                  <a:txBody>
                    <a:bodyPr/>
                    <a:lstStyle/>
                    <a:p>
                      <a:r>
                        <a:rPr lang="cs-CZ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ROČNÍ NÁKLADY NA POHONNÉ HMOTY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133 484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123 757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9 727 Kč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803482"/>
                  </a:ext>
                </a:extLst>
              </a:tr>
            </a:tbl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7D807C-5ABC-4730-BD28-C752E3C5B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32275" y="5964375"/>
            <a:ext cx="2743200" cy="365125"/>
          </a:xfrm>
        </p:spPr>
        <p:txBody>
          <a:bodyPr/>
          <a:lstStyle/>
          <a:p>
            <a:fld id="{0DD7E5C6-AE2A-4A4A-97AB-693807B2E9FA}" type="slidenum">
              <a:rPr lang="cs-CZ" sz="2000" smtClean="0">
                <a:solidFill>
                  <a:schemeClr val="tx2"/>
                </a:solidFill>
              </a:rPr>
              <a:t>7</a:t>
            </a:fld>
            <a:endParaRPr lang="cs-CZ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158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AE2FAB-4F61-43F2-A9C9-3C2A1CB98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1734191"/>
            <a:ext cx="8610600" cy="1293028"/>
          </a:xfrm>
        </p:spPr>
        <p:txBody>
          <a:bodyPr>
            <a:normAutofit/>
          </a:bodyPr>
          <a:lstStyle/>
          <a:p>
            <a:pPr algn="ctr"/>
            <a:r>
              <a:rPr lang="cs-CZ" sz="4400" dirty="0"/>
              <a:t>Děkuji za pozornost</a:t>
            </a:r>
          </a:p>
        </p:txBody>
      </p:sp>
      <p:pic>
        <p:nvPicPr>
          <p:cNvPr id="1028" name="Picture 4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FBCB4976-C6B6-47C9-BB77-74620645BA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882" y="3664527"/>
            <a:ext cx="2168236" cy="2168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0902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5D1995-9F6C-41E1-AB49-57F662E0D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7668" y="1000522"/>
            <a:ext cx="8859982" cy="1293028"/>
          </a:xfrm>
        </p:spPr>
        <p:txBody>
          <a:bodyPr>
            <a:normAutofit fontScale="90000"/>
          </a:bodyPr>
          <a:lstStyle/>
          <a:p>
            <a:r>
              <a:rPr lang="cs-CZ" sz="4400" dirty="0"/>
              <a:t>Otázky vedoucího a oponenta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4354B7-5623-416D-BC82-400BF5FD96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668" y="2396832"/>
            <a:ext cx="10366664" cy="3740727"/>
          </a:xfrm>
        </p:spPr>
        <p:txBody>
          <a:bodyPr>
            <a:normAutofit/>
          </a:bodyPr>
          <a:lstStyle/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Jaké další metody lze využít při řešení okružního dopravního problému? Prosím o stručnou charakteristiku metod. </a:t>
            </a: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Bude váš návrh ve firmě realizovaný?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Proč jste si vybrala právě Clark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Wrightovu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metodu ? </a:t>
            </a: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Bylo by možné uvedenou úlohu řešit pomocí nějakého speciálního softwarového nástroje ? </a:t>
            </a:r>
          </a:p>
        </p:txBody>
      </p:sp>
    </p:spTree>
    <p:extLst>
      <p:ext uri="{BB962C8B-B14F-4D97-AF65-F5344CB8AC3E}">
        <p14:creationId xmlns:p14="http://schemas.microsoft.com/office/powerpoint/2010/main" val="1250778948"/>
      </p:ext>
    </p:extLst>
  </p:cSld>
  <p:clrMapOvr>
    <a:masterClrMapping/>
  </p:clrMapOvr>
</p:sld>
</file>

<file path=ppt/theme/theme1.xml><?xml version="1.0" encoding="utf-8"?>
<a:theme xmlns:a="http://schemas.openxmlformats.org/drawingml/2006/main" name="2_Kondenzační stopa">
  <a:themeElements>
    <a:clrScheme name="Kondenzační stop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Kondenzační stop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denzační stop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3_Kondenzační stopa">
  <a:themeElements>
    <a:clrScheme name="Kondenzační stop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Kondenzační stop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denzační stop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3.xml><?xml version="1.0" encoding="utf-8"?>
<a:theme xmlns:a="http://schemas.openxmlformats.org/drawingml/2006/main" name="4_Kondenzační stopa">
  <a:themeElements>
    <a:clrScheme name="Kondenzační stop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Kondenzační stop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denzační stop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4.xml><?xml version="1.0" encoding="utf-8"?>
<a:theme xmlns:a="http://schemas.openxmlformats.org/drawingml/2006/main" name="5_Kondenzační stopa">
  <a:themeElements>
    <a:clrScheme name="Kondenzační stop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Kondenzační stop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denzační stop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5.xml><?xml version="1.0" encoding="utf-8"?>
<a:theme xmlns:a="http://schemas.openxmlformats.org/drawingml/2006/main" name="6_Kondenzační stopa">
  <a:themeElements>
    <a:clrScheme name="Kondenzační stop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Kondenzační stop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denzační stop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6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199</TotalTime>
  <Words>251</Words>
  <Application>Microsoft Office PowerPoint</Application>
  <PresentationFormat>Širokoúhlá obrazovka</PresentationFormat>
  <Paragraphs>55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6</vt:i4>
      </vt:variant>
      <vt:variant>
        <vt:lpstr>Nadpisy snímků</vt:lpstr>
      </vt:variant>
      <vt:variant>
        <vt:i4>9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2_Kondenzační stopa</vt:lpstr>
      <vt:lpstr>3_Kondenzační stopa</vt:lpstr>
      <vt:lpstr>4_Kondenzační stopa</vt:lpstr>
      <vt:lpstr>5_Kondenzační stopa</vt:lpstr>
      <vt:lpstr>6_Kondenzační stopa</vt:lpstr>
      <vt:lpstr>Motiv Office</vt:lpstr>
      <vt:lpstr>Optimalizace dopravních procesů podniku Lahůdky u Cábů s.r.o.</vt:lpstr>
      <vt:lpstr>Cíl práce</vt:lpstr>
      <vt:lpstr>Metodika řešení daného problému</vt:lpstr>
      <vt:lpstr>Výzkumný problém</vt:lpstr>
      <vt:lpstr>LAHŮDKY U CÁBŮ s.r.o.</vt:lpstr>
      <vt:lpstr>DOSAŽENÉ VÝSLEDKY</vt:lpstr>
      <vt:lpstr>ZÁVĚREČNÉ SHRNUTÍ</vt:lpstr>
      <vt:lpstr>Děkuji za pozornost</vt:lpstr>
      <vt:lpstr>Otázky vedoucího a oponenta práce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Optimalizace dopravních procesů podniku Lahůdky u Cábů s.r.o.</dc:title>
  <dc:creator>Lucie Smrčková</dc:creator>
  <cp:lastModifiedBy>Lucie Smrčková</cp:lastModifiedBy>
  <cp:revision>29</cp:revision>
  <dcterms:created xsi:type="dcterms:W3CDTF">2020-05-31T17:48:04Z</dcterms:created>
  <dcterms:modified xsi:type="dcterms:W3CDTF">2020-06-10T21:08:43Z</dcterms:modified>
</cp:coreProperties>
</file>