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7"/>
  </p:notesMasterIdLst>
  <p:handoutMasterIdLst>
    <p:handoutMasterId r:id="rId18"/>
  </p:handoutMasterIdLst>
  <p:sldIdLst>
    <p:sldId id="265" r:id="rId5"/>
    <p:sldId id="266" r:id="rId6"/>
    <p:sldId id="267" r:id="rId7"/>
    <p:sldId id="279" r:id="rId8"/>
    <p:sldId id="268" r:id="rId9"/>
    <p:sldId id="269" r:id="rId10"/>
    <p:sldId id="270" r:id="rId11"/>
    <p:sldId id="271" r:id="rId12"/>
    <p:sldId id="273" r:id="rId13"/>
    <p:sldId id="274" r:id="rId14"/>
    <p:sldId id="278" r:id="rId15"/>
    <p:sldId id="277" r:id="rId16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2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B131ED1-F848-4827-B260-26C36AD0C4E8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2769B9-C4E6-417A-B472-41C2E2BEA76A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04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956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4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167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3A349-3E9E-4C14-B1D0-D2787C94D839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516795-84AA-4816-AD4B-A4AD89BF2B31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5E624-64A2-4C68-AFB3-844E419907A6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_1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2528F-2C5A-4663-96A7-AC1B2BF5A08A}" type="datetime1">
              <a:rPr lang="cs-CZ" noProof="0" smtClean="0"/>
              <a:t>09.06.2020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B43A2-FDF4-4B2C-B7E8-A4C6D28A39C1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006541-D2C2-4924-AB63-88A5C9CDA925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77F85A-2182-46A9-B284-F23BD65D867E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7879BD-235B-4AC9-9162-C34F7ACCBC74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3030C1-7908-44A0-9609-5D6AFE1DEB27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8A9588-F1D6-4FAF-8879-C289683BA1E5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E85F2E-1728-4528-B7DE-63A882A73594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0463C8-ED77-4C27-9271-4F534A5C6707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BA41C5F-0CA2-425B-A328-995FC201C73E}" type="datetime1">
              <a:rPr lang="cs-CZ" smtClean="0"/>
              <a:t>09.06.2020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829508"/>
            <a:ext cx="9270380" cy="2568756"/>
          </a:xfrm>
        </p:spPr>
        <p:txBody>
          <a:bodyPr rtlCol="0">
            <a:noAutofit/>
          </a:bodyPr>
          <a:lstStyle/>
          <a:p>
            <a:pPr algn="l" rtl="0"/>
            <a: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  <a:t>Analýza standardizovaných postupů při přepravě nebezpečných věcí.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2EEBF56-7860-40B3-8FDB-2381E98EA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4" y="29308"/>
            <a:ext cx="187220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95A9BE79-1C06-4B3E-ABCD-BA9D7A35D35A}"/>
              </a:ext>
            </a:extLst>
          </p:cNvPr>
          <p:cNvSpPr txBox="1">
            <a:spLocks/>
          </p:cNvSpPr>
          <p:nvPr/>
        </p:nvSpPr>
        <p:spPr>
          <a:xfrm>
            <a:off x="1939636" y="166255"/>
            <a:ext cx="7096860" cy="14339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</a:t>
            </a:r>
            <a:b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Českých  Budějovicích </a:t>
            </a:r>
            <a:b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5E051CFA-3E84-46E0-80B7-1B05D0FE967C}"/>
              </a:ext>
            </a:extLst>
          </p:cNvPr>
          <p:cNvSpPr txBox="1">
            <a:spLocks/>
          </p:cNvSpPr>
          <p:nvPr/>
        </p:nvSpPr>
        <p:spPr>
          <a:xfrm>
            <a:off x="1524000" y="4773168"/>
            <a:ext cx="6216351" cy="1682496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Stanislav Paul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Vedoucí: Ing. Martina Hlatká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Oponent: Ing. Martin Komorný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2020</a:t>
            </a: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3BBA7-899C-4541-87BA-4E41C941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3DA1D9-2864-4854-B107-11DDDE5C4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Vedoucí práce</a:t>
            </a:r>
          </a:p>
          <a:p>
            <a:pPr marL="457200" indent="-457200" algn="just">
              <a:buAutoNum type="arabicPeriod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Je Vámi navržená směrnice aplikovatelná všeobecně nebo je  tvořena pouze pro konkrétní firmu?</a:t>
            </a:r>
          </a:p>
          <a:p>
            <a:pPr marL="514350" indent="-514350" algn="just">
              <a:buAutoNum type="arabicPeriod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Je možné ještě jiným způsobem řešit danou problematiku?</a:t>
            </a: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Oponent práce</a:t>
            </a:r>
          </a:p>
          <a:p>
            <a:pPr marL="457200" indent="-457200" algn="just">
              <a:buAutoNum type="arabicPeriod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 Vašeho dotazníkového šetření plyne, že občas nadřízení využívají svoje postavení k tomu, aby řidiči vědomě porušovali předpisy ADR. Co si myslíte o digitální podobě kontrolního seznamu pro řidiče a jeho dispečera a společné rozložení odpovědnosti za případné následky?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25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18816-7ED6-4162-8F07-CC93793F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Odpovědi na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F2CA6B-6DE8-434F-AA67-99701C54362C}"/>
              </a:ext>
            </a:extLst>
          </p:cNvPr>
          <p:cNvSpPr txBox="1">
            <a:spLocks/>
          </p:cNvSpPr>
          <p:nvPr/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Vedoucí práce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Pro všeobecné použití pouze jako model. Reálné řešení směrnice  musí být na základě konkrétních podmínek  v dané společnosti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Zvýšení vymahatelnosti práva a kontroly systémového nastavení ve firmách. Důraz na prevenci před řešením následků. 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Oponent práce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Je to jedna z cest digitalizace a optimalizace přenosu aktuálních  informací.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Domnívám se, že pokutovat řidiče a dispečery ano, ale je potřeba nastavit kontrolní mechanizmy státní správy tak, aby se firmě nevyplatilo porušovat předpisy. 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77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25D653-6139-44D5-A68E-FB5BCCDCA17C}"/>
              </a:ext>
            </a:extLst>
          </p:cNvPr>
          <p:cNvSpPr txBox="1">
            <a:spLocks/>
          </p:cNvSpPr>
          <p:nvPr/>
        </p:nvSpPr>
        <p:spPr>
          <a:xfrm>
            <a:off x="1719072" y="2057400"/>
            <a:ext cx="9040368" cy="34107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600" dirty="0">
                <a:latin typeface="Arial" panose="020B0604020202020204" pitchFamily="34" charset="0"/>
                <a:cs typeface="Arial" panose="020B0604020202020204" pitchFamily="34" charset="0"/>
              </a:rPr>
              <a:t>Děkuji </a:t>
            </a:r>
            <a:br>
              <a:rPr lang="cs-CZ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600" dirty="0">
                <a:latin typeface="Arial" panose="020B0604020202020204" pitchFamily="34" charset="0"/>
                <a:cs typeface="Arial" panose="020B0604020202020204" pitchFamily="34" charset="0"/>
              </a:rPr>
              <a:t> 		  	za  pozornost </a:t>
            </a:r>
          </a:p>
        </p:txBody>
      </p:sp>
    </p:spTree>
    <p:extLst>
      <p:ext uri="{BB962C8B-B14F-4D97-AF65-F5344CB8AC3E}">
        <p14:creationId xmlns:p14="http://schemas.microsoft.com/office/powerpoint/2010/main" val="128465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Obsah 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 k práci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Diskuze výsledků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Navržená opatření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</a:p>
          <a:p>
            <a:pPr lvl="0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Odpovědi na otázky</a:t>
            </a:r>
          </a:p>
          <a:p>
            <a:pPr lvl="0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 title="Rozložení nadpisu a obsahu s grafem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31953C-4D5A-4656-A583-B2D403DCD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2EB8FF-8CC1-42B0-91E2-B6F0C5546003}"/>
              </a:ext>
            </a:extLst>
          </p:cNvPr>
          <p:cNvSpPr txBox="1">
            <a:spLocks/>
          </p:cNvSpPr>
          <p:nvPr/>
        </p:nvSpPr>
        <p:spPr>
          <a:xfrm>
            <a:off x="1569700" y="1825625"/>
            <a:ext cx="96134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práce je vytvoření standardizovaných postupů pro přepravu nebezpečných věcí ve společnosti Alfa s.r.o. </a:t>
            </a:r>
          </a:p>
          <a:p>
            <a:pPr algn="just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Zanalyzovat platnou legislativu a postupy při přepravě nebezpečných látek po pozemních komunikacích vozidly ADR v ČR.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87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80F72-DA39-473E-89A7-E8CE994F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 k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CC365A-EEE4-4CA8-AF5A-EE6AAB68A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Osobní zájem o problematiku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Ekologické a společenské téma</a:t>
            </a:r>
          </a:p>
        </p:txBody>
      </p:sp>
    </p:spTree>
    <p:extLst>
      <p:ext uri="{BB962C8B-B14F-4D97-AF65-F5344CB8AC3E}">
        <p14:creationId xmlns:p14="http://schemas.microsoft.com/office/powerpoint/2010/main" val="2919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91544-F0D8-4B86-9DA5-562DAB945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9613412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Analýzy legislativních požadavků přepravy v režimu ADR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Analýzy statistických dat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Rozhovory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3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9A711-D7C9-4FE0-8E7E-EA0116D4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052820-5D60-4365-92FA-D391B88A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i="1" dirty="0">
                <a:latin typeface="Arial" panose="020B0604020202020204" pitchFamily="34" charset="0"/>
                <a:cs typeface="Arial" panose="020B0604020202020204" pitchFamily="34" charset="0"/>
              </a:rPr>
              <a:t>Jak moc se liší běžná praxe při přepravě</a:t>
            </a:r>
          </a:p>
          <a:p>
            <a:pPr marL="0" indent="0">
              <a:buNone/>
            </a:pPr>
            <a:r>
              <a:rPr lang="cs-CZ" sz="3600" i="1" dirty="0">
                <a:latin typeface="Arial" panose="020B0604020202020204" pitchFamily="34" charset="0"/>
                <a:cs typeface="Arial" panose="020B0604020202020204" pitchFamily="34" charset="0"/>
              </a:rPr>
              <a:t>        nebezpečných věcí od platné legislativy?</a:t>
            </a:r>
          </a:p>
        </p:txBody>
      </p:sp>
    </p:spTree>
    <p:extLst>
      <p:ext uri="{BB962C8B-B14F-4D97-AF65-F5344CB8AC3E}">
        <p14:creationId xmlns:p14="http://schemas.microsoft.com/office/powerpoint/2010/main" val="321198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1E508-B3DC-4417-8732-751AA852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E7C730-077E-46BF-A727-3908F8CE0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Statistiky: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přeprava komodit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nehodovosti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Modelový příklad dopravní nehody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Vyčíslení nákladů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92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23214-9949-4386-9B46-29B0D4E3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Diskuze výsledků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8DD95-2ADB-480A-ADF6-6B3DCA32C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Nehodovost vozidel v režimu ADR je nízká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Dotazníkové šetření ukázalo, že se legislativa porušuje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Náklady při nehodě v režimu ADR vysoké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1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E6488-AB24-400D-BD0C-378ED4E7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Navržená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497ED-2E66-4353-9385-2248F4E0B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82775"/>
            <a:ext cx="9791700" cy="4351338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Vypracování interní směrnice pro přepravu nebezpečných věcí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Kontrolní seznam</a:t>
            </a:r>
          </a:p>
        </p:txBody>
      </p:sp>
    </p:spTree>
    <p:extLst>
      <p:ext uri="{BB962C8B-B14F-4D97-AF65-F5344CB8AC3E}">
        <p14:creationId xmlns:p14="http://schemas.microsoft.com/office/powerpoint/2010/main" val="199273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sign šablony připomínající plachty a oblo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375_TF03460508.potx" id="{37B8FC1C-BBDB-4E5C-BB79-372EEA00B9A8}" vid="{71547C2E-9581-4D3B-90DE-695FF04FD519}"/>
    </a:ext>
  </a:extLst>
</a:theme>
</file>

<file path=ppt/theme/theme2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88B774F178D04CB166C0DE9B0DD68E" ma:contentTypeVersion="13" ma:contentTypeDescription="Vytvoří nový dokument" ma:contentTypeScope="" ma:versionID="cddb188314212bc40b18d38b7046677d">
  <xsd:schema xmlns:xsd="http://www.w3.org/2001/XMLSchema" xmlns:xs="http://www.w3.org/2001/XMLSchema" xmlns:p="http://schemas.microsoft.com/office/2006/metadata/properties" xmlns:ns3="0f28e17c-ec02-4aa1-8dfe-362d25b9292f" xmlns:ns4="b5abf9b2-5764-464d-acc9-c794587cdefb" targetNamespace="http://schemas.microsoft.com/office/2006/metadata/properties" ma:root="true" ma:fieldsID="8048731d51e4aeb011f88649ce4243c0" ns3:_="" ns4:_="">
    <xsd:import namespace="0f28e17c-ec02-4aa1-8dfe-362d25b9292f"/>
    <xsd:import namespace="b5abf9b2-5764-464d-acc9-c794587cde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8e17c-ec02-4aa1-8dfe-362d25b929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bf9b2-5764-464d-acc9-c794587cdef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b5abf9b2-5764-464d-acc9-c794587cdefb"/>
    <ds:schemaRef ds:uri="0f28e17c-ec02-4aa1-8dfe-362d25b9292f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97B9FBD-2BF6-4F45-B935-BB63B25D6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28e17c-ec02-4aa1-8dfe-362d25b9292f"/>
    <ds:schemaRef ds:uri="b5abf9b2-5764-464d-acc9-c794587cde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designem šablony připomínajícím plachty a oblohu</Template>
  <TotalTime>98</TotalTime>
  <Words>360</Words>
  <Application>Microsoft Office PowerPoint</Application>
  <PresentationFormat>Širokoúhlá obrazovka</PresentationFormat>
  <Paragraphs>83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Wingdings</vt:lpstr>
      <vt:lpstr>Wingdings 3</vt:lpstr>
      <vt:lpstr>Design šablony připomínající plachty a oblohu</vt:lpstr>
      <vt:lpstr>Analýza standardizovaných postupů při přepravě nebezpečných věcí.</vt:lpstr>
      <vt:lpstr>Obsah </vt:lpstr>
      <vt:lpstr>Cíl práce</vt:lpstr>
      <vt:lpstr>Motivace k práci</vt:lpstr>
      <vt:lpstr>Sběr dat</vt:lpstr>
      <vt:lpstr>Výzkumný problém</vt:lpstr>
      <vt:lpstr>Aplikační část</vt:lpstr>
      <vt:lpstr>Diskuze výsledků </vt:lpstr>
      <vt:lpstr>Navržená opatření</vt:lpstr>
      <vt:lpstr>Doplňující otázky</vt:lpstr>
      <vt:lpstr>Odpovědi na otázky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nadpisu</dc:title>
  <dc:creator>Stanislav Paul</dc:creator>
  <cp:lastModifiedBy>Stanislav Paul</cp:lastModifiedBy>
  <cp:revision>17</cp:revision>
  <dcterms:created xsi:type="dcterms:W3CDTF">2020-06-02T08:34:58Z</dcterms:created>
  <dcterms:modified xsi:type="dcterms:W3CDTF">2020-06-09T05:39:51Z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0x010100CB88B774F178D04CB166C0DE9B0DD68E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