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3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7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650"/>
  </p:normalViewPr>
  <p:slideViewPr>
    <p:cSldViewPr snapToGrid="0" snapToObjects="1">
      <p:cViewPr varScale="1">
        <p:scale>
          <a:sx n="115" d="100"/>
          <a:sy n="115" d="100"/>
        </p:scale>
        <p:origin x="24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etrapodlesakova/Desktop/grafy%20ttttttt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\petrapodlesakova\Desktop\grafy%20ota&#769;zk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2000">
                <a:solidFill>
                  <a:schemeClr val="tx1"/>
                </a:solidFill>
              </a:rPr>
              <a:t>Počet</a:t>
            </a:r>
            <a:r>
              <a:rPr lang="cs-CZ" sz="2000" baseline="0">
                <a:solidFill>
                  <a:schemeClr val="tx1"/>
                </a:solidFill>
              </a:rPr>
              <a:t> přepravených cestujících celkem za všechna období</a:t>
            </a:r>
            <a:endParaRPr lang="cs-CZ" sz="200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gradFill>
          <a:gsLst>
            <a:gs pos="0">
              <a:schemeClr val="bg1">
                <a:lumMod val="85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ln>
          <a:noFill/>
        </a:ln>
        <a:effectLst/>
        <a:sp3d/>
      </c:spPr>
    </c:sideWall>
    <c:backWall>
      <c:thickness val="0"/>
      <c:spPr>
        <a:gradFill>
          <a:gsLst>
            <a:gs pos="0">
              <a:schemeClr val="bg1">
                <a:lumMod val="85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List1!$D$2</c:f>
              <c:strCache>
                <c:ptCount val="1"/>
                <c:pt idx="0">
                  <c:v>leden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layout>
                <c:manualLayout>
                  <c:x val="-3.3333333333333333E-2"/>
                  <c:y val="6.9444444444444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22-FF4E-9DDC-805F57550C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List1!$C$3:$C$6</c:f>
              <c:strCache>
                <c:ptCount val="4"/>
                <c:pt idx="0">
                  <c:v>žáci, studenti</c:v>
                </c:pt>
                <c:pt idx="1">
                  <c:v>senioři</c:v>
                </c:pt>
                <c:pt idx="2">
                  <c:v>plné jízdné</c:v>
                </c:pt>
                <c:pt idx="3">
                  <c:v>o. ZTP, ZTP/P</c:v>
                </c:pt>
              </c:strCache>
            </c:strRef>
          </c:cat>
          <c:val>
            <c:numRef>
              <c:f>List1!$D$3:$D$6</c:f>
              <c:numCache>
                <c:formatCode>#,##0</c:formatCode>
                <c:ptCount val="4"/>
                <c:pt idx="0">
                  <c:v>12258</c:v>
                </c:pt>
                <c:pt idx="1">
                  <c:v>3390</c:v>
                </c:pt>
                <c:pt idx="2">
                  <c:v>22936</c:v>
                </c:pt>
                <c:pt idx="3">
                  <c:v>833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22-FF4E-9DDC-805F57550C31}"/>
            </c:ext>
          </c:extLst>
        </c:ser>
        <c:ser>
          <c:idx val="1"/>
          <c:order val="1"/>
          <c:tx>
            <c:strRef>
              <c:f>List1!$E$2</c:f>
              <c:strCache>
                <c:ptCount val="1"/>
                <c:pt idx="0">
                  <c:v>leden 2019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3"/>
              <c:layout>
                <c:manualLayout>
                  <c:x val="5.5555555555554534E-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822-FF4E-9DDC-805F57550C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List1!$C$3:$C$6</c:f>
              <c:strCache>
                <c:ptCount val="4"/>
                <c:pt idx="0">
                  <c:v>žáci, studenti</c:v>
                </c:pt>
                <c:pt idx="1">
                  <c:v>senioři</c:v>
                </c:pt>
                <c:pt idx="2">
                  <c:v>plné jízdné</c:v>
                </c:pt>
                <c:pt idx="3">
                  <c:v>o. ZTP, ZTP/P</c:v>
                </c:pt>
              </c:strCache>
            </c:strRef>
          </c:cat>
          <c:val>
            <c:numRef>
              <c:f>List1!$E$3:$E$6</c:f>
              <c:numCache>
                <c:formatCode>#,##0</c:formatCode>
                <c:ptCount val="4"/>
                <c:pt idx="0">
                  <c:v>20139</c:v>
                </c:pt>
                <c:pt idx="1">
                  <c:v>6278</c:v>
                </c:pt>
                <c:pt idx="2">
                  <c:v>23274</c:v>
                </c:pt>
                <c:pt idx="3">
                  <c:v>1035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22-FF4E-9DDC-805F57550C31}"/>
            </c:ext>
          </c:extLst>
        </c:ser>
        <c:ser>
          <c:idx val="2"/>
          <c:order val="2"/>
          <c:tx>
            <c:strRef>
              <c:f>List1!$F$2</c:f>
              <c:strCache>
                <c:ptCount val="1"/>
                <c:pt idx="0">
                  <c:v>leden 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88888888888888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822-FF4E-9DDC-805F57550C31}"/>
                </c:ext>
              </c:extLst>
            </c:dLbl>
            <c:dLbl>
              <c:idx val="1"/>
              <c:layout>
                <c:manualLayout>
                  <c:x val="2.7777777777777267E-3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22-FF4E-9DDC-805F57550C31}"/>
                </c:ext>
              </c:extLst>
            </c:dLbl>
            <c:dLbl>
              <c:idx val="2"/>
              <c:layout>
                <c:manualLayout>
                  <c:x val="8.3333333333333332E-3"/>
                  <c:y val="-4.1666666666666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822-FF4E-9DDC-805F57550C31}"/>
                </c:ext>
              </c:extLst>
            </c:dLbl>
            <c:dLbl>
              <c:idx val="3"/>
              <c:layout>
                <c:manualLayout>
                  <c:x val="-1.0185067526415994E-16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822-FF4E-9DDC-805F57550C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List1!$C$3:$C$6</c:f>
              <c:strCache>
                <c:ptCount val="4"/>
                <c:pt idx="0">
                  <c:v>žáci, studenti</c:v>
                </c:pt>
                <c:pt idx="1">
                  <c:v>senioři</c:v>
                </c:pt>
                <c:pt idx="2">
                  <c:v>plné jízdné</c:v>
                </c:pt>
                <c:pt idx="3">
                  <c:v>o. ZTP, ZTP/P</c:v>
                </c:pt>
              </c:strCache>
            </c:strRef>
          </c:cat>
          <c:val>
            <c:numRef>
              <c:f>List1!$F$3:$F$6</c:f>
              <c:numCache>
                <c:formatCode>#,##0</c:formatCode>
                <c:ptCount val="4"/>
                <c:pt idx="0">
                  <c:v>25444</c:v>
                </c:pt>
                <c:pt idx="1">
                  <c:v>7121</c:v>
                </c:pt>
                <c:pt idx="2">
                  <c:v>24581</c:v>
                </c:pt>
                <c:pt idx="3">
                  <c:v>1142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822-FF4E-9DDC-805F57550C31}"/>
            </c:ext>
          </c:extLst>
        </c:ser>
        <c:ser>
          <c:idx val="3"/>
          <c:order val="3"/>
          <c:tx>
            <c:strRef>
              <c:f>List1!$G$2</c:f>
              <c:strCache>
                <c:ptCount val="1"/>
                <c:pt idx="0">
                  <c:v>Predik. Počet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List1!$C$3:$C$6</c:f>
              <c:strCache>
                <c:ptCount val="4"/>
                <c:pt idx="0">
                  <c:v>žáci, studenti</c:v>
                </c:pt>
                <c:pt idx="1">
                  <c:v>senioři</c:v>
                </c:pt>
                <c:pt idx="2">
                  <c:v>plné jízdné</c:v>
                </c:pt>
                <c:pt idx="3">
                  <c:v>o. ZTP, ZTP/P</c:v>
                </c:pt>
              </c:strCache>
            </c:strRef>
          </c:cat>
          <c:val>
            <c:numRef>
              <c:f>List1!$G$3:$G$6</c:f>
              <c:numCache>
                <c:formatCode>#,##0</c:formatCode>
                <c:ptCount val="4"/>
                <c:pt idx="0" formatCode="General">
                  <c:v>17648</c:v>
                </c:pt>
                <c:pt idx="1">
                  <c:v>3564</c:v>
                </c:pt>
                <c:pt idx="2">
                  <c:v>21717</c:v>
                </c:pt>
                <c:pt idx="3">
                  <c:v>1142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822-FF4E-9DDC-805F57550C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5562208"/>
        <c:axId val="185559464"/>
        <c:axId val="0"/>
      </c:bar3DChart>
      <c:catAx>
        <c:axId val="18556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5559464"/>
        <c:crosses val="autoZero"/>
        <c:auto val="1"/>
        <c:lblAlgn val="ctr"/>
        <c:lblOffset val="100"/>
        <c:noMultiLvlLbl val="0"/>
      </c:catAx>
      <c:valAx>
        <c:axId val="1855594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8556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186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FB-734E-A08D-CCC79AAF09C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174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FFB-734E-A08D-CCC79AAF09C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138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FFB-734E-A08D-CCC79AAF09C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204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FFB-734E-A08D-CCC79AAF09C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99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FFB-734E-A08D-CCC79AAF09C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120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FFB-734E-A08D-CCC79AAF09C1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24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FFB-734E-A08D-CCC79AAF09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List1!$C$144:$C$150</c:f>
              <c:strCache>
                <c:ptCount val="7"/>
                <c:pt idx="0">
                  <c:v>cena</c:v>
                </c:pt>
                <c:pt idx="1">
                  <c:v>četnost spojů</c:v>
                </c:pt>
                <c:pt idx="2">
                  <c:v>spolehlivost</c:v>
                </c:pt>
                <c:pt idx="3">
                  <c:v>čas cesty</c:v>
                </c:pt>
                <c:pt idx="4">
                  <c:v>bezpečnost</c:v>
                </c:pt>
                <c:pt idx="5">
                  <c:v>komfort</c:v>
                </c:pt>
                <c:pt idx="6">
                  <c:v>ekologická náročnost</c:v>
                </c:pt>
              </c:strCache>
            </c:strRef>
          </c:cat>
          <c:val>
            <c:numRef>
              <c:f>List1!$D$144:$D$150</c:f>
              <c:numCache>
                <c:formatCode>General</c:formatCode>
                <c:ptCount val="7"/>
                <c:pt idx="0">
                  <c:v>62</c:v>
                </c:pt>
                <c:pt idx="1">
                  <c:v>58</c:v>
                </c:pt>
                <c:pt idx="2">
                  <c:v>46</c:v>
                </c:pt>
                <c:pt idx="3">
                  <c:v>68</c:v>
                </c:pt>
                <c:pt idx="4">
                  <c:v>33</c:v>
                </c:pt>
                <c:pt idx="5">
                  <c:v>40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FFB-734E-A08D-CCC79AAF09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2858368"/>
        <c:axId val="192888832"/>
        <c:axId val="192612992"/>
      </c:bar3DChart>
      <c:catAx>
        <c:axId val="19285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2000"/>
            </a:pPr>
            <a:endParaRPr lang="cs-CZ"/>
          </a:p>
        </c:txPr>
        <c:crossAx val="192888832"/>
        <c:crosses val="autoZero"/>
        <c:auto val="0"/>
        <c:lblAlgn val="ctr"/>
        <c:lblOffset val="100"/>
        <c:noMultiLvlLbl val="0"/>
      </c:catAx>
      <c:valAx>
        <c:axId val="192888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crossAx val="192858368"/>
        <c:crosses val="autoZero"/>
        <c:crossBetween val="between"/>
      </c:valAx>
      <c:serAx>
        <c:axId val="192612992"/>
        <c:scaling>
          <c:orientation val="minMax"/>
        </c:scaling>
        <c:delete val="1"/>
        <c:axPos val="b"/>
        <c:majorTickMark val="none"/>
        <c:minorTickMark val="none"/>
        <c:tickLblPos val="none"/>
        <c:crossAx val="192888832"/>
        <c:crosses val="autoZero"/>
      </c:serAx>
      <c:spPr>
        <a:gradFill>
          <a:gsLst>
            <a:gs pos="0">
              <a:schemeClr val="bg1">
                <a:lumMod val="85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674C-3DDF-8142-BC4C-5E8CF747D623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E4B0-BE54-754D-9AB2-B6924D557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04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674C-3DDF-8142-BC4C-5E8CF747D623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E4B0-BE54-754D-9AB2-B6924D557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030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674C-3DDF-8142-BC4C-5E8CF747D623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E4B0-BE54-754D-9AB2-B6924D557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0546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674C-3DDF-8142-BC4C-5E8CF747D623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E4B0-BE54-754D-9AB2-B6924D557FDE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0819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674C-3DDF-8142-BC4C-5E8CF747D623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E4B0-BE54-754D-9AB2-B6924D557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954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674C-3DDF-8142-BC4C-5E8CF747D623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E4B0-BE54-754D-9AB2-B6924D557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777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674C-3DDF-8142-BC4C-5E8CF747D623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E4B0-BE54-754D-9AB2-B6924D557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1034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674C-3DDF-8142-BC4C-5E8CF747D623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E4B0-BE54-754D-9AB2-B6924D557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1391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674C-3DDF-8142-BC4C-5E8CF747D623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E4B0-BE54-754D-9AB2-B6924D557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89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674C-3DDF-8142-BC4C-5E8CF747D623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E4B0-BE54-754D-9AB2-B6924D557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17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674C-3DDF-8142-BC4C-5E8CF747D623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E4B0-BE54-754D-9AB2-B6924D557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8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674C-3DDF-8142-BC4C-5E8CF747D623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E4B0-BE54-754D-9AB2-B6924D557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53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674C-3DDF-8142-BC4C-5E8CF747D623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E4B0-BE54-754D-9AB2-B6924D557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557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674C-3DDF-8142-BC4C-5E8CF747D623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E4B0-BE54-754D-9AB2-B6924D557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407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674C-3DDF-8142-BC4C-5E8CF747D623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E4B0-BE54-754D-9AB2-B6924D557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10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674C-3DDF-8142-BC4C-5E8CF747D623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E4B0-BE54-754D-9AB2-B6924D557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92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674C-3DDF-8142-BC4C-5E8CF747D623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E4B0-BE54-754D-9AB2-B6924D557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105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C42674C-3DDF-8142-BC4C-5E8CF747D623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859E4B0-BE54-754D-9AB2-B6924D557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36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  <p:sldLayoutId id="2147483935" r:id="rId12"/>
    <p:sldLayoutId id="2147483936" r:id="rId13"/>
    <p:sldLayoutId id="2147483937" r:id="rId14"/>
    <p:sldLayoutId id="2147483938" r:id="rId15"/>
    <p:sldLayoutId id="2147483939" r:id="rId16"/>
    <p:sldLayoutId id="2147483940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61C325-E93E-1845-8049-E6F5B10F23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0453" y="1880557"/>
            <a:ext cx="7815531" cy="1830957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Analýza faktorů ovlivňující poptávku po dopravních službách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3A94806-4F68-0D44-ADE1-7F45F3FC78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cs-CZ" dirty="0"/>
              <a:t>AUTOR:  </a:t>
            </a:r>
            <a:r>
              <a:rPr lang="cs-CZ" dirty="0">
                <a:solidFill>
                  <a:schemeClr val="tx1"/>
                </a:solidFill>
              </a:rPr>
              <a:t>PETRA PODLEŠÁKOVÁ</a:t>
            </a:r>
          </a:p>
          <a:p>
            <a:pPr algn="l"/>
            <a:r>
              <a:rPr lang="cs-CZ" dirty="0"/>
              <a:t>VEDOUCÍ PRÁCE: </a:t>
            </a:r>
            <a:r>
              <a:rPr lang="cs-CZ" dirty="0">
                <a:solidFill>
                  <a:schemeClr val="tx1"/>
                </a:solidFill>
              </a:rPr>
              <a:t>Ing. MARTINA HLATKÁ</a:t>
            </a:r>
          </a:p>
          <a:p>
            <a:pPr algn="l"/>
            <a:r>
              <a:rPr lang="cs-CZ" dirty="0"/>
              <a:t>OPONENT: </a:t>
            </a:r>
            <a:r>
              <a:rPr lang="cs-CZ" dirty="0">
                <a:solidFill>
                  <a:schemeClr val="tx1"/>
                </a:solidFill>
              </a:rPr>
              <a:t>Ing. PAVEL FÁBERA</a:t>
            </a:r>
          </a:p>
        </p:txBody>
      </p:sp>
      <p:pic>
        <p:nvPicPr>
          <p:cNvPr id="2049" name="Picture 1" descr="page1image55537440">
            <a:extLst>
              <a:ext uri="{FF2B5EF4-FFF2-40B4-BE49-F238E27FC236}">
                <a16:creationId xmlns:a16="http://schemas.microsoft.com/office/drawing/2014/main" id="{03769585-DB65-8A42-B64E-26FC77A646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26" y="465826"/>
            <a:ext cx="2070340" cy="207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43DC7F8-4156-5940-A90D-656320DE4D5D}"/>
              </a:ext>
            </a:extLst>
          </p:cNvPr>
          <p:cNvSpPr txBox="1"/>
          <p:nvPr/>
        </p:nvSpPr>
        <p:spPr>
          <a:xfrm>
            <a:off x="5474898" y="131221"/>
            <a:ext cx="60787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VYSOKÁ ŠKOLA TECHNICKÁ A EKONOMICKÁ V ČESKÝCH BUDĚJOVICÍCH </a:t>
            </a:r>
            <a:br>
              <a:rPr lang="cs-CZ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60186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481082-90EC-1047-9B68-641C4B87A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419900"/>
            <a:ext cx="2844002" cy="4018201"/>
          </a:xfrm>
        </p:spPr>
        <p:txBody>
          <a:bodyPr>
            <a:normAutofit/>
          </a:bodyPr>
          <a:lstStyle/>
          <a:p>
            <a:pPr algn="l"/>
            <a:r>
              <a:rPr lang="cs-CZ" sz="4000" dirty="0"/>
              <a:t>Doplňující dotaz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7F9429-7547-8D46-8223-A715B3AC32F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1008" y="1193576"/>
            <a:ext cx="6576591" cy="4470850"/>
          </a:xfrm>
        </p:spPr>
        <p:txBody>
          <a:bodyPr anchor="ctr">
            <a:normAutofit/>
          </a:bodyPr>
          <a:lstStyle/>
          <a:p>
            <a:r>
              <a:rPr lang="cs-CZ" sz="2400" dirty="0"/>
              <a:t>V práci uvádíte, že v případě zrušení stávajících slev dojte ke snížení zájmu ze strany cestujících o přepravní služby. Prakticky se tedy jedná o cenovou elasticitu poptávky. Můžete určit o jaký druh cenové elasticity se jedná a případně nastínit mechanismus výpočtu?</a:t>
            </a:r>
          </a:p>
        </p:txBody>
      </p:sp>
    </p:spTree>
    <p:extLst>
      <p:ext uri="{BB962C8B-B14F-4D97-AF65-F5344CB8AC3E}">
        <p14:creationId xmlns:p14="http://schemas.microsoft.com/office/powerpoint/2010/main" val="2654300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A0E68B-1B77-DE40-8B0F-BEDB6DE73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419900"/>
            <a:ext cx="2844002" cy="4018201"/>
          </a:xfrm>
        </p:spPr>
        <p:txBody>
          <a:bodyPr>
            <a:normAutofit/>
          </a:bodyPr>
          <a:lstStyle/>
          <a:p>
            <a:pPr algn="l"/>
            <a:r>
              <a:rPr lang="cs-CZ" sz="4000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B9752D-7B03-424A-AFF2-80833AB5033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1008" y="1193576"/>
            <a:ext cx="6576591" cy="4470850"/>
          </a:xfrm>
        </p:spPr>
        <p:txBody>
          <a:bodyPr anchor="ctr">
            <a:normAutofit/>
          </a:bodyPr>
          <a:lstStyle/>
          <a:p>
            <a:r>
              <a:rPr lang="cs-CZ" sz="2400" dirty="0"/>
              <a:t>Cílem práce je provést analýzu přepravených osob za jednotlivé tarifní skupiny u vybraného dopravce. Na základě provedené analýzy vyhodnotit poptávku vybraného dopravce.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825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99F19A-C4AE-B84F-8F74-31E3A4BE3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419900"/>
            <a:ext cx="2844002" cy="4018201"/>
          </a:xfrm>
        </p:spPr>
        <p:txBody>
          <a:bodyPr>
            <a:normAutofit/>
          </a:bodyPr>
          <a:lstStyle/>
          <a:p>
            <a:pPr algn="l"/>
            <a:r>
              <a:rPr lang="cs-CZ" sz="4000" dirty="0"/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50606F-7340-8445-82A8-731DD23E870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1008" y="1193576"/>
            <a:ext cx="6576591" cy="4470850"/>
          </a:xfrm>
        </p:spPr>
        <p:txBody>
          <a:bodyPr anchor="ctr">
            <a:normAutofit/>
          </a:bodyPr>
          <a:lstStyle/>
          <a:p>
            <a:r>
              <a:rPr lang="cs-CZ" sz="2400" dirty="0"/>
              <a:t>Získání, zpracování a vyhodnocení přepravních dat</a:t>
            </a:r>
          </a:p>
          <a:p>
            <a:r>
              <a:rPr lang="cs-CZ" sz="2400" dirty="0"/>
              <a:t>Dotazníkové šetření</a:t>
            </a:r>
          </a:p>
          <a:p>
            <a:r>
              <a:rPr lang="cs-CZ" sz="2400" dirty="0"/>
              <a:t>Metoda indukce a dedukce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704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11B0E5-0944-AE48-A1A5-EE0B9773A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618517"/>
            <a:ext cx="3893976" cy="1596177"/>
          </a:xfrm>
        </p:spPr>
        <p:txBody>
          <a:bodyPr anchor="b">
            <a:noAutofit/>
          </a:bodyPr>
          <a:lstStyle/>
          <a:p>
            <a:pPr algn="l"/>
            <a:r>
              <a:rPr lang="cs-CZ" sz="4000" dirty="0"/>
              <a:t>Dosažené výsledky a přínos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EE7BB0-3DCC-0D4D-BBAB-F1969F04137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3893978" cy="3424107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Jaký vliv na frekvenci přepravených cestujících by mělo zrušení ministerských slev na dopravu? </a:t>
            </a:r>
          </a:p>
          <a:p>
            <a:r>
              <a:rPr lang="cs-CZ" sz="2400" dirty="0"/>
              <a:t>Snížení počtu cestujících až o 24 %</a:t>
            </a:r>
          </a:p>
          <a:p>
            <a:r>
              <a:rPr lang="cs-CZ" sz="2400" dirty="0"/>
              <a:t>Snížení tržeb až o 17 %</a:t>
            </a:r>
          </a:p>
          <a:p>
            <a:endParaRPr lang="cs-CZ" sz="1600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8454218"/>
              </p:ext>
            </p:extLst>
          </p:nvPr>
        </p:nvGraphicFramePr>
        <p:xfrm>
          <a:off x="4702175" y="618517"/>
          <a:ext cx="7099300" cy="5172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8689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3254AE-C4CD-426D-A6E8-7FA13B0F8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C53434-A0C7-4A81-8EB0-D460DAD9B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0AC7EDE-8E44-E544-95CD-D37385E39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>
            <a:normAutofit/>
          </a:bodyPr>
          <a:lstStyle/>
          <a:p>
            <a:r>
              <a:rPr lang="cs-CZ" sz="4000" dirty="0"/>
              <a:t>Dosažené výsledky a přínos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C4EEE-9BD6-3C45-88A9-0ECE348B3B3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4860493" cy="3424107"/>
          </a:xfrm>
        </p:spPr>
        <p:txBody>
          <a:bodyPr>
            <a:normAutofit/>
          </a:bodyPr>
          <a:lstStyle/>
          <a:p>
            <a:r>
              <a:rPr lang="cs-CZ" sz="2400" dirty="0"/>
              <a:t>Jaké faktory jsou pro cestující při přepravě podstatné?</a:t>
            </a:r>
          </a:p>
          <a:p>
            <a:endParaRPr lang="cs-CZ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237513"/>
              </p:ext>
            </p:extLst>
          </p:nvPr>
        </p:nvGraphicFramePr>
        <p:xfrm>
          <a:off x="4722059" y="2367092"/>
          <a:ext cx="6793665" cy="3719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3576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F8E71E-1CBD-AB46-9268-50347B8B2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Dosažené výsledky a přínos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BC0BAC-57BB-014D-9C47-C443921AA18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1595" y="2367092"/>
            <a:ext cx="4860493" cy="3424107"/>
          </a:xfrm>
        </p:spPr>
        <p:txBody>
          <a:bodyPr>
            <a:normAutofit/>
          </a:bodyPr>
          <a:lstStyle/>
          <a:p>
            <a:r>
              <a:rPr lang="cs-CZ" sz="2400" dirty="0"/>
              <a:t>Je pro čtyřčlennou rodinu při přepravě z Českých Budějovic do Českého Krumlova výhodnější využití drážní, autobusové či automobilové dopravy?</a:t>
            </a:r>
          </a:p>
          <a:p>
            <a:endParaRPr lang="en-US" dirty="0"/>
          </a:p>
          <a:p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8FEAF841-8459-2048-A7BD-7E31B2AE2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617321"/>
              </p:ext>
            </p:extLst>
          </p:nvPr>
        </p:nvGraphicFramePr>
        <p:xfrm>
          <a:off x="5272088" y="2367092"/>
          <a:ext cx="5915868" cy="356788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221491">
                  <a:extLst>
                    <a:ext uri="{9D8B030D-6E8A-4147-A177-3AD203B41FA5}">
                      <a16:colId xmlns:a16="http://schemas.microsoft.com/office/drawing/2014/main" val="2257199617"/>
                    </a:ext>
                  </a:extLst>
                </a:gridCol>
                <a:gridCol w="779154">
                  <a:extLst>
                    <a:ext uri="{9D8B030D-6E8A-4147-A177-3AD203B41FA5}">
                      <a16:colId xmlns:a16="http://schemas.microsoft.com/office/drawing/2014/main" val="2692060236"/>
                    </a:ext>
                  </a:extLst>
                </a:gridCol>
                <a:gridCol w="815182">
                  <a:extLst>
                    <a:ext uri="{9D8B030D-6E8A-4147-A177-3AD203B41FA5}">
                      <a16:colId xmlns:a16="http://schemas.microsoft.com/office/drawing/2014/main" val="851661881"/>
                    </a:ext>
                  </a:extLst>
                </a:gridCol>
                <a:gridCol w="1101399">
                  <a:extLst>
                    <a:ext uri="{9D8B030D-6E8A-4147-A177-3AD203B41FA5}">
                      <a16:colId xmlns:a16="http://schemas.microsoft.com/office/drawing/2014/main" val="3290357132"/>
                    </a:ext>
                  </a:extLst>
                </a:gridCol>
                <a:gridCol w="1081383">
                  <a:extLst>
                    <a:ext uri="{9D8B030D-6E8A-4147-A177-3AD203B41FA5}">
                      <a16:colId xmlns:a16="http://schemas.microsoft.com/office/drawing/2014/main" val="1363512583"/>
                    </a:ext>
                  </a:extLst>
                </a:gridCol>
                <a:gridCol w="917259">
                  <a:extLst>
                    <a:ext uri="{9D8B030D-6E8A-4147-A177-3AD203B41FA5}">
                      <a16:colId xmlns:a16="http://schemas.microsoft.com/office/drawing/2014/main" val="1170706737"/>
                    </a:ext>
                  </a:extLst>
                </a:gridCol>
              </a:tblGrid>
              <a:tr h="957992">
                <a:tc>
                  <a:txBody>
                    <a:bodyPr/>
                    <a:lstStyle/>
                    <a:p>
                      <a:pPr algn="l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b">
                    <a:solidFill>
                      <a:schemeClr val="accent3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Trasa [km]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>
                    <a:solidFill>
                      <a:schemeClr val="accent3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Plné jízdné [Kč]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>
                    <a:solidFill>
                      <a:schemeClr val="accent3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Student 19 let [Kč]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>
                    <a:solidFill>
                      <a:schemeClr val="accent3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Dítě 8 let [Kč]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>
                    <a:solidFill>
                      <a:schemeClr val="accent3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Výdaje celkem [Kč]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>
                    <a:solidFill>
                      <a:schemeClr val="accent3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172238"/>
                  </a:ext>
                </a:extLst>
              </a:tr>
              <a:tr h="364026">
                <a:tc>
                  <a:txBody>
                    <a:bodyPr/>
                    <a:lstStyle/>
                    <a:p>
                      <a:pPr algn="l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Vlak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b">
                    <a:solidFill>
                      <a:schemeClr val="accent3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31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>
                    <a:solidFill>
                      <a:schemeClr val="accent3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42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>
                    <a:solidFill>
                      <a:schemeClr val="accent3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>
                    <a:solidFill>
                      <a:schemeClr val="accent3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>
                    <a:solidFill>
                      <a:schemeClr val="accent3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104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>
                    <a:solidFill>
                      <a:schemeClr val="accent3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972476"/>
                  </a:ext>
                </a:extLst>
              </a:tr>
              <a:tr h="364026">
                <a:tc>
                  <a:txBody>
                    <a:bodyPr/>
                    <a:lstStyle/>
                    <a:p>
                      <a:pPr algn="l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u="none" strike="noStrike">
                          <a:solidFill>
                            <a:srgbClr val="000000"/>
                          </a:solidFill>
                          <a:effectLst/>
                        </a:rPr>
                        <a:t>Autobus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b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26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39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96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/>
                </a:tc>
                <a:extLst>
                  <a:ext uri="{0D108BD9-81ED-4DB2-BD59-A6C34878D82A}">
                    <a16:rowId xmlns:a16="http://schemas.microsoft.com/office/drawing/2014/main" val="1516606472"/>
                  </a:ext>
                </a:extLst>
              </a:tr>
              <a:tr h="1254977">
                <a:tc>
                  <a:txBody>
                    <a:bodyPr/>
                    <a:lstStyle/>
                    <a:p>
                      <a:pPr algn="l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b">
                    <a:solidFill>
                      <a:schemeClr val="accent3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Trasa [km]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>
                    <a:solidFill>
                      <a:schemeClr val="accent3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Cena PHM [Kč]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>
                    <a:solidFill>
                      <a:schemeClr val="accent3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Spotřeba l/100km 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>
                    <a:solidFill>
                      <a:schemeClr val="accent3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Provozní náklady na km [Kč]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>
                    <a:solidFill>
                      <a:schemeClr val="accent3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Výdaje celkem [Kč]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>
                    <a:solidFill>
                      <a:schemeClr val="accent3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552082"/>
                  </a:ext>
                </a:extLst>
              </a:tr>
              <a:tr h="364026">
                <a:tc>
                  <a:txBody>
                    <a:bodyPr/>
                    <a:lstStyle/>
                    <a:p>
                      <a:pPr algn="l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u="none" strike="noStrike">
                          <a:solidFill>
                            <a:srgbClr val="000000"/>
                          </a:solidFill>
                          <a:effectLst/>
                        </a:rPr>
                        <a:t>Automobil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b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25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27,1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5,2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163,9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11" marR="51711" marT="11081" marB="0" anchor="ctr"/>
                </a:tc>
                <a:extLst>
                  <a:ext uri="{0D108BD9-81ED-4DB2-BD59-A6C34878D82A}">
                    <a16:rowId xmlns:a16="http://schemas.microsoft.com/office/drawing/2014/main" val="2470320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374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A81262-42B1-664F-B2DE-867BC5B74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419900"/>
            <a:ext cx="2844002" cy="4018201"/>
          </a:xfrm>
        </p:spPr>
        <p:txBody>
          <a:bodyPr>
            <a:normAutofit/>
          </a:bodyPr>
          <a:lstStyle/>
          <a:p>
            <a:pPr algn="l"/>
            <a:r>
              <a:rPr lang="cs-CZ" sz="4000" dirty="0"/>
              <a:t>návrhy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487E9-A8F3-754F-9537-68C00778A7D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1008" y="1514474"/>
            <a:ext cx="6576591" cy="4575775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2600" dirty="0"/>
              <a:t>Zachování ministerských slev na dopravu – zabránit snížení poptávky po veřejných dopravních službách</a:t>
            </a:r>
          </a:p>
          <a:p>
            <a:r>
              <a:rPr lang="cs-CZ" sz="2600" dirty="0"/>
              <a:t>Udržet stoupající tendenci frekvence počtu přepravených cestujících</a:t>
            </a:r>
          </a:p>
          <a:p>
            <a:r>
              <a:rPr lang="cs-CZ" sz="2600" dirty="0"/>
              <a:t>Minimalizace problému při přepravě</a:t>
            </a:r>
          </a:p>
          <a:p>
            <a:r>
              <a:rPr lang="cs-CZ" sz="2600" dirty="0"/>
              <a:t>Sjednocení jízdního dokladu</a:t>
            </a:r>
          </a:p>
          <a:p>
            <a:r>
              <a:rPr lang="cs-CZ" sz="2600" dirty="0"/>
              <a:t>Propagace e-</a:t>
            </a:r>
            <a:r>
              <a:rPr lang="cs-CZ" sz="2600" dirty="0" err="1"/>
              <a:t>shoupu</a:t>
            </a:r>
            <a:r>
              <a:rPr lang="cs-CZ" sz="2600" dirty="0"/>
              <a:t> – vytvoření mobilní aplikace</a:t>
            </a:r>
          </a:p>
        </p:txBody>
      </p:sp>
    </p:spTree>
    <p:extLst>
      <p:ext uri="{BB962C8B-B14F-4D97-AF65-F5344CB8AC3E}">
        <p14:creationId xmlns:p14="http://schemas.microsoft.com/office/powerpoint/2010/main" val="2949798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31AA009-40AD-4098-8AE7-680CA35C6E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63B6C0C-65BB-4F38-9C8A-0892266F8B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9D77137-01B7-45E4-AA14-CD9E779B4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D786817-E2D8-064A-BB6C-0A2B3F74B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365957"/>
            <a:ext cx="10364452" cy="4041422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 dirty="0" err="1"/>
              <a:t>Děkuji</a:t>
            </a:r>
            <a:r>
              <a:rPr lang="en-US" sz="8000" dirty="0"/>
              <a:t> za </a:t>
            </a:r>
            <a:r>
              <a:rPr lang="en-US" sz="8000" dirty="0" err="1"/>
              <a:t>pozornost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713941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AF7EE-ACF0-AB4A-A10E-B1260847B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419900"/>
            <a:ext cx="2844002" cy="4018201"/>
          </a:xfrm>
        </p:spPr>
        <p:txBody>
          <a:bodyPr>
            <a:normAutofit/>
          </a:bodyPr>
          <a:lstStyle/>
          <a:p>
            <a:pPr algn="l"/>
            <a:r>
              <a:rPr lang="cs-CZ" sz="4000" dirty="0"/>
              <a:t>Doplňující dotaz vedoucího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7983D2-C977-BF48-9D00-969D41EDE46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1008" y="1193576"/>
            <a:ext cx="6576591" cy="4470850"/>
          </a:xfrm>
        </p:spPr>
        <p:txBody>
          <a:bodyPr anchor="ctr">
            <a:normAutofit/>
          </a:bodyPr>
          <a:lstStyle/>
          <a:p>
            <a:r>
              <a:rPr lang="cs-CZ" sz="2400" dirty="0"/>
              <a:t>Dojde na základě výsledků Vaší práce k nějakým změnám ve společnosti GW Train Regio a.s.?</a:t>
            </a:r>
          </a:p>
        </p:txBody>
      </p:sp>
    </p:spTree>
    <p:extLst>
      <p:ext uri="{BB962C8B-B14F-4D97-AF65-F5344CB8AC3E}">
        <p14:creationId xmlns:p14="http://schemas.microsoft.com/office/powerpoint/2010/main" val="3024377352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352</Words>
  <Application>Microsoft Macintosh PowerPoint</Application>
  <PresentationFormat>Širokoúhlá obrazovka</PresentationFormat>
  <Paragraphs>75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Tw Cen MT</vt:lpstr>
      <vt:lpstr>Kapka</vt:lpstr>
      <vt:lpstr> Analýza faktorů ovlivňující poptávku po dopravních službách</vt:lpstr>
      <vt:lpstr>Cíl práce</vt:lpstr>
      <vt:lpstr>Použité metody</vt:lpstr>
      <vt:lpstr>Dosažené výsledky a přínos práce</vt:lpstr>
      <vt:lpstr>Dosažené výsledky a přínos práce</vt:lpstr>
      <vt:lpstr>Dosažené výsledky a přínos práce</vt:lpstr>
      <vt:lpstr>návrhy opatření</vt:lpstr>
      <vt:lpstr>Děkuji za pozornost</vt:lpstr>
      <vt:lpstr>Doplňující dotaz vedoucího práce</vt:lpstr>
      <vt:lpstr>Doplňující dotaz oponenta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Analýza faktorů ovlivňující poptávku po dopravních službách</dc:title>
  <dc:creator>Petra Podlešáková</dc:creator>
  <cp:lastModifiedBy>Petra Podlešáková</cp:lastModifiedBy>
  <cp:revision>7</cp:revision>
  <dcterms:created xsi:type="dcterms:W3CDTF">2020-06-08T18:23:08Z</dcterms:created>
  <dcterms:modified xsi:type="dcterms:W3CDTF">2020-06-10T15:37:37Z</dcterms:modified>
</cp:coreProperties>
</file>