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7" r:id="rId2"/>
    <p:sldId id="259" r:id="rId3"/>
    <p:sldId id="261" r:id="rId4"/>
    <p:sldId id="262" r:id="rId5"/>
    <p:sldId id="267" r:id="rId6"/>
    <p:sldId id="268" r:id="rId7"/>
    <p:sldId id="263" r:id="rId8"/>
    <p:sldId id="270" r:id="rId9"/>
    <p:sldId id="269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013785-BF2B-4869-A343-A766BFFBE8DA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647116D-6DD5-4881-A7F2-2171A0A66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428604"/>
            <a:ext cx="7772400" cy="4143404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cs-CZ" sz="2200" cap="none" dirty="0" smtClean="0">
                <a:ln w="12700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Vysoká škola technická a ekonomická v Českých Budějovicích</a:t>
            </a:r>
            <a:r>
              <a:rPr lang="cs-CZ" cap="none" dirty="0" smtClean="0">
                <a:ln w="12700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/>
            </a:r>
            <a:br>
              <a:rPr lang="cs-CZ" cap="none" dirty="0" smtClean="0">
                <a:ln w="12700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cs-CZ" sz="2200" cap="none" dirty="0" smtClean="0">
                <a:ln w="12700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Ústav technicko-technologický</a:t>
            </a:r>
            <a:br>
              <a:rPr lang="cs-CZ" sz="2200" cap="none" dirty="0" smtClean="0">
                <a:ln w="12700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cs-CZ" dirty="0" smtClean="0">
                <a:solidFill>
                  <a:schemeClr val="accent1">
                    <a:lumMod val="1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dirty="0" smtClean="0">
                <a:solidFill>
                  <a:schemeClr val="accent1">
                    <a:lumMod val="1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4400" dirty="0">
                <a:ln w="5000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Zakladatelský projekt pro </a:t>
            </a:r>
            <a:r>
              <a:rPr lang="cs-CZ" sz="4400" dirty="0" smtClean="0">
                <a:ln w="5000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/>
            </a:r>
            <a:br>
              <a:rPr lang="cs-CZ" sz="4400" dirty="0" smtClean="0">
                <a:ln w="5000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</a:br>
            <a:r>
              <a:rPr lang="cs-CZ" sz="4400" dirty="0" smtClean="0">
                <a:ln w="5000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dopravně-logistickou společnost</a:t>
            </a:r>
            <a:endParaRPr lang="cs-CZ" sz="4400" dirty="0">
              <a:ln w="5000" cmpd="sng">
                <a:noFill/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16" y="453392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Autor práce: </a:t>
            </a: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Petra Goldfingerová 20611</a:t>
            </a:r>
          </a:p>
          <a:p>
            <a:pPr algn="l"/>
            <a:r>
              <a:rPr lang="cs-CZ" sz="2400" b="1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Vedoucí práce: </a:t>
            </a:r>
            <a:r>
              <a:rPr lang="cs-CZ" sz="2400" dirty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Ing. Martina </a:t>
            </a: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Hlatká</a:t>
            </a:r>
          </a:p>
          <a:p>
            <a:pPr algn="l"/>
            <a:r>
              <a:rPr lang="cs-CZ" sz="2400" b="1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Oponent práce: </a:t>
            </a:r>
            <a:r>
              <a:rPr lang="cs-CZ" sz="2400" dirty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Ing. Jan Vrabel, </a:t>
            </a:r>
            <a:r>
              <a:rPr lang="cs-CZ" sz="2400" dirty="0" err="1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Ph.D</a:t>
            </a:r>
            <a:r>
              <a:rPr lang="cs-CZ" sz="2400" dirty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.</a:t>
            </a:r>
          </a:p>
          <a:p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74382" y="250031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AutoShape 2" descr="3d man thinking with red question marks over white background Stock Photo - 1885329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Doplňující dotazy vedoucího BP</a:t>
            </a:r>
            <a:endParaRPr lang="cs-CZ" sz="40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5820" y="1590676"/>
            <a:ext cx="7498080" cy="362427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1. Jak jste stanovila cenu za pohonné hmoty?</a:t>
            </a:r>
          </a:p>
          <a:p>
            <a:pPr algn="just"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2. Na základě čeho byla stanovena rizika projektu? </a:t>
            </a:r>
            <a:endParaRPr lang="cs-CZ" sz="24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AutoShape 2" descr="3d Man Thinking With Red Question Marks Over White Backgroun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36" name="AutoShape 4" descr="3d Man Thinking With Red Question Marks Over White Backgroun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38" name="AutoShape 6" descr="3d man thinking with red question marks over white background Stock Photo - 1885329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0" name="AutoShape 8" descr="3d man thinking with red question marks over white background Stock Photo - 1885329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Doplňující dotazy oponenta BP</a:t>
            </a:r>
            <a:endParaRPr lang="cs-CZ" sz="40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600200"/>
            <a:ext cx="7467600" cy="45259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1. Co je to SWOT analýza? Můžete ji blíže popsat?</a:t>
            </a:r>
          </a:p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2. Jak se postupuje při průzkumu trhu a okolí podniku nově zakládající společnosti?</a:t>
            </a:r>
          </a:p>
          <a:p>
            <a:pPr algn="just"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3. Jak podle Vás ovlivnila krize související s onemocněním COVID19 chod dopravních společností?</a:t>
            </a:r>
            <a:endParaRPr lang="cs-CZ" sz="24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Cíl práce</a:t>
            </a:r>
            <a:endParaRPr lang="cs-CZ" sz="40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45820" y="1590676"/>
            <a:ext cx="7498080" cy="909630"/>
          </a:xfrm>
        </p:spPr>
        <p:txBody>
          <a:bodyPr>
            <a:noAutofit/>
          </a:bodyPr>
          <a:lstStyle/>
          <a:p>
            <a:pPr>
              <a:buClrTx/>
              <a:buFont typeface="Wingdings 2" pitchFamily="18" charset="2"/>
              <a:buChar char=""/>
            </a:pPr>
            <a:r>
              <a:rPr lang="cs-CZ" sz="32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Cílem bakalářské práce je zpracování zakladatelského projektu v aplikaci na konkrétní podnik.</a:t>
            </a:r>
            <a:endParaRPr lang="cs-CZ" sz="32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Použité metody</a:t>
            </a:r>
            <a:endParaRPr lang="cs-CZ" sz="40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300" y="1689119"/>
            <a:ext cx="7467600" cy="45259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Shromaždování a zpracování dat</a:t>
            </a:r>
          </a:p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Průzkum trhu - dotazníkové šetření</a:t>
            </a:r>
          </a:p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Zhodnocení vnitřního a vnějšího prostředí podniku pomocí analýz</a:t>
            </a:r>
          </a:p>
          <a:p>
            <a:pPr algn="just"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Sestavení matice rizik</a:t>
            </a:r>
            <a:endParaRPr lang="cs-CZ" sz="24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17747"/>
            <a:ext cx="7467600" cy="2239947"/>
          </a:xfrm>
        </p:spPr>
        <p:txBody>
          <a:bodyPr>
            <a:normAutofit/>
          </a:bodyPr>
          <a:lstStyle/>
          <a:p>
            <a:pPr algn="just"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Vytvoření zakladatelského projektu</a:t>
            </a:r>
          </a:p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Popis firmy</a:t>
            </a:r>
          </a:p>
          <a:p>
            <a:pPr algn="just">
              <a:buClrTx/>
            </a:pPr>
            <a:r>
              <a:rPr lang="cs-CZ" sz="24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Průzkum trhu</a:t>
            </a:r>
            <a:endParaRPr lang="cs-CZ" sz="24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C:\Users\Peťulka\Desktop\pg log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14818"/>
            <a:ext cx="3840569" cy="171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71472" y="3814708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Vizitka společnosti</a:t>
            </a:r>
            <a:endParaRPr lang="cs-CZ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3142"/>
            <a:ext cx="7467600" cy="1757362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Marketingový plán</a:t>
            </a:r>
          </a:p>
          <a:p>
            <a:pPr algn="just">
              <a:buClrTx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Pracovníci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6" name="Picture 2" descr="C:\Users\Peťulka\Desktop\aut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429132"/>
            <a:ext cx="3000396" cy="1813189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500034" y="4000504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Pojízdná reklama společnosti</a:t>
            </a:r>
            <a:endParaRPr lang="cs-CZ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46309"/>
            <a:ext cx="7467600" cy="4525963"/>
          </a:xfrm>
        </p:spPr>
        <p:txBody>
          <a:bodyPr/>
          <a:lstStyle/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Podnikatelský plán</a:t>
            </a:r>
          </a:p>
          <a:p>
            <a:pPr lvl="1"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Výběr místa podnikání finanční plán</a:t>
            </a:r>
          </a:p>
          <a:p>
            <a:pPr lvl="1"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Plán investic</a:t>
            </a:r>
          </a:p>
          <a:p>
            <a:pPr lvl="1" algn="just">
              <a:buClrTx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Výběr vozů</a:t>
            </a:r>
          </a:p>
          <a:p>
            <a:pPr lvl="1"/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dirty="0">
              <a:solidFill>
                <a:schemeClr val="accent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Sestavení zakladatelského projektu</a:t>
            </a:r>
          </a:p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Vyčíslení celkových nákladů na jeden Km a celkových nákladů během prvního roku podnikání</a:t>
            </a:r>
          </a:p>
          <a:p>
            <a:pPr algn="just">
              <a:spcAft>
                <a:spcPts val="600"/>
              </a:spcAft>
              <a:buClrTx/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Kalkulace výnosů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2010" y="71414"/>
            <a:ext cx="6281758" cy="928694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Náklady na jeden ujetý Km</a:t>
            </a:r>
            <a:endParaRPr lang="cs-CZ" sz="40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82129" y="857232"/>
          <a:ext cx="4647259" cy="5760720"/>
        </p:xfrm>
        <a:graphic>
          <a:graphicData uri="http://schemas.openxmlformats.org/drawingml/2006/table">
            <a:tbl>
              <a:tblPr/>
              <a:tblGrid>
                <a:gridCol w="2296893"/>
                <a:gridCol w="2350366"/>
              </a:tblGrid>
              <a:tr h="252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Měsíční náklady</a:t>
                      </a:r>
                      <a:endParaRPr lang="cs-CZ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2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Variabilní náklady</a:t>
                      </a:r>
                      <a:endParaRPr lang="cs-CZ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PHM + Olej</a:t>
                      </a: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3,7,- / km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Opravy a údržba</a:t>
                      </a: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0,3,- / km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Pneumatiky </a:t>
                      </a: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0,25,- / km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Variabilní náklady celkem</a:t>
                      </a:r>
                      <a:endParaRPr lang="cs-CZ" sz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4,25,- / km</a:t>
                      </a:r>
                      <a:endParaRPr lang="cs-CZ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Fixní náklady</a:t>
                      </a:r>
                      <a:endParaRPr lang="cs-CZ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Mzdy</a:t>
                      </a: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59 000,-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Pojištění zaměstnanců</a:t>
                      </a: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18 252,-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Odpisy na 2 vozy</a:t>
                      </a: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10 634,-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Nájem</a:t>
                      </a: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14 000,-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Pojistky</a:t>
                      </a: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1 833,-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Silniční daň za 2 vozy</a:t>
                      </a: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6 000,-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Známky – dálniční, ekologická</a:t>
                      </a: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825,-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Fixní náklady celkem</a:t>
                      </a:r>
                      <a:endParaRPr lang="cs-CZ" sz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110 544,-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Fixní náklady na 1 dodávku</a:t>
                      </a:r>
                      <a:endParaRPr lang="cs-CZ" sz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55 272,-</a:t>
                      </a: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Minimální nájezd 8 400km za měsíc</a:t>
                      </a:r>
                      <a:endParaRPr lang="cs-CZ" sz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Fixní náklady 1 dodávky na 1km</a:t>
                      </a:r>
                      <a:endParaRPr lang="cs-CZ" sz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6,83,- / km</a:t>
                      </a:r>
                      <a:endParaRPr lang="cs-CZ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Náklady na 1 km</a:t>
                      </a:r>
                      <a:endParaRPr lang="cs-CZ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10,83,- / km</a:t>
                      </a:r>
                      <a:endParaRPr lang="cs-CZ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474" marR="534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6286520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Zdroj - vlastní</a:t>
            </a:r>
            <a:endParaRPr lang="cs-CZ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1429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Celkové náklady během prvního roku podnikání</a:t>
            </a:r>
            <a:endParaRPr lang="cs-CZ" sz="40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000760" y="6315038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Zdroj - vlastní</a:t>
            </a:r>
            <a:endParaRPr lang="cs-CZ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00034" y="5786454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</a:rPr>
              <a:t>Náklady během prvního roku celkem </a:t>
            </a:r>
            <a:r>
              <a:rPr lang="cs-CZ" sz="2000" dirty="0" smtClean="0">
                <a:solidFill>
                  <a:srgbClr val="000000"/>
                </a:solidFill>
              </a:rPr>
              <a:t>- </a:t>
            </a:r>
            <a:r>
              <a:rPr lang="cs-CZ" sz="2000" b="1" dirty="0" smtClean="0">
                <a:solidFill>
                  <a:srgbClr val="000000"/>
                </a:solidFill>
              </a:rPr>
              <a:t>2 069 384,-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endParaRPr lang="cs-CZ" sz="2000" dirty="0">
              <a:solidFill>
                <a:srgbClr val="000000"/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00034" y="1643050"/>
          <a:ext cx="4308386" cy="3825631"/>
        </p:xfrm>
        <a:graphic>
          <a:graphicData uri="http://schemas.openxmlformats.org/drawingml/2006/table">
            <a:tbl>
              <a:tblPr/>
              <a:tblGrid>
                <a:gridCol w="1385060"/>
                <a:gridCol w="1485543"/>
                <a:gridCol w="1437783"/>
              </a:tblGrid>
              <a:tr h="625231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Měsíční náklady během prvního roku podnikání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25231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Položka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Částka </a:t>
                      </a:r>
                      <a:r>
                        <a:rPr lang="cs-CZ" sz="14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za</a:t>
                      </a:r>
                      <a:r>
                        <a:rPr lang="cs-CZ" sz="1400" b="1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měsíc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Celkem za rok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625231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Nájem vč. energií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14 000,-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168 000,-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Mzdy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59 000,-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708 000,-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231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Poj.  Zaměstnanců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18 252,-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219 024,-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Odpisy 2 vozů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10 634,-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127 600,-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Pojistky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1 833,-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22 000,-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PHM**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60 480,-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679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725 760,-</a:t>
                      </a:r>
                      <a:endParaRPr lang="cs-CZ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989" marR="669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8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72066" y="1428736"/>
          <a:ext cx="2822222" cy="4800600"/>
        </p:xfrm>
        <a:graphic>
          <a:graphicData uri="http://schemas.openxmlformats.org/drawingml/2006/table">
            <a:tbl>
              <a:tblPr/>
              <a:tblGrid>
                <a:gridCol w="1219445"/>
                <a:gridCol w="1602777"/>
              </a:tblGrid>
              <a:tr h="541867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Náklady před založením společnosti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1867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GPS vybavení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5 000,-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Nábytek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10 000,-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Telefony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15 000,-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Počítačová sestava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20 000,-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Software licence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2 000,-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Notář - založení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14 000,-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Reklama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30 000,-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Právní služby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indent="4679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3 000,-</a:t>
                      </a: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8057" marR="58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Vlastní 5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A2E3FE"/>
      </a:accent1>
      <a:accent2>
        <a:srgbClr val="17BBFD"/>
      </a:accent2>
      <a:accent3>
        <a:srgbClr val="002676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001D29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231</TotalTime>
  <Words>399</Words>
  <Application>Microsoft Office PowerPoint</Application>
  <PresentationFormat>Předvádění na obrazovce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Technický</vt:lpstr>
      <vt:lpstr>Vysoká škola technická a ekonomická v Českých Budějovicích Ústav technicko-technologický  Zakladatelský projekt pro  dopravně-logistickou společnost</vt:lpstr>
      <vt:lpstr>Cíl práce</vt:lpstr>
      <vt:lpstr>Použité metody</vt:lpstr>
      <vt:lpstr>Dosažené výsledky a přínos práce</vt:lpstr>
      <vt:lpstr>Dosažené výsledky a přínos práce</vt:lpstr>
      <vt:lpstr>Dosažené výsledky a přínos práce</vt:lpstr>
      <vt:lpstr>Závěrečné shrnutí</vt:lpstr>
      <vt:lpstr>Náklady na jeden ujetý Km</vt:lpstr>
      <vt:lpstr>Celkové náklady během prvního roku podnikání</vt:lpstr>
      <vt:lpstr>Děkuji za pozornost</vt:lpstr>
      <vt:lpstr>Doplňující dotazy vedoucího BP</vt:lpstr>
      <vt:lpstr>Doplňující dotazy oponenta BP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 technologicý Bakalářská práce Zakladatelský projekt pro dopravně-logistickou společnost</dc:title>
  <dc:creator>Peťulka</dc:creator>
  <cp:lastModifiedBy>Peťulka</cp:lastModifiedBy>
  <cp:revision>36</cp:revision>
  <dcterms:created xsi:type="dcterms:W3CDTF">2020-06-08T14:53:18Z</dcterms:created>
  <dcterms:modified xsi:type="dcterms:W3CDTF">2020-06-10T20:46:21Z</dcterms:modified>
</cp:coreProperties>
</file>