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1" r:id="rId12"/>
    <p:sldId id="262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6"/>
    <p:restoredTop sz="94737"/>
  </p:normalViewPr>
  <p:slideViewPr>
    <p:cSldViewPr snapToGrid="0" snapToObjects="1">
      <p:cViewPr varScale="1">
        <p:scale>
          <a:sx n="84" d="100"/>
          <a:sy n="84" d="100"/>
        </p:scale>
        <p:origin x="20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F9-A74E-A8EA-4AC824B280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F9-A74E-A8EA-4AC824B280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F9-A74E-A8EA-4AC824B280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F9-A74E-A8EA-4AC824B2809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AF9-A74E-A8EA-4AC824B2809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AF9-A74E-A8EA-4AC824B2809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AF9-A74E-A8EA-4AC824B2809A}"/>
              </c:ext>
            </c:extLst>
          </c:dPt>
          <c:dLbls>
            <c:dLbl>
              <c:idx val="0"/>
              <c:layout>
                <c:manualLayout>
                  <c:x val="0.11342592592592585"/>
                  <c:y val="-0.1111111111111111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Metro</a:t>
                    </a:r>
                    <a:r>
                      <a:rPr lang="en-US" baseline="0"/>
                      <a:t>, 35.3%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F9-A74E-A8EA-4AC824B2809A}"/>
                </c:ext>
              </c:extLst>
            </c:dLbl>
            <c:dLbl>
              <c:idx val="1"/>
              <c:layout>
                <c:manualLayout>
                  <c:x val="0.21527777777777768"/>
                  <c:y val="1.9841269841269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Tramvaje</a:t>
                    </a:r>
                    <a:r>
                      <a:rPr lang="en-US" baseline="0"/>
                      <a:t>, 28.9%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F9-A74E-A8EA-4AC824B2809A}"/>
                </c:ext>
              </c:extLst>
            </c:dLbl>
            <c:dLbl>
              <c:idx val="2"/>
              <c:layout>
                <c:manualLayout>
                  <c:x val="-0.16435185185185186"/>
                  <c:y val="0.1269841269841269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Přívozy</a:t>
                    </a:r>
                    <a:r>
                      <a:rPr lang="en-US" baseline="0"/>
                      <a:t>, 0.047%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F9-A74E-A8EA-4AC824B2809A}"/>
                </c:ext>
              </c:extLst>
            </c:dLbl>
            <c:dLbl>
              <c:idx val="3"/>
              <c:layout>
                <c:manualLayout>
                  <c:x val="-0.22331474190726158"/>
                  <c:y val="2.380952380952380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Autobusy</a:t>
                    </a:r>
                    <a:r>
                      <a:rPr lang="en-US" baseline="0"/>
                      <a:t> (</a:t>
                    </a:r>
                    <a:r>
                      <a:rPr lang="en-US"/>
                      <a:t>soukromí dopravci)</a:t>
                    </a:r>
                    <a:r>
                      <a:rPr lang="en-US" baseline="0"/>
                      <a:t>, 2.9%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F9-A74E-A8EA-4AC824B2809A}"/>
                </c:ext>
              </c:extLst>
            </c:dLbl>
            <c:dLbl>
              <c:idx val="4"/>
              <c:layout>
                <c:manualLayout>
                  <c:x val="-0.22222222222222221"/>
                  <c:y val="-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Železnice</a:t>
                    </a:r>
                    <a:r>
                      <a:rPr lang="en-US" baseline="0"/>
                      <a:t>, 3.09%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AF9-A74E-A8EA-4AC824B2809A}"/>
                </c:ext>
              </c:extLst>
            </c:dLbl>
            <c:dLbl>
              <c:idx val="5"/>
              <c:layout>
                <c:manualLayout>
                  <c:x val="-0.21527777777777779"/>
                  <c:y val="-0.1706349206349206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Lanovka</a:t>
                    </a:r>
                    <a:r>
                      <a:rPr lang="en-US" baseline="0"/>
                      <a:t>, 0.14%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AF9-A74E-A8EA-4AC824B2809A}"/>
                </c:ext>
              </c:extLst>
            </c:dLbl>
            <c:dLbl>
              <c:idx val="6"/>
              <c:layout>
                <c:manualLayout>
                  <c:x val="-0.14351851851851855"/>
                  <c:y val="-0.1725521809773778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Autobusy</a:t>
                    </a:r>
                    <a:r>
                      <a:rPr lang="en-US" baseline="0"/>
                      <a:t>, 29.6%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AF9-A74E-A8EA-4AC824B280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Metro</c:v>
                </c:pt>
                <c:pt idx="1">
                  <c:v>Tramvaje</c:v>
                </c:pt>
                <c:pt idx="2">
                  <c:v>Přívozy</c:v>
                </c:pt>
                <c:pt idx="3">
                  <c:v>Autobusy (soukromí dopravci)</c:v>
                </c:pt>
                <c:pt idx="4">
                  <c:v>Železnice</c:v>
                </c:pt>
                <c:pt idx="5">
                  <c:v>Lanovka</c:v>
                </c:pt>
                <c:pt idx="6">
                  <c:v>Autobusy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2234621200</c:v>
                </c:pt>
                <c:pt idx="1">
                  <c:v>1827216900</c:v>
                </c:pt>
                <c:pt idx="2">
                  <c:v>2979690</c:v>
                </c:pt>
                <c:pt idx="3">
                  <c:v>183729300</c:v>
                </c:pt>
                <c:pt idx="4">
                  <c:v>195141000</c:v>
                </c:pt>
                <c:pt idx="5">
                  <c:v>9270700</c:v>
                </c:pt>
                <c:pt idx="6">
                  <c:v>1870894000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AF9-A74E-A8EA-4AC824B28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přepravených cestujících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369700</c:v>
                </c:pt>
                <c:pt idx="1">
                  <c:v>402700</c:v>
                </c:pt>
                <c:pt idx="2">
                  <c:v>452400</c:v>
                </c:pt>
                <c:pt idx="3">
                  <c:v>584940</c:v>
                </c:pt>
                <c:pt idx="4">
                  <c:v>1169950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2D-2A4C-A73C-0B31F925C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9990144"/>
        <c:axId val="249991936"/>
      </c:lineChart>
      <c:catAx>
        <c:axId val="24999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91936"/>
        <c:crosses val="autoZero"/>
        <c:auto val="1"/>
        <c:lblAlgn val="ctr"/>
        <c:lblOffset val="100"/>
        <c:noMultiLvlLbl val="0"/>
      </c:catAx>
      <c:valAx>
        <c:axId val="24999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9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4D4-8144-B435-BC9F397832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4D4-8144-B435-BC9F397832B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D4-8144-B435-BC9F397832B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 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B5A-C546-AB68-6D18BEA2CB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B5A-C546-AB68-6D18BEA2CB9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5A-C546-AB68-6D18BEA2CB9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3D2EE-3B7C-A34F-9463-695752E9B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061359"/>
            <a:ext cx="10172700" cy="2204356"/>
          </a:xfrm>
        </p:spPr>
        <p:txBody>
          <a:bodyPr/>
          <a:lstStyle/>
          <a:p>
            <a:pPr algn="ctr"/>
            <a:r>
              <a:rPr lang="cs-CZ" dirty="0"/>
              <a:t>Analýza Pražské integrované dopravy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AE8526-D91B-C34E-8730-04ABF680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362163"/>
          </a:xfrm>
        </p:spPr>
        <p:txBody>
          <a:bodyPr/>
          <a:lstStyle/>
          <a:p>
            <a:r>
              <a:rPr lang="cs-CZ" dirty="0"/>
              <a:t>Autor: </a:t>
            </a:r>
            <a:r>
              <a:rPr lang="cs-CZ" dirty="0" err="1"/>
              <a:t>Vitalii</a:t>
            </a:r>
            <a:r>
              <a:rPr lang="cs-CZ" dirty="0"/>
              <a:t> </a:t>
            </a:r>
            <a:r>
              <a:rPr lang="cs-CZ" dirty="0" err="1"/>
              <a:t>Kuzmenko</a:t>
            </a:r>
            <a:endParaRPr lang="cs-CZ" dirty="0"/>
          </a:p>
          <a:p>
            <a:r>
              <a:rPr lang="cs-CZ" dirty="0"/>
              <a:t>Vedoucí práce: ing. Jiří Čejka, Ph.D.</a:t>
            </a:r>
          </a:p>
          <a:p>
            <a:r>
              <a:rPr lang="cs-CZ" dirty="0"/>
              <a:t>Oponent: Ing. Vladislav </a:t>
            </a:r>
            <a:r>
              <a:rPr lang="cs-CZ" dirty="0" err="1"/>
              <a:t>Zitrický</a:t>
            </a:r>
            <a:r>
              <a:rPr lang="cs-CZ" dirty="0"/>
              <a:t>, PhD.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00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E3302-BF30-6D4D-A89C-EFCF367E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08529" cy="827442"/>
          </a:xfrm>
        </p:spPr>
        <p:txBody>
          <a:bodyPr/>
          <a:lstStyle/>
          <a:p>
            <a:r>
              <a:rPr lang="en-GB" sz="4000" dirty="0"/>
              <a:t>DOSAŽENÉ VÝSLEDKY A PŘÍNOS PRÁCE</a:t>
            </a:r>
            <a:endParaRPr lang="ru-RU" sz="4000" dirty="0"/>
          </a:p>
        </p:txBody>
      </p:sp>
      <p:pic>
        <p:nvPicPr>
          <p:cNvPr id="4" name="image74.jpeg">
            <a:extLst>
              <a:ext uri="{FF2B5EF4-FFF2-40B4-BE49-F238E27FC236}">
                <a16:creationId xmlns:a16="http://schemas.microsoft.com/office/drawing/2014/main" id="{E756B7D5-41D9-BF47-A584-86BC22403B7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3622" y="1869758"/>
            <a:ext cx="4268298" cy="4632642"/>
          </a:xfrm>
          <a:prstGeom prst="rect">
            <a:avLst/>
          </a:prstGeom>
        </p:spPr>
      </p:pic>
      <p:pic>
        <p:nvPicPr>
          <p:cNvPr id="5" name="image75.jpeg">
            <a:extLst>
              <a:ext uri="{FF2B5EF4-FFF2-40B4-BE49-F238E27FC236}">
                <a16:creationId xmlns:a16="http://schemas.microsoft.com/office/drawing/2014/main" id="{2C06553C-BA9C-B049-90E1-732B8C1222D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8480" y="1869758"/>
            <a:ext cx="5988367" cy="46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80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4F279-3261-3F4A-807E-03909954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Doplňující dotaz vedoucího BP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28CD72-4585-7247-9BD2-40E0E6782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jakých cen vychází pro tvorbu tarifu zřizovatel Dopravního podniku hlavního města Prahy ?</a:t>
            </a:r>
          </a:p>
          <a:p>
            <a:r>
              <a:rPr lang="cs-CZ" dirty="0"/>
              <a:t>Čím byste zlepšil orientaci cestujících v tarifu Dopravního podniku hlavního města Prahy ?</a:t>
            </a:r>
          </a:p>
        </p:txBody>
      </p:sp>
    </p:spTree>
    <p:extLst>
      <p:ext uri="{BB962C8B-B14F-4D97-AF65-F5344CB8AC3E}">
        <p14:creationId xmlns:p14="http://schemas.microsoft.com/office/powerpoint/2010/main" val="1969976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0C107-1E56-9D4A-8759-4372419D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Doplňující dotaz oponenta BP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DDE2F-6A6C-7D4A-B74B-085A89804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Ako</a:t>
            </a:r>
            <a:r>
              <a:rPr lang="cs-CZ" dirty="0"/>
              <a:t> si </a:t>
            </a:r>
            <a:r>
              <a:rPr lang="cs-CZ" dirty="0" err="1"/>
              <a:t>vysvetľujete</a:t>
            </a:r>
            <a:r>
              <a:rPr lang="cs-CZ" dirty="0"/>
              <a:t> </a:t>
            </a:r>
            <a:r>
              <a:rPr lang="cs-CZ" dirty="0" err="1"/>
              <a:t>nárast</a:t>
            </a:r>
            <a:r>
              <a:rPr lang="cs-CZ" dirty="0"/>
              <a:t> </a:t>
            </a:r>
            <a:r>
              <a:rPr lang="cs-CZ" dirty="0" err="1"/>
              <a:t>prepravných</a:t>
            </a:r>
            <a:r>
              <a:rPr lang="cs-CZ" dirty="0"/>
              <a:t> </a:t>
            </a:r>
            <a:r>
              <a:rPr lang="cs-CZ" dirty="0" err="1"/>
              <a:t>osôb</a:t>
            </a:r>
            <a:r>
              <a:rPr lang="cs-CZ" dirty="0"/>
              <a:t> </a:t>
            </a:r>
            <a:r>
              <a:rPr lang="cs-CZ" dirty="0" err="1"/>
              <a:t>vo</a:t>
            </a:r>
            <a:r>
              <a:rPr lang="cs-CZ" dirty="0"/>
              <a:t> </a:t>
            </a:r>
            <a:r>
              <a:rPr lang="cs-CZ" dirty="0" err="1"/>
              <a:t>vodnej</a:t>
            </a:r>
            <a:r>
              <a:rPr lang="cs-CZ" dirty="0"/>
              <a:t> </a:t>
            </a:r>
            <a:r>
              <a:rPr lang="cs-CZ" dirty="0" err="1"/>
              <a:t>doprave</a:t>
            </a:r>
            <a:r>
              <a:rPr lang="cs-CZ" dirty="0"/>
              <a:t> </a:t>
            </a:r>
            <a:r>
              <a:rPr lang="cs-CZ" dirty="0" err="1"/>
              <a:t>medzi</a:t>
            </a:r>
            <a:r>
              <a:rPr lang="cs-CZ" dirty="0"/>
              <a:t> </a:t>
            </a:r>
            <a:r>
              <a:rPr lang="cs-CZ" dirty="0" err="1"/>
              <a:t>rokmi</a:t>
            </a:r>
            <a:r>
              <a:rPr lang="cs-CZ" dirty="0"/>
              <a:t> 2017/2018 (</a:t>
            </a:r>
            <a:r>
              <a:rPr lang="cs-CZ" dirty="0" err="1"/>
              <a:t>tabuľka</a:t>
            </a:r>
            <a:r>
              <a:rPr lang="cs-CZ" dirty="0"/>
              <a:t> 12 str. 38)? </a:t>
            </a:r>
          </a:p>
          <a:p>
            <a:r>
              <a:rPr lang="cs-CZ" dirty="0" err="1"/>
              <a:t>Prečo</a:t>
            </a:r>
            <a:r>
              <a:rPr lang="cs-CZ" dirty="0"/>
              <a:t> je </a:t>
            </a:r>
            <a:r>
              <a:rPr lang="cs-CZ" dirty="0" err="1"/>
              <a:t>podľa</a:t>
            </a:r>
            <a:r>
              <a:rPr lang="cs-CZ" dirty="0"/>
              <a:t> Vás </a:t>
            </a:r>
            <a:r>
              <a:rPr lang="cs-CZ" dirty="0" err="1"/>
              <a:t>propagácia</a:t>
            </a:r>
            <a:r>
              <a:rPr lang="cs-CZ" dirty="0"/>
              <a:t> </a:t>
            </a:r>
            <a:r>
              <a:rPr lang="cs-CZ" dirty="0" err="1"/>
              <a:t>tohto</a:t>
            </a:r>
            <a:r>
              <a:rPr lang="cs-CZ" dirty="0"/>
              <a:t> </a:t>
            </a:r>
            <a:r>
              <a:rPr lang="cs-CZ" dirty="0" err="1"/>
              <a:t>vodnej</a:t>
            </a:r>
            <a:r>
              <a:rPr lang="cs-CZ" dirty="0"/>
              <a:t> dopravy v rámci PID </a:t>
            </a:r>
            <a:r>
              <a:rPr lang="cs-CZ" dirty="0" err="1"/>
              <a:t>menej</a:t>
            </a:r>
            <a:r>
              <a:rPr lang="cs-CZ" dirty="0"/>
              <a:t> propagovaná?</a:t>
            </a:r>
          </a:p>
        </p:txBody>
      </p:sp>
    </p:spTree>
    <p:extLst>
      <p:ext uri="{BB962C8B-B14F-4D97-AF65-F5344CB8AC3E}">
        <p14:creationId xmlns:p14="http://schemas.microsoft.com/office/powerpoint/2010/main" val="57439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1A628-CA39-3843-A2BE-204AA21AE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084" y="2395819"/>
            <a:ext cx="6293532" cy="1400530"/>
          </a:xfrm>
        </p:spPr>
        <p:txBody>
          <a:bodyPr/>
          <a:lstStyle/>
          <a:p>
            <a:r>
              <a:rPr lang="en-GB" dirty="0"/>
              <a:t>DĚKUJI ZA POZORNOST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47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F50DE-E994-D546-9BE8-487F3FD14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Motivace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68844B-F53A-6D47-84EC-B2A55A020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Zájem o veřejnou dopravu</a:t>
            </a:r>
          </a:p>
          <a:p>
            <a:endParaRPr lang="cs-CZ" dirty="0"/>
          </a:p>
          <a:p>
            <a:r>
              <a:rPr lang="cs-CZ" dirty="0"/>
              <a:t>Malý počet prací zabývajících se analýzou přívozu v rámci PID</a:t>
            </a:r>
          </a:p>
          <a:p>
            <a:endParaRPr lang="cs-CZ" dirty="0"/>
          </a:p>
          <a:p>
            <a:r>
              <a:rPr lang="cs-CZ" dirty="0"/>
              <a:t>Zajímavý a neobvyklý způsob přepravy cestujících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89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ECB93-0ED9-7546-953F-5BDD89282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Cíl práce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678F6B-2633-044E-9DB6-3D755D1CA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Práce je zaměřena na analýzu vybraných systémů Pražské integrované dopravy včetně posouzení jejich efektivnosti. V rámci řešení dojde k posouzení stávajících standardů integrované dopravy.</a:t>
            </a:r>
          </a:p>
        </p:txBody>
      </p:sp>
    </p:spTree>
    <p:extLst>
      <p:ext uri="{BB962C8B-B14F-4D97-AF65-F5344CB8AC3E}">
        <p14:creationId xmlns:p14="http://schemas.microsoft.com/office/powerpoint/2010/main" val="153663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7FAE9-7A90-6643-9293-1C2203BE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Použité metody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39DC9-B452-5240-B057-F1ECBCBF8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Sběr a analýza dat</a:t>
            </a:r>
          </a:p>
          <a:p>
            <a:endParaRPr lang="cs-CZ" dirty="0"/>
          </a:p>
          <a:p>
            <a:r>
              <a:rPr lang="cs-CZ" dirty="0"/>
              <a:t>Dotazníkové šetření</a:t>
            </a:r>
          </a:p>
          <a:p>
            <a:endParaRPr lang="cs-CZ" dirty="0"/>
          </a:p>
          <a:p>
            <a:r>
              <a:rPr lang="cs-CZ" dirty="0"/>
              <a:t>Pozorování</a:t>
            </a:r>
          </a:p>
        </p:txBody>
      </p:sp>
    </p:spTree>
    <p:extLst>
      <p:ext uri="{BB962C8B-B14F-4D97-AF65-F5344CB8AC3E}">
        <p14:creationId xmlns:p14="http://schemas.microsoft.com/office/powerpoint/2010/main" val="347772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38CEB-3F6E-C84D-8297-0BAA2167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Přívozy v rámci PID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A72A35-513A-7649-B302-A099B2AD7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1390"/>
            <a:ext cx="8946541" cy="1614842"/>
          </a:xfrm>
        </p:spPr>
        <p:txBody>
          <a:bodyPr/>
          <a:lstStyle/>
          <a:p>
            <a:r>
              <a:rPr lang="cs-CZ" dirty="0"/>
              <a:t>Dopravci (Pražské Benátky, Pražská paroplavební společnost</a:t>
            </a:r>
            <a:r>
              <a:rPr lang="en-US" dirty="0"/>
              <a:t>, </a:t>
            </a:r>
            <a:r>
              <a:rPr lang="cs-CZ" dirty="0" err="1"/>
              <a:t>Vittus</a:t>
            </a:r>
            <a:r>
              <a:rPr lang="cs-CZ" dirty="0"/>
              <a:t> Group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cs-CZ" dirty="0"/>
              <a:t> Pražské přívozy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9C24BE-0A0A-CD49-BE9B-0E4CE2E88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270" y="1745553"/>
            <a:ext cx="7292010" cy="508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6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40E4B-C901-1244-9C3B-75BA2FF3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1" y="386080"/>
            <a:ext cx="9939074" cy="1371600"/>
          </a:xfrm>
        </p:spPr>
        <p:txBody>
          <a:bodyPr/>
          <a:lstStyle/>
          <a:p>
            <a:r>
              <a:rPr lang="cs-CZ" sz="4000" dirty="0"/>
              <a:t>Počet a podíl přepravených cestujících v PID na území hl. m. Prahy(2014-2018)</a:t>
            </a:r>
            <a:r>
              <a:rPr lang="ru-RU" sz="4000" dirty="0"/>
              <a:t>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33D9260-AC13-E149-81E2-8C58F4E48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37215"/>
              </p:ext>
            </p:extLst>
          </p:nvPr>
        </p:nvGraphicFramePr>
        <p:xfrm>
          <a:off x="111761" y="2133597"/>
          <a:ext cx="7061200" cy="4643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6488">
                  <a:extLst>
                    <a:ext uri="{9D8B030D-6E8A-4147-A177-3AD203B41FA5}">
                      <a16:colId xmlns:a16="http://schemas.microsoft.com/office/drawing/2014/main" val="3054107633"/>
                    </a:ext>
                  </a:extLst>
                </a:gridCol>
                <a:gridCol w="1178001">
                  <a:extLst>
                    <a:ext uri="{9D8B030D-6E8A-4147-A177-3AD203B41FA5}">
                      <a16:colId xmlns:a16="http://schemas.microsoft.com/office/drawing/2014/main" val="1643873891"/>
                    </a:ext>
                  </a:extLst>
                </a:gridCol>
                <a:gridCol w="1174976">
                  <a:extLst>
                    <a:ext uri="{9D8B030D-6E8A-4147-A177-3AD203B41FA5}">
                      <a16:colId xmlns:a16="http://schemas.microsoft.com/office/drawing/2014/main" val="2112654709"/>
                    </a:ext>
                  </a:extLst>
                </a:gridCol>
                <a:gridCol w="1177245">
                  <a:extLst>
                    <a:ext uri="{9D8B030D-6E8A-4147-A177-3AD203B41FA5}">
                      <a16:colId xmlns:a16="http://schemas.microsoft.com/office/drawing/2014/main" val="3364285787"/>
                    </a:ext>
                  </a:extLst>
                </a:gridCol>
                <a:gridCol w="1177245">
                  <a:extLst>
                    <a:ext uri="{9D8B030D-6E8A-4147-A177-3AD203B41FA5}">
                      <a16:colId xmlns:a16="http://schemas.microsoft.com/office/drawing/2014/main" val="3392803189"/>
                    </a:ext>
                  </a:extLst>
                </a:gridCol>
                <a:gridCol w="1177245">
                  <a:extLst>
                    <a:ext uri="{9D8B030D-6E8A-4147-A177-3AD203B41FA5}">
                      <a16:colId xmlns:a16="http://schemas.microsoft.com/office/drawing/2014/main" val="48209879"/>
                    </a:ext>
                  </a:extLst>
                </a:gridCol>
              </a:tblGrid>
              <a:tr h="714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Druh dopravy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Osob/2014 rok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Osob/2015 rok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Osob/2016 rok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Osob/2017 rok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Osob/2018 rok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66344"/>
                  </a:ext>
                </a:extLst>
              </a:tr>
              <a:tr h="357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Metro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450 136 200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456 820 000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461 160 000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435 586 000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430 919 000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3751728"/>
                  </a:ext>
                </a:extLst>
              </a:tr>
              <a:tr h="357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Tramvaje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356 877 900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358 284 000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366 856 000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371 765 000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373 434 000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9503848"/>
                  </a:ext>
                </a:extLst>
              </a:tr>
              <a:tr h="357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Autobusy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371 286 000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372 435 000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374 678 000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373 084 000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379 411 000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6338218"/>
                  </a:ext>
                </a:extLst>
              </a:tr>
              <a:tr h="1071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Autobusy (soukromí dopravci)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34 596 000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36 855 000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35 997 000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38 709 300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37 572 000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968058"/>
                  </a:ext>
                </a:extLst>
              </a:tr>
              <a:tr h="357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Železnice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36 548 000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36 669 000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37 462 000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39 448 000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45 014 000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9592898"/>
                  </a:ext>
                </a:extLst>
              </a:tr>
              <a:tr h="357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Lanovka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1 939 400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1 480 000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1 753 000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2 066 000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2 032 300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961801"/>
                  </a:ext>
                </a:extLst>
              </a:tr>
              <a:tr h="357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Přívozy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369 700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402 700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452 400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584 940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1 169 950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0414316"/>
                  </a:ext>
                </a:extLst>
              </a:tr>
              <a:tr h="714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CELKEM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1 251 753 200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1 262 945 700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1 278 358 400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1 261 243 240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1 269 552 250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4696717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9ECBA7C-0BDF-6B4A-8C38-8A29AF411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402030"/>
              </p:ext>
            </p:extLst>
          </p:nvPr>
        </p:nvGraphicFramePr>
        <p:xfrm>
          <a:off x="7172961" y="2133596"/>
          <a:ext cx="4856480" cy="4643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456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9EEEC-4977-A449-B3B0-21DC5AE34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Přepravené osoby za roky 2014-2016</a:t>
            </a:r>
            <a:endParaRPr lang="ru-RU" sz="4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7D395B3-BC65-AC47-9C44-67FB10FC8E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981473"/>
              </p:ext>
            </p:extLst>
          </p:nvPr>
        </p:nvGraphicFramePr>
        <p:xfrm>
          <a:off x="71120" y="2170599"/>
          <a:ext cx="3535680" cy="3554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860">
                  <a:extLst>
                    <a:ext uri="{9D8B030D-6E8A-4147-A177-3AD203B41FA5}">
                      <a16:colId xmlns:a16="http://schemas.microsoft.com/office/drawing/2014/main" val="2255572973"/>
                    </a:ext>
                  </a:extLst>
                </a:gridCol>
                <a:gridCol w="1209467">
                  <a:extLst>
                    <a:ext uri="{9D8B030D-6E8A-4147-A177-3AD203B41FA5}">
                      <a16:colId xmlns:a16="http://schemas.microsoft.com/office/drawing/2014/main" val="2118058988"/>
                    </a:ext>
                  </a:extLst>
                </a:gridCol>
                <a:gridCol w="850661">
                  <a:extLst>
                    <a:ext uri="{9D8B030D-6E8A-4147-A177-3AD203B41FA5}">
                      <a16:colId xmlns:a16="http://schemas.microsoft.com/office/drawing/2014/main" val="35004983"/>
                    </a:ext>
                  </a:extLst>
                </a:gridCol>
                <a:gridCol w="982692">
                  <a:extLst>
                    <a:ext uri="{9D8B030D-6E8A-4147-A177-3AD203B41FA5}">
                      <a16:colId xmlns:a16="http://schemas.microsoft.com/office/drawing/2014/main" val="1932278794"/>
                    </a:ext>
                  </a:extLst>
                </a:gridCol>
              </a:tblGrid>
              <a:tr h="1035409"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Linka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 dirty="0">
                          <a:effectLst/>
                        </a:rPr>
                        <a:t>Trasa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Přepravené osoby za den</a:t>
                      </a:r>
                      <a:endParaRPr lang="ru-RU" sz="1200">
                        <a:effectLst/>
                      </a:endParaRPr>
                    </a:p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Rok 2014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Přepravené osoby za rok 2014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8873072"/>
                  </a:ext>
                </a:extLst>
              </a:tr>
              <a:tr h="345136"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Sedlec – Zámky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112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40 980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4780463"/>
                  </a:ext>
                </a:extLst>
              </a:tr>
              <a:tr h="345136"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V Podbabě – Podhoří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573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209 030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2788972"/>
                  </a:ext>
                </a:extLst>
              </a:tr>
              <a:tr h="517705"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Lihovar – Veslařský ostrov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284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60 750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7423321"/>
                  </a:ext>
                </a:extLst>
              </a:tr>
              <a:tr h="690273"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Kotevní – Císařská louka – Výtoň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181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38 670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411609"/>
                  </a:ext>
                </a:extLst>
              </a:tr>
              <a:tr h="517705"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Lahovičky – Nádraží Modřany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320" indent="6350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 dirty="0">
                          <a:effectLst/>
                        </a:rPr>
                        <a:t>20 240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5310613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2C8FE75-1604-894B-B5F4-2CC61FFF7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666246"/>
              </p:ext>
            </p:extLst>
          </p:nvPr>
        </p:nvGraphicFramePr>
        <p:xfrm>
          <a:off x="3723640" y="2170599"/>
          <a:ext cx="3779519" cy="3554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598">
                  <a:extLst>
                    <a:ext uri="{9D8B030D-6E8A-4147-A177-3AD203B41FA5}">
                      <a16:colId xmlns:a16="http://schemas.microsoft.com/office/drawing/2014/main" val="672217282"/>
                    </a:ext>
                  </a:extLst>
                </a:gridCol>
                <a:gridCol w="1399841">
                  <a:extLst>
                    <a:ext uri="{9D8B030D-6E8A-4147-A177-3AD203B41FA5}">
                      <a16:colId xmlns:a16="http://schemas.microsoft.com/office/drawing/2014/main" val="4158135849"/>
                    </a:ext>
                  </a:extLst>
                </a:gridCol>
                <a:gridCol w="875767">
                  <a:extLst>
                    <a:ext uri="{9D8B030D-6E8A-4147-A177-3AD203B41FA5}">
                      <a16:colId xmlns:a16="http://schemas.microsoft.com/office/drawing/2014/main" val="3071600866"/>
                    </a:ext>
                  </a:extLst>
                </a:gridCol>
                <a:gridCol w="995313">
                  <a:extLst>
                    <a:ext uri="{9D8B030D-6E8A-4147-A177-3AD203B41FA5}">
                      <a16:colId xmlns:a16="http://schemas.microsoft.com/office/drawing/2014/main" val="3205320480"/>
                    </a:ext>
                  </a:extLst>
                </a:gridCol>
              </a:tblGrid>
              <a:tr h="7533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Linka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 dirty="0">
                          <a:effectLst/>
                        </a:rPr>
                        <a:t>Trasa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Přepravené osoby za den</a:t>
                      </a:r>
                      <a:endParaRPr lang="ru-RU" sz="12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Rok 2015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Přepravené osoby za rok 2015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9203623"/>
                  </a:ext>
                </a:extLst>
              </a:tr>
              <a:tr h="3526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Sedlec – Zámky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102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37 100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4996275"/>
                  </a:ext>
                </a:extLst>
              </a:tr>
              <a:tr h="3766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V Podbabě – Podhoří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613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223 805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9401769"/>
                  </a:ext>
                </a:extLst>
              </a:tr>
              <a:tr h="3766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Lihovar – Veslařský ostrov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180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39 455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5697739"/>
                  </a:ext>
                </a:extLst>
              </a:tr>
              <a:tr h="565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Kotevní – Císařská louka – Výtoň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269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58 810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3917261"/>
                  </a:ext>
                </a:extLst>
              </a:tr>
              <a:tr h="565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Lahovičky – Nádraží Modřany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111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24 290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3843281"/>
                  </a:ext>
                </a:extLst>
              </a:tr>
              <a:tr h="565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 dirty="0">
                          <a:effectLst/>
                        </a:rPr>
                        <a:t>Pražská tržnice – Ostrov Štvanice – Rohanský o.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 dirty="0">
                          <a:effectLst/>
                        </a:rPr>
                        <a:t>221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 dirty="0">
                          <a:effectLst/>
                        </a:rPr>
                        <a:t>19 240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3187615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50401F1-2B74-314E-8670-AF49A0D57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307750"/>
              </p:ext>
            </p:extLst>
          </p:nvPr>
        </p:nvGraphicFramePr>
        <p:xfrm>
          <a:off x="7620000" y="2170600"/>
          <a:ext cx="4378960" cy="3554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2418">
                  <a:extLst>
                    <a:ext uri="{9D8B030D-6E8A-4147-A177-3AD203B41FA5}">
                      <a16:colId xmlns:a16="http://schemas.microsoft.com/office/drawing/2014/main" val="424403166"/>
                    </a:ext>
                  </a:extLst>
                </a:gridCol>
                <a:gridCol w="1768167">
                  <a:extLst>
                    <a:ext uri="{9D8B030D-6E8A-4147-A177-3AD203B41FA5}">
                      <a16:colId xmlns:a16="http://schemas.microsoft.com/office/drawing/2014/main" val="830944232"/>
                    </a:ext>
                  </a:extLst>
                </a:gridCol>
                <a:gridCol w="1106200">
                  <a:extLst>
                    <a:ext uri="{9D8B030D-6E8A-4147-A177-3AD203B41FA5}">
                      <a16:colId xmlns:a16="http://schemas.microsoft.com/office/drawing/2014/main" val="1070849148"/>
                    </a:ext>
                  </a:extLst>
                </a:gridCol>
                <a:gridCol w="862175">
                  <a:extLst>
                    <a:ext uri="{9D8B030D-6E8A-4147-A177-3AD203B41FA5}">
                      <a16:colId xmlns:a16="http://schemas.microsoft.com/office/drawing/2014/main" val="2104984471"/>
                    </a:ext>
                  </a:extLst>
                </a:gridCol>
              </a:tblGrid>
              <a:tr h="888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Linka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Trasa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Přepravené osoby za den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Rok 2016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Přepravené osoby za rok 2016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8882649"/>
                  </a:ext>
                </a:extLst>
              </a:tr>
              <a:tr h="222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Sedlec – Zámky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93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34 100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8514702"/>
                  </a:ext>
                </a:extLst>
              </a:tr>
              <a:tr h="444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V Podbabě – Podhoří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 dirty="0">
                          <a:effectLst/>
                        </a:rPr>
                        <a:t>574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209 920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2185477"/>
                  </a:ext>
                </a:extLst>
              </a:tr>
              <a:tr h="444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Lihovar – Veslařský ostrov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171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37 530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01612"/>
                  </a:ext>
                </a:extLst>
              </a:tr>
              <a:tr h="444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Kotevní – Císařská louka – Výtoň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349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76 750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5871807"/>
                  </a:ext>
                </a:extLst>
              </a:tr>
              <a:tr h="444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Lahovičky – Nádraží Modřany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130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28 660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9628076"/>
                  </a:ext>
                </a:extLst>
              </a:tr>
              <a:tr h="666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 dirty="0">
                          <a:effectLst/>
                        </a:rPr>
                        <a:t>Pražská tržnice – Ostrov Štvanice – Rohanský o.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 dirty="0">
                          <a:effectLst/>
                        </a:rPr>
                        <a:t>297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 dirty="0">
                          <a:effectLst/>
                        </a:rPr>
                        <a:t>65 440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4027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04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BFF10-D31B-C34E-9FA3-4D53A20A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71" y="359728"/>
            <a:ext cx="9404723" cy="1400530"/>
          </a:xfrm>
        </p:spPr>
        <p:txBody>
          <a:bodyPr/>
          <a:lstStyle/>
          <a:p>
            <a:r>
              <a:rPr lang="cs-CZ" sz="4000" dirty="0"/>
              <a:t>Přepravené osoby za roky 2017-2018</a:t>
            </a:r>
            <a:endParaRPr lang="ru-RU" sz="4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1BB0D5B-DFA0-9C42-AB12-2859EABC1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934516"/>
              </p:ext>
            </p:extLst>
          </p:nvPr>
        </p:nvGraphicFramePr>
        <p:xfrm>
          <a:off x="0" y="2518887"/>
          <a:ext cx="4061778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697">
                  <a:extLst>
                    <a:ext uri="{9D8B030D-6E8A-4147-A177-3AD203B41FA5}">
                      <a16:colId xmlns:a16="http://schemas.microsoft.com/office/drawing/2014/main" val="2928657151"/>
                    </a:ext>
                  </a:extLst>
                </a:gridCol>
                <a:gridCol w="1510986">
                  <a:extLst>
                    <a:ext uri="{9D8B030D-6E8A-4147-A177-3AD203B41FA5}">
                      <a16:colId xmlns:a16="http://schemas.microsoft.com/office/drawing/2014/main" val="3190930383"/>
                    </a:ext>
                  </a:extLst>
                </a:gridCol>
                <a:gridCol w="938921">
                  <a:extLst>
                    <a:ext uri="{9D8B030D-6E8A-4147-A177-3AD203B41FA5}">
                      <a16:colId xmlns:a16="http://schemas.microsoft.com/office/drawing/2014/main" val="1209751108"/>
                    </a:ext>
                  </a:extLst>
                </a:gridCol>
                <a:gridCol w="1066174">
                  <a:extLst>
                    <a:ext uri="{9D8B030D-6E8A-4147-A177-3AD203B41FA5}">
                      <a16:colId xmlns:a16="http://schemas.microsoft.com/office/drawing/2014/main" val="3460896101"/>
                    </a:ext>
                  </a:extLst>
                </a:gridCol>
              </a:tblGrid>
              <a:tr h="716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Linka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 dirty="0">
                          <a:effectLst/>
                        </a:rPr>
                        <a:t>Trasa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Přepravené osoby za den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Rok 2017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Přepravené osoby za rok 2017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2136440"/>
                  </a:ext>
                </a:extLst>
              </a:tr>
              <a:tr h="179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Sedlec – Zámky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97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35 420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7952055"/>
                  </a:ext>
                </a:extLst>
              </a:tr>
              <a:tr h="358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V Podbabě – Podhoří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632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230 750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3172762"/>
                  </a:ext>
                </a:extLst>
              </a:tr>
              <a:tr h="358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Lihovar – Veslařský ostrov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194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42 400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067069"/>
                  </a:ext>
                </a:extLst>
              </a:tr>
              <a:tr h="537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Černošice, Mokropsy – Kazín (příměstský)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6 210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139238"/>
                  </a:ext>
                </a:extLst>
              </a:tr>
              <a:tr h="358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Kotevní – Císařská louka – Výtoň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567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133 850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4637891"/>
                  </a:ext>
                </a:extLst>
              </a:tr>
              <a:tr h="358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Lahovičky – Nádraží Modřany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206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45 130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3302173"/>
                  </a:ext>
                </a:extLst>
              </a:tr>
              <a:tr h="537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Pražská tržnice – Ostrov Štvanice – Rohanský o.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387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84 720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2332674"/>
                  </a:ext>
                </a:extLst>
              </a:tr>
              <a:tr h="358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Císařský ostrov – Troja (zdarma)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 dirty="0">
                          <a:effectLst/>
                        </a:rPr>
                        <a:t>717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 dirty="0">
                          <a:effectLst/>
                        </a:rPr>
                        <a:t>6 460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5252540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9CEECD5-E2BF-2A41-B4C2-1BB854A3B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86123"/>
              </p:ext>
            </p:extLst>
          </p:nvPr>
        </p:nvGraphicFramePr>
        <p:xfrm>
          <a:off x="4106863" y="2518887"/>
          <a:ext cx="4010977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872">
                  <a:extLst>
                    <a:ext uri="{9D8B030D-6E8A-4147-A177-3AD203B41FA5}">
                      <a16:colId xmlns:a16="http://schemas.microsoft.com/office/drawing/2014/main" val="2937298749"/>
                    </a:ext>
                  </a:extLst>
                </a:gridCol>
                <a:gridCol w="1492088">
                  <a:extLst>
                    <a:ext uri="{9D8B030D-6E8A-4147-A177-3AD203B41FA5}">
                      <a16:colId xmlns:a16="http://schemas.microsoft.com/office/drawing/2014/main" val="1756004795"/>
                    </a:ext>
                  </a:extLst>
                </a:gridCol>
                <a:gridCol w="927178">
                  <a:extLst>
                    <a:ext uri="{9D8B030D-6E8A-4147-A177-3AD203B41FA5}">
                      <a16:colId xmlns:a16="http://schemas.microsoft.com/office/drawing/2014/main" val="3097133776"/>
                    </a:ext>
                  </a:extLst>
                </a:gridCol>
                <a:gridCol w="1052839">
                  <a:extLst>
                    <a:ext uri="{9D8B030D-6E8A-4147-A177-3AD203B41FA5}">
                      <a16:colId xmlns:a16="http://schemas.microsoft.com/office/drawing/2014/main" val="3659060019"/>
                    </a:ext>
                  </a:extLst>
                </a:gridCol>
              </a:tblGrid>
              <a:tr h="509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Linka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 dirty="0">
                          <a:effectLst/>
                        </a:rPr>
                        <a:t>Trasa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Přepravené osoby za den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Rok 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Přepravené osoby za rok 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5267884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Sedlec – Zámky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125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45 480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0905220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V Podbabě – Podhoří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691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252 360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7722879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Lihovar – Veslařský ostrov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191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41 740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2322311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Černošice, Mokropsy – Kazín (příměstský)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5 160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622903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Kotevní – Císařská louka – Výtoň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1 190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357 140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731239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Lahovičky – Nádraží Modřany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282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61 500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128089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Pražská tržnice – Ostrov Štvanice – Rohanský o.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412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113 720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809307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P8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>
                          <a:effectLst/>
                        </a:rPr>
                        <a:t>Císařský ostrov – Troja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 dirty="0">
                          <a:effectLst/>
                        </a:rPr>
                        <a:t>846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8505" algn="l"/>
                        </a:tabLst>
                      </a:pPr>
                      <a:r>
                        <a:rPr lang="cs-CZ" sz="1200" dirty="0">
                          <a:effectLst/>
                        </a:rPr>
                        <a:t>292 846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828442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01935A5-1A24-4C4B-96A5-63FA950C22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175068"/>
              </p:ext>
            </p:extLst>
          </p:nvPr>
        </p:nvGraphicFramePr>
        <p:xfrm>
          <a:off x="8162925" y="2518887"/>
          <a:ext cx="3921760" cy="38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57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D2E61-363C-E04A-AD13-FDC8646B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9" y="414460"/>
            <a:ext cx="7400609" cy="428820"/>
          </a:xfrm>
        </p:spPr>
        <p:txBody>
          <a:bodyPr/>
          <a:lstStyle/>
          <a:p>
            <a:r>
              <a:rPr lang="cs-CZ" sz="2000" b="1" dirty="0"/>
              <a:t>Otázka č. 5: Jste spokojeni s čistotou převozných lodi?</a:t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0E93A55-61C4-A148-A00A-02BAF15FB7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014378"/>
              </p:ext>
            </p:extLst>
          </p:nvPr>
        </p:nvGraphicFramePr>
        <p:xfrm>
          <a:off x="320993" y="951390"/>
          <a:ext cx="3712527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A6800CD-1055-F74B-B0DC-803F61CB6A47}"/>
              </a:ext>
            </a:extLst>
          </p:cNvPr>
          <p:cNvSpPr txBox="1">
            <a:spLocks/>
          </p:cNvSpPr>
          <p:nvPr/>
        </p:nvSpPr>
        <p:spPr>
          <a:xfrm>
            <a:off x="4758317" y="2250520"/>
            <a:ext cx="7210163" cy="701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000" b="1" dirty="0"/>
              <a:t>Otázka č. 7: Jste spokojení s intervalem dopravy na pražských přívozech?</a:t>
            </a:r>
            <a:endParaRPr lang="ru-RU" sz="20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D6850E7-8B89-734B-AB40-FA46F00AA5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172349"/>
              </p:ext>
            </p:extLst>
          </p:nvPr>
        </p:nvGraphicFramePr>
        <p:xfrm>
          <a:off x="4897120" y="2952114"/>
          <a:ext cx="6116320" cy="3275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2858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Ион</Template>
  <TotalTime>259</TotalTime>
  <Words>832</Words>
  <Application>Microsoft Macintosh PowerPoint</Application>
  <PresentationFormat>Широкоэкранный</PresentationFormat>
  <Paragraphs>256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Ион</vt:lpstr>
      <vt:lpstr>Analýza Pražské integrované dopravy</vt:lpstr>
      <vt:lpstr>Motivace</vt:lpstr>
      <vt:lpstr>Cíl práce</vt:lpstr>
      <vt:lpstr>Použité metody</vt:lpstr>
      <vt:lpstr>Přívozy v rámci PID</vt:lpstr>
      <vt:lpstr>Počet a podíl přepravených cestujících v PID na území hl. m. Prahy(2014-2018) </vt:lpstr>
      <vt:lpstr>Přepravené osoby za roky 2014-2016</vt:lpstr>
      <vt:lpstr>Přepravené osoby za roky 2017-2018</vt:lpstr>
      <vt:lpstr>Otázka č. 5: Jste spokojeni s čistotou převozných lodi? </vt:lpstr>
      <vt:lpstr>DOSAŽENÉ VÝSLEDKY A PŘÍNOS PRÁCE</vt:lpstr>
      <vt:lpstr>Doplňující dotaz vedoucího BP</vt:lpstr>
      <vt:lpstr>Doplňující dotaz oponenta BP</vt:lpstr>
      <vt:lpstr>DĚKUJI ZA POZORNOST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Pražské integrované dopravy</dc:title>
  <dc:creator>Yesialionak Mikita</dc:creator>
  <cp:lastModifiedBy>Yesialionak Mikita</cp:lastModifiedBy>
  <cp:revision>12</cp:revision>
  <dcterms:created xsi:type="dcterms:W3CDTF">2020-06-09T17:48:48Z</dcterms:created>
  <dcterms:modified xsi:type="dcterms:W3CDTF">2020-06-10T20:44:17Z</dcterms:modified>
</cp:coreProperties>
</file>