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5" r:id="rId11"/>
    <p:sldId id="264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2171-42C5-404F-8FFB-77AA8300BAD7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1F3AA16-CF2A-4DA7-8042-3B42808BAC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2171-42C5-404F-8FFB-77AA8300BAD7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AA16-CF2A-4DA7-8042-3B42808BAC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2171-42C5-404F-8FFB-77AA8300BAD7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AA16-CF2A-4DA7-8042-3B42808BAC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2171-42C5-404F-8FFB-77AA8300BAD7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1F3AA16-CF2A-4DA7-8042-3B42808BAC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2171-42C5-404F-8FFB-77AA8300BAD7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AA16-CF2A-4DA7-8042-3B42808BAC2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2171-42C5-404F-8FFB-77AA8300BAD7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AA16-CF2A-4DA7-8042-3B42808BAC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2171-42C5-404F-8FFB-77AA8300BAD7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1F3AA16-CF2A-4DA7-8042-3B42808BAC2B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2171-42C5-404F-8FFB-77AA8300BAD7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AA16-CF2A-4DA7-8042-3B42808BAC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2171-42C5-404F-8FFB-77AA8300BAD7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AA16-CF2A-4DA7-8042-3B42808BAC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2171-42C5-404F-8FFB-77AA8300BAD7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AA16-CF2A-4DA7-8042-3B42808BAC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2171-42C5-404F-8FFB-77AA8300BAD7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AA16-CF2A-4DA7-8042-3B42808BAC2B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1002171-42C5-404F-8FFB-77AA8300BAD7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1F3AA16-CF2A-4DA7-8042-3B42808BAC2B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1995873"/>
            <a:ext cx="7175351" cy="179316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dirty="0" smtClean="0"/>
              <a:t>Návrh opatření v kontextu zprovoznění vybraného terminálu intermodální přepravy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1000" y="4606280"/>
            <a:ext cx="8458200" cy="1487016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/>
              <a:t>Autor bakalářské práce: </a:t>
            </a:r>
            <a:r>
              <a:rPr lang="cs-CZ" dirty="0" smtClean="0"/>
              <a:t>Stanislav Hazuka</a:t>
            </a:r>
          </a:p>
          <a:p>
            <a:r>
              <a:rPr lang="cs-CZ" b="1" dirty="0" smtClean="0"/>
              <a:t>Vedoucí bakalářské práce: </a:t>
            </a:r>
            <a:r>
              <a:rPr lang="cs-CZ" dirty="0" smtClean="0"/>
              <a:t>Ing. Ondrej Stopka, PhD.</a:t>
            </a:r>
          </a:p>
          <a:p>
            <a:r>
              <a:rPr lang="cs-CZ" b="1" dirty="0" smtClean="0"/>
              <a:t>Oponent bakalářské práce: </a:t>
            </a:r>
            <a:r>
              <a:rPr lang="cs-CZ" dirty="0" smtClean="0"/>
              <a:t>doc. Ing. Jozef Gašparík, PhD.</a:t>
            </a:r>
          </a:p>
          <a:p>
            <a:r>
              <a:rPr lang="cs-CZ" dirty="0" smtClean="0"/>
              <a:t>České Budějovice, červen 2020</a:t>
            </a:r>
            <a:endParaRPr lang="cs-CZ" dirty="0"/>
          </a:p>
        </p:txBody>
      </p:sp>
      <p:sp>
        <p:nvSpPr>
          <p:cNvPr id="4" name="AutoShape 4" descr="Dokumentový server VŠ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9634" cy="171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2051720" y="7937"/>
            <a:ext cx="5184576" cy="148701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Vysoká škola technická a ekonomická v Českých Budějovicích</a:t>
            </a:r>
          </a:p>
          <a:p>
            <a:pPr algn="ctr"/>
            <a:r>
              <a:rPr lang="cs-CZ" dirty="0" smtClean="0"/>
              <a:t>Ústav </a:t>
            </a:r>
            <a:r>
              <a:rPr lang="cs-CZ" dirty="0" err="1" smtClean="0"/>
              <a:t>technicko</a:t>
            </a:r>
            <a:r>
              <a:rPr lang="cs-CZ" dirty="0" smtClean="0"/>
              <a:t> – technologický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097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Odpovědi na 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2708920"/>
            <a:ext cx="8686800" cy="5616624"/>
          </a:xfrm>
        </p:spPr>
        <p:txBody>
          <a:bodyPr>
            <a:normAutofit/>
          </a:bodyPr>
          <a:lstStyle/>
          <a:p>
            <a:r>
              <a:rPr lang="cs-CZ" sz="2000" dirty="0" smtClean="0"/>
              <a:t>Oponent práce: doc. Ing. Jozef Gašparík, PhD.</a:t>
            </a:r>
          </a:p>
          <a:p>
            <a:endParaRPr lang="cs-CZ" sz="2000" dirty="0" smtClean="0"/>
          </a:p>
          <a:p>
            <a:r>
              <a:rPr lang="cs-CZ" sz="2000" dirty="0" smtClean="0"/>
              <a:t>1</a:t>
            </a:r>
            <a:r>
              <a:rPr lang="cs-CZ" sz="2000" dirty="0"/>
              <a:t>. Definujte pojem ”navigační období” v </a:t>
            </a:r>
            <a:r>
              <a:rPr lang="cs-CZ" sz="2000" dirty="0" smtClean="0"/>
              <a:t>kontextu řešeného tématu.</a:t>
            </a:r>
            <a:endParaRPr lang="cs-CZ" sz="2000" dirty="0"/>
          </a:p>
          <a:p>
            <a:endParaRPr lang="cs-CZ" sz="2000" dirty="0"/>
          </a:p>
          <a:p>
            <a:r>
              <a:rPr lang="cs-CZ" sz="2000" dirty="0" smtClean="0"/>
              <a:t>2</a:t>
            </a:r>
            <a:r>
              <a:rPr lang="cs-CZ" sz="2000" dirty="0"/>
              <a:t>. Prezentujte nový výpočet </a:t>
            </a:r>
            <a:r>
              <a:rPr lang="cs-CZ" sz="2000" dirty="0" smtClean="0"/>
              <a:t>potřebné délky manipulační koleje pro tři </a:t>
            </a:r>
            <a:r>
              <a:rPr lang="cs-CZ" sz="2000" dirty="0"/>
              <a:t>obsluhy vlečky </a:t>
            </a:r>
            <a:r>
              <a:rPr lang="cs-CZ" sz="2000" dirty="0" smtClean="0"/>
              <a:t>týdně.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74554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FFFF00"/>
                </a:solidFill>
              </a:rPr>
              <a:t>Děkuji za pozornost</a:t>
            </a:r>
            <a:endParaRPr lang="cs-C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98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646584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Motivace a důvody k řešení daného problému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2503437"/>
            <a:ext cx="8686800" cy="4525963"/>
          </a:xfrm>
        </p:spPr>
        <p:txBody>
          <a:bodyPr/>
          <a:lstStyle/>
          <a:p>
            <a:r>
              <a:rPr lang="cs-CZ" dirty="0" smtClean="0"/>
              <a:t>Praxe ve výrobním podniku</a:t>
            </a:r>
          </a:p>
          <a:p>
            <a:endParaRPr lang="cs-CZ" dirty="0"/>
          </a:p>
          <a:p>
            <a:r>
              <a:rPr lang="cs-CZ" dirty="0" smtClean="0"/>
              <a:t>Znalost problematiky nákladní dopravy</a:t>
            </a:r>
          </a:p>
          <a:p>
            <a:endParaRPr lang="cs-CZ" dirty="0"/>
          </a:p>
          <a:p>
            <a:r>
              <a:rPr lang="cs-CZ" dirty="0" smtClean="0"/>
              <a:t>Vytvoření návrhu terminálu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39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3007493"/>
            <a:ext cx="8686800" cy="4525963"/>
          </a:xfrm>
        </p:spPr>
        <p:txBody>
          <a:bodyPr/>
          <a:lstStyle/>
          <a:p>
            <a:r>
              <a:rPr lang="cs-CZ" dirty="0" smtClean="0"/>
              <a:t>Cílem práce je navrhnout možná opatření v kontextu zprovoznění vybraného terminálu intermodální přepravy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836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výzkumné 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2215405"/>
            <a:ext cx="8686800" cy="4525963"/>
          </a:xfrm>
        </p:spPr>
        <p:txBody>
          <a:bodyPr/>
          <a:lstStyle/>
          <a:p>
            <a:r>
              <a:rPr lang="cs-CZ" dirty="0" smtClean="0"/>
              <a:t>Kolik manipulačních prostředků a jakých typů je třeba k obsluze terminálu?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Jak bude vypadat prostorová dispozice terminálu?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450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Metodika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Odborný odhad</a:t>
            </a:r>
          </a:p>
          <a:p>
            <a:endParaRPr lang="cs-CZ" dirty="0" smtClean="0"/>
          </a:p>
          <a:p>
            <a:r>
              <a:rPr lang="cs-CZ" dirty="0" smtClean="0"/>
              <a:t>Modelování</a:t>
            </a:r>
          </a:p>
          <a:p>
            <a:endParaRPr lang="cs-CZ" dirty="0" smtClean="0"/>
          </a:p>
          <a:p>
            <a:r>
              <a:rPr lang="cs-CZ" dirty="0" smtClean="0"/>
              <a:t>Dotazování u provozovatelů KP v ČR</a:t>
            </a:r>
          </a:p>
          <a:p>
            <a:endParaRPr lang="cs-CZ" dirty="0"/>
          </a:p>
          <a:p>
            <a:r>
              <a:rPr lang="cs-CZ" dirty="0"/>
              <a:t>Pozorování v TIP </a:t>
            </a:r>
            <a:r>
              <a:rPr lang="cs-CZ" dirty="0" smtClean="0"/>
              <a:t>Nýřany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598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Dosažené výsledky a přínos práce</a:t>
            </a:r>
            <a:endParaRPr lang="cs-CZ" dirty="0"/>
          </a:p>
        </p:txBody>
      </p:sp>
      <p:pic>
        <p:nvPicPr>
          <p:cNvPr id="36" name="Zástupný symbol pro obsah 3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560" y="1628800"/>
            <a:ext cx="2966864" cy="2225658"/>
          </a:xfrm>
        </p:spPr>
      </p:pic>
      <p:sp>
        <p:nvSpPr>
          <p:cNvPr id="38" name="Zástupný symbol pro obsah 37"/>
          <p:cNvSpPr>
            <a:spLocks noGrp="1"/>
          </p:cNvSpPr>
          <p:nvPr>
            <p:ph sz="half" idx="2"/>
          </p:nvPr>
        </p:nvSpPr>
        <p:spPr>
          <a:xfrm>
            <a:off x="444624" y="1872952"/>
            <a:ext cx="4703440" cy="4724400"/>
          </a:xfrm>
        </p:spPr>
        <p:txBody>
          <a:bodyPr/>
          <a:lstStyle/>
          <a:p>
            <a:r>
              <a:rPr lang="cs-CZ" dirty="0" smtClean="0"/>
              <a:t>Obsluha jedním RMG jeřábem a jedním výsuvným stohovačem</a:t>
            </a:r>
          </a:p>
          <a:p>
            <a:endParaRPr lang="cs-CZ" dirty="0" smtClean="0"/>
          </a:p>
          <a:p>
            <a:r>
              <a:rPr lang="cs-CZ" dirty="0" smtClean="0"/>
              <a:t>Plocha alespoň 25 000 m</a:t>
            </a:r>
            <a:r>
              <a:rPr lang="cs-CZ" baseline="30000" dirty="0" smtClean="0"/>
              <a:t>2</a:t>
            </a:r>
          </a:p>
          <a:p>
            <a:endParaRPr lang="cs-CZ" dirty="0" smtClean="0"/>
          </a:p>
          <a:p>
            <a:r>
              <a:rPr lang="cs-CZ" dirty="0" smtClean="0"/>
              <a:t>Dvě překládkové koleje o délce 750 m dle AGTC</a:t>
            </a:r>
            <a:endParaRPr lang="cs-CZ" dirty="0"/>
          </a:p>
        </p:txBody>
      </p:sp>
      <p:pic>
        <p:nvPicPr>
          <p:cNvPr id="39" name="Obrázek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005064"/>
            <a:ext cx="2939819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8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Dosažené výsledky a přínos práce</a:t>
            </a:r>
            <a:endParaRPr lang="cs-CZ" dirty="0"/>
          </a:p>
        </p:txBody>
      </p:sp>
      <p:grpSp>
        <p:nvGrpSpPr>
          <p:cNvPr id="4" name="Plátno 67"/>
          <p:cNvGrpSpPr/>
          <p:nvPr/>
        </p:nvGrpSpPr>
        <p:grpSpPr>
          <a:xfrm>
            <a:off x="395536" y="1628800"/>
            <a:ext cx="8352928" cy="4759623"/>
            <a:chOff x="-159112" y="-332849"/>
            <a:chExt cx="9228455" cy="5500213"/>
          </a:xfrm>
        </p:grpSpPr>
        <p:sp>
          <p:nvSpPr>
            <p:cNvPr id="5" name="Obdélník 4"/>
            <p:cNvSpPr/>
            <p:nvPr/>
          </p:nvSpPr>
          <p:spPr>
            <a:xfrm>
              <a:off x="-159112" y="-332849"/>
              <a:ext cx="9228455" cy="5337175"/>
            </a:xfrm>
            <a:prstGeom prst="rect">
              <a:avLst/>
            </a:prstGeom>
          </p:spPr>
        </p:sp>
        <p:grpSp>
          <p:nvGrpSpPr>
            <p:cNvPr id="6" name="Skupina 5"/>
            <p:cNvGrpSpPr/>
            <p:nvPr/>
          </p:nvGrpSpPr>
          <p:grpSpPr>
            <a:xfrm>
              <a:off x="242781" y="85710"/>
              <a:ext cx="8661331" cy="5081654"/>
              <a:chOff x="242781" y="85710"/>
              <a:chExt cx="8661331" cy="5081654"/>
            </a:xfrm>
          </p:grpSpPr>
          <p:grpSp>
            <p:nvGrpSpPr>
              <p:cNvPr id="7" name="Skupina 6"/>
              <p:cNvGrpSpPr/>
              <p:nvPr/>
            </p:nvGrpSpPr>
            <p:grpSpPr>
              <a:xfrm>
                <a:off x="242781" y="85710"/>
                <a:ext cx="8661331" cy="5081654"/>
                <a:chOff x="418882" y="106326"/>
                <a:chExt cx="8661331" cy="5081654"/>
              </a:xfrm>
            </p:grpSpPr>
            <p:sp>
              <p:nvSpPr>
                <p:cNvPr id="12" name="Obdélník 11"/>
                <p:cNvSpPr/>
                <p:nvPr/>
              </p:nvSpPr>
              <p:spPr>
                <a:xfrm>
                  <a:off x="5082363" y="170121"/>
                  <a:ext cx="2083511" cy="276447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3" name="Obdélník 12"/>
                <p:cNvSpPr/>
                <p:nvPr/>
              </p:nvSpPr>
              <p:spPr>
                <a:xfrm>
                  <a:off x="428848" y="3646968"/>
                  <a:ext cx="4004929" cy="46783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cxnSp>
              <p:nvCxnSpPr>
                <p:cNvPr id="14" name="Přímá spojnice 13"/>
                <p:cNvCxnSpPr/>
                <p:nvPr/>
              </p:nvCxnSpPr>
              <p:spPr>
                <a:xfrm flipV="1">
                  <a:off x="418882" y="4877221"/>
                  <a:ext cx="8633176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Přímá spojnice 14"/>
                <p:cNvCxnSpPr/>
                <p:nvPr/>
              </p:nvCxnSpPr>
              <p:spPr>
                <a:xfrm flipV="1">
                  <a:off x="428240" y="4184576"/>
                  <a:ext cx="863219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Přímá spojnice 15"/>
                <p:cNvCxnSpPr/>
                <p:nvPr/>
              </p:nvCxnSpPr>
              <p:spPr>
                <a:xfrm flipV="1">
                  <a:off x="428876" y="4365935"/>
                  <a:ext cx="863219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Přímá spojnice 16"/>
                <p:cNvCxnSpPr/>
                <p:nvPr/>
              </p:nvCxnSpPr>
              <p:spPr>
                <a:xfrm flipV="1">
                  <a:off x="419874" y="4706203"/>
                  <a:ext cx="863219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Obdélník 17"/>
                <p:cNvSpPr/>
                <p:nvPr/>
              </p:nvSpPr>
              <p:spPr>
                <a:xfrm>
                  <a:off x="956805" y="3519377"/>
                  <a:ext cx="531628" cy="1668603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9" name="Textové pole 74"/>
                <p:cNvSpPr txBox="1"/>
                <p:nvPr/>
              </p:nvSpPr>
              <p:spPr>
                <a:xfrm>
                  <a:off x="1052550" y="3912490"/>
                  <a:ext cx="393379" cy="839972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vert270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cs-CZ" sz="1000" b="1">
                      <a:effectLst/>
                      <a:latin typeface="Times New Roman"/>
                      <a:ea typeface="Calibri"/>
                    </a:rPr>
                    <a:t>JEŘÁB</a:t>
                  </a:r>
                  <a:endParaRPr lang="cs-CZ" sz="1200">
                    <a:effectLst/>
                    <a:latin typeface="Times New Roman"/>
                    <a:ea typeface="Calibri"/>
                  </a:endParaRPr>
                </a:p>
              </p:txBody>
            </p:sp>
            <p:sp>
              <p:nvSpPr>
                <p:cNvPr id="20" name="Textové pole 76"/>
                <p:cNvSpPr txBox="1"/>
                <p:nvPr/>
              </p:nvSpPr>
              <p:spPr>
                <a:xfrm>
                  <a:off x="1913754" y="3763664"/>
                  <a:ext cx="1669312" cy="266076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cs-CZ" sz="1000">
                      <a:effectLst/>
                      <a:latin typeface="Times New Roman"/>
                      <a:ea typeface="Calibri"/>
                    </a:rPr>
                    <a:t>KONTEJNERY</a:t>
                  </a:r>
                  <a:endParaRPr lang="cs-CZ" sz="1200">
                    <a:effectLst/>
                    <a:latin typeface="Times New Roman"/>
                    <a:ea typeface="Calibri"/>
                  </a:endParaRPr>
                </a:p>
              </p:txBody>
            </p:sp>
            <p:sp>
              <p:nvSpPr>
                <p:cNvPr id="21" name="Obdélník 20"/>
                <p:cNvSpPr/>
                <p:nvPr/>
              </p:nvSpPr>
              <p:spPr>
                <a:xfrm>
                  <a:off x="4741356" y="3635318"/>
                  <a:ext cx="968329" cy="46736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22" name="Obdélník 21"/>
                <p:cNvSpPr/>
                <p:nvPr/>
              </p:nvSpPr>
              <p:spPr>
                <a:xfrm>
                  <a:off x="5932214" y="3635079"/>
                  <a:ext cx="967740" cy="46672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23" name="Textové pole 79"/>
                <p:cNvSpPr txBox="1"/>
                <p:nvPr/>
              </p:nvSpPr>
              <p:spPr>
                <a:xfrm>
                  <a:off x="4880030" y="3720619"/>
                  <a:ext cx="786809" cy="445574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cs-CZ" sz="900">
                      <a:effectLst/>
                      <a:latin typeface="Times New Roman"/>
                      <a:ea typeface="Calibri"/>
                    </a:rPr>
                    <a:t>SILNIČNÍ NÁVĚSY</a:t>
                  </a:r>
                  <a:endParaRPr lang="cs-CZ" sz="1200">
                    <a:effectLst/>
                    <a:latin typeface="Times New Roman"/>
                    <a:ea typeface="Calibri"/>
                  </a:endParaRPr>
                </a:p>
              </p:txBody>
            </p:sp>
            <p:sp>
              <p:nvSpPr>
                <p:cNvPr id="24" name="Textové pole 79"/>
                <p:cNvSpPr txBox="1"/>
                <p:nvPr/>
              </p:nvSpPr>
              <p:spPr>
                <a:xfrm>
                  <a:off x="5995616" y="3709259"/>
                  <a:ext cx="903884" cy="44513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cs-CZ" sz="900">
                      <a:effectLst/>
                      <a:latin typeface="Times New Roman"/>
                      <a:ea typeface="Calibri"/>
                    </a:rPr>
                    <a:t>VÝMĚNNÉ NÁSTAVBY</a:t>
                  </a:r>
                  <a:endParaRPr lang="cs-CZ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5" name="Pětiúhelník 24"/>
                <p:cNvSpPr/>
                <p:nvPr/>
              </p:nvSpPr>
              <p:spPr>
                <a:xfrm flipH="1">
                  <a:off x="1488335" y="552893"/>
                  <a:ext cx="1531312" cy="467833"/>
                </a:xfrm>
                <a:prstGeom prst="homePlat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26" name="Obdélník 25"/>
                <p:cNvSpPr/>
                <p:nvPr/>
              </p:nvSpPr>
              <p:spPr>
                <a:xfrm>
                  <a:off x="7166345" y="106326"/>
                  <a:ext cx="1894126" cy="1562986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27" name="Textové pole 84"/>
                <p:cNvSpPr txBox="1"/>
                <p:nvPr/>
              </p:nvSpPr>
              <p:spPr>
                <a:xfrm>
                  <a:off x="7431693" y="648437"/>
                  <a:ext cx="1648520" cy="733723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cs-CZ" sz="1000">
                      <a:solidFill>
                        <a:srgbClr val="FFFFFF"/>
                      </a:solidFill>
                      <a:effectLst/>
                      <a:latin typeface="Times New Roman"/>
                      <a:ea typeface="Calibri"/>
                    </a:rPr>
                    <a:t>ADMINISTRATIVNÍ BUDOVA</a:t>
                  </a:r>
                  <a:endParaRPr lang="cs-CZ" sz="1200">
                    <a:effectLst/>
                    <a:latin typeface="Times New Roman"/>
                    <a:ea typeface="Calibri"/>
                  </a:endParaRPr>
                </a:p>
              </p:txBody>
            </p:sp>
            <p:sp>
              <p:nvSpPr>
                <p:cNvPr id="28" name="Obdélník 27"/>
                <p:cNvSpPr/>
                <p:nvPr/>
              </p:nvSpPr>
              <p:spPr>
                <a:xfrm>
                  <a:off x="1913628" y="1190847"/>
                  <a:ext cx="1669202" cy="7123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cxnSp>
              <p:nvCxnSpPr>
                <p:cNvPr id="29" name="Přímá spojnice se šipkou 28"/>
                <p:cNvCxnSpPr/>
                <p:nvPr/>
              </p:nvCxnSpPr>
              <p:spPr>
                <a:xfrm>
                  <a:off x="5432524" y="446551"/>
                  <a:ext cx="0" cy="38167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Přímá spojnice se šipkou 29"/>
                <p:cNvCxnSpPr/>
                <p:nvPr/>
              </p:nvCxnSpPr>
              <p:spPr>
                <a:xfrm flipH="1">
                  <a:off x="3306726" y="828278"/>
                  <a:ext cx="1775338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Přímá spojnice se šipkou 30"/>
                <p:cNvCxnSpPr/>
                <p:nvPr/>
              </p:nvCxnSpPr>
              <p:spPr>
                <a:xfrm>
                  <a:off x="1116345" y="828177"/>
                  <a:ext cx="1" cy="2201893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Přímá spojnice se šipkou 31"/>
                <p:cNvCxnSpPr/>
                <p:nvPr/>
              </p:nvCxnSpPr>
              <p:spPr>
                <a:xfrm>
                  <a:off x="1774878" y="2900636"/>
                  <a:ext cx="1774825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Přímá spojnice se šipkou 32"/>
                <p:cNvCxnSpPr/>
                <p:nvPr/>
              </p:nvCxnSpPr>
              <p:spPr>
                <a:xfrm>
                  <a:off x="4315785" y="2900505"/>
                  <a:ext cx="1774825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Přímá spojnice se šipkou 33"/>
                <p:cNvCxnSpPr/>
                <p:nvPr/>
              </p:nvCxnSpPr>
              <p:spPr>
                <a:xfrm flipV="1">
                  <a:off x="6549327" y="646157"/>
                  <a:ext cx="0" cy="2201545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Skupina 7"/>
              <p:cNvGrpSpPr/>
              <p:nvPr/>
            </p:nvGrpSpPr>
            <p:grpSpPr>
              <a:xfrm>
                <a:off x="1774766" y="181110"/>
                <a:ext cx="4774906" cy="1583645"/>
                <a:chOff x="1774766" y="181110"/>
                <a:chExt cx="4774906" cy="1583645"/>
              </a:xfrm>
            </p:grpSpPr>
            <p:sp>
              <p:nvSpPr>
                <p:cNvPr id="9" name="Textové pole 79"/>
                <p:cNvSpPr txBox="1"/>
                <p:nvPr/>
              </p:nvSpPr>
              <p:spPr>
                <a:xfrm>
                  <a:off x="1774766" y="575524"/>
                  <a:ext cx="1074759" cy="44513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cs-CZ" sz="900">
                      <a:solidFill>
                        <a:srgbClr val="FFFFFF"/>
                      </a:solidFill>
                      <a:effectLst/>
                      <a:latin typeface="Times New Roman"/>
                      <a:ea typeface="Calibri"/>
                    </a:rPr>
                    <a:t>VÁŽENÍ A KONTROLA</a:t>
                  </a:r>
                  <a:endParaRPr lang="cs-CZ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0" name="Textové pole 76"/>
                <p:cNvSpPr txBox="1"/>
                <p:nvPr/>
              </p:nvSpPr>
              <p:spPr>
                <a:xfrm>
                  <a:off x="5772031" y="181110"/>
                  <a:ext cx="777641" cy="371731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cs-CZ" sz="1000">
                      <a:effectLst/>
                      <a:latin typeface="Times New Roman"/>
                      <a:ea typeface="Calibri"/>
                    </a:rPr>
                    <a:t>BRÁNA</a:t>
                  </a:r>
                  <a:endParaRPr lang="cs-CZ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1" name="Textové pole 79"/>
                <p:cNvSpPr txBox="1"/>
                <p:nvPr/>
              </p:nvSpPr>
              <p:spPr>
                <a:xfrm>
                  <a:off x="2073349" y="1320255"/>
                  <a:ext cx="1328845" cy="4445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cs-CZ" sz="900" b="1">
                      <a:effectLst/>
                      <a:latin typeface="Times New Roman"/>
                      <a:ea typeface="Calibri"/>
                    </a:rPr>
                    <a:t>OPRAVA KONTEJNERŮ</a:t>
                  </a:r>
                  <a:endParaRPr lang="cs-CZ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9158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395536" y="2088976"/>
            <a:ext cx="4824536" cy="4724400"/>
          </a:xfrm>
        </p:spPr>
        <p:txBody>
          <a:bodyPr/>
          <a:lstStyle/>
          <a:p>
            <a:r>
              <a:rPr lang="cs-CZ" dirty="0" smtClean="0"/>
              <a:t>Koncový terminál</a:t>
            </a:r>
          </a:p>
          <a:p>
            <a:endParaRPr lang="cs-CZ" dirty="0"/>
          </a:p>
          <a:p>
            <a:r>
              <a:rPr lang="cs-CZ" dirty="0" smtClean="0"/>
              <a:t>Základní portfolio služeb</a:t>
            </a:r>
          </a:p>
          <a:p>
            <a:endParaRPr lang="cs-CZ" dirty="0"/>
          </a:p>
          <a:p>
            <a:r>
              <a:rPr lang="cs-CZ" dirty="0" smtClean="0"/>
              <a:t>Možné modifikace návrhu</a:t>
            </a:r>
          </a:p>
          <a:p>
            <a:endParaRPr lang="cs-CZ" dirty="0" smtClean="0"/>
          </a:p>
          <a:p>
            <a:r>
              <a:rPr lang="cs-CZ" dirty="0" smtClean="0"/>
              <a:t>Významná investice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Stručné závěrečné shrnutí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178" y="1556792"/>
            <a:ext cx="2406535" cy="180386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043" y="4067180"/>
            <a:ext cx="3072341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2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Odpovědi na 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2204864"/>
            <a:ext cx="8686800" cy="5328592"/>
          </a:xfrm>
        </p:spPr>
        <p:txBody>
          <a:bodyPr>
            <a:normAutofit/>
          </a:bodyPr>
          <a:lstStyle/>
          <a:p>
            <a:r>
              <a:rPr lang="cs-CZ" sz="2000" dirty="0" smtClean="0"/>
              <a:t>Vedoucí práce: Ing. Ondrej Stopka, PhD.</a:t>
            </a:r>
          </a:p>
          <a:p>
            <a:endParaRPr lang="cs-CZ" sz="2000" dirty="0" smtClean="0"/>
          </a:p>
          <a:p>
            <a:r>
              <a:rPr lang="cs-CZ" sz="2000" dirty="0" smtClean="0"/>
              <a:t>1</a:t>
            </a:r>
            <a:r>
              <a:rPr lang="cs-CZ" sz="2000" dirty="0"/>
              <a:t>.) Prosím autora BP o zodpovězení dotazu, proč bylo rozhodnuto inspirovat se právě TIP </a:t>
            </a:r>
            <a:r>
              <a:rPr lang="cs-CZ" sz="2000" dirty="0" smtClean="0"/>
              <a:t>Nýřany pro </a:t>
            </a:r>
            <a:r>
              <a:rPr lang="cs-CZ" sz="2000" dirty="0"/>
              <a:t>účely kvantifikace posuzovaných atributů (parametrů) v typovém terminálu </a:t>
            </a:r>
            <a:r>
              <a:rPr lang="cs-CZ" sz="2000" dirty="0" smtClean="0"/>
              <a:t>intermodální přepravy</a:t>
            </a:r>
            <a:r>
              <a:rPr lang="cs-CZ" sz="2000" dirty="0"/>
              <a:t>?</a:t>
            </a:r>
          </a:p>
          <a:p>
            <a:endParaRPr lang="cs-CZ" sz="2000" dirty="0"/>
          </a:p>
          <a:p>
            <a:r>
              <a:rPr lang="cs-CZ" sz="2000" dirty="0" smtClean="0"/>
              <a:t>2</a:t>
            </a:r>
            <a:r>
              <a:rPr lang="cs-CZ" sz="2000" dirty="0"/>
              <a:t>.) Téma BP zní ”Návrh opatření v kontextu zprovoznění vybraného terminálu intermodální přepravy</a:t>
            </a:r>
            <a:r>
              <a:rPr lang="cs-CZ" sz="2000" dirty="0" smtClean="0"/>
              <a:t>”; tudíž </a:t>
            </a:r>
            <a:r>
              <a:rPr lang="cs-CZ" sz="2000" dirty="0"/>
              <a:t>o zprovoznění kterého nefunkčního terminálu se v práci konkrétně jednalo?</a:t>
            </a:r>
          </a:p>
        </p:txBody>
      </p:sp>
    </p:spTree>
    <p:extLst>
      <p:ext uri="{BB962C8B-B14F-4D97-AF65-F5344CB8AC3E}">
        <p14:creationId xmlns:p14="http://schemas.microsoft.com/office/powerpoint/2010/main" val="420903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302</Words>
  <Application>Microsoft Office PowerPoint</Application>
  <PresentationFormat>Předvádění na obrazovce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Cesta</vt:lpstr>
      <vt:lpstr>Návrh opatření v kontextu zprovoznění vybraného terminálu intermodální přepravy</vt:lpstr>
      <vt:lpstr>Motivace a důvody k řešení daného problému</vt:lpstr>
      <vt:lpstr>Cíl práce</vt:lpstr>
      <vt:lpstr>výzkumné otázky</vt:lpstr>
      <vt:lpstr>Metodika práce</vt:lpstr>
      <vt:lpstr>Dosažené výsledky a přínos práce</vt:lpstr>
      <vt:lpstr>Dosažené výsledky a přínos práce</vt:lpstr>
      <vt:lpstr>Stručné závěrečné shrnutí</vt:lpstr>
      <vt:lpstr>Odpovědi na otázky</vt:lpstr>
      <vt:lpstr>Odpovědi na otázky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Návrh opatření v kontextu zprovoznění vybraného terminálu intermodální přepravy</dc:title>
  <dc:creator>Stanislav Hazuka</dc:creator>
  <cp:lastModifiedBy>Stanislav Hazuka</cp:lastModifiedBy>
  <cp:revision>15</cp:revision>
  <dcterms:created xsi:type="dcterms:W3CDTF">2020-06-06T18:39:27Z</dcterms:created>
  <dcterms:modified xsi:type="dcterms:W3CDTF">2020-06-09T17:56:59Z</dcterms:modified>
</cp:coreProperties>
</file>